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01"/>
  </p:notesMasterIdLst>
  <p:sldIdLst>
    <p:sldId id="256" r:id="rId2"/>
    <p:sldId id="258" r:id="rId3"/>
    <p:sldId id="341" r:id="rId4"/>
    <p:sldId id="342" r:id="rId5"/>
    <p:sldId id="493" r:id="rId6"/>
    <p:sldId id="476" r:id="rId7"/>
    <p:sldId id="473" r:id="rId8"/>
    <p:sldId id="512" r:id="rId9"/>
    <p:sldId id="474" r:id="rId10"/>
    <p:sldId id="454" r:id="rId11"/>
    <p:sldId id="455" r:id="rId12"/>
    <p:sldId id="494" r:id="rId13"/>
    <p:sldId id="364" r:id="rId14"/>
    <p:sldId id="365" r:id="rId15"/>
    <p:sldId id="430" r:id="rId16"/>
    <p:sldId id="373" r:id="rId17"/>
    <p:sldId id="374" r:id="rId18"/>
    <p:sldId id="375" r:id="rId19"/>
    <p:sldId id="376" r:id="rId20"/>
    <p:sldId id="490" r:id="rId21"/>
    <p:sldId id="486" r:id="rId22"/>
    <p:sldId id="488" r:id="rId23"/>
    <p:sldId id="489" r:id="rId24"/>
    <p:sldId id="491" r:id="rId25"/>
    <p:sldId id="492" r:id="rId26"/>
    <p:sldId id="381" r:id="rId27"/>
    <p:sldId id="382" r:id="rId28"/>
    <p:sldId id="383" r:id="rId29"/>
    <p:sldId id="384" r:id="rId30"/>
    <p:sldId id="283" r:id="rId31"/>
    <p:sldId id="284" r:id="rId32"/>
    <p:sldId id="285" r:id="rId33"/>
    <p:sldId id="288" r:id="rId34"/>
    <p:sldId id="438" r:id="rId35"/>
    <p:sldId id="386" r:id="rId36"/>
    <p:sldId id="433" r:id="rId37"/>
    <p:sldId id="436" r:id="rId38"/>
    <p:sldId id="437" r:id="rId39"/>
    <p:sldId id="439" r:id="rId40"/>
    <p:sldId id="441" r:id="rId41"/>
    <p:sldId id="390"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06" r:id="rId56"/>
    <p:sldId id="407"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6" r:id="rId76"/>
    <p:sldId id="496" r:id="rId77"/>
    <p:sldId id="497" r:id="rId78"/>
    <p:sldId id="498" r:id="rId79"/>
    <p:sldId id="499" r:id="rId80"/>
    <p:sldId id="500" r:id="rId81"/>
    <p:sldId id="501" r:id="rId82"/>
    <p:sldId id="502" r:id="rId83"/>
    <p:sldId id="503" r:id="rId84"/>
    <p:sldId id="504" r:id="rId85"/>
    <p:sldId id="505" r:id="rId86"/>
    <p:sldId id="506" r:id="rId87"/>
    <p:sldId id="507" r:id="rId88"/>
    <p:sldId id="508" r:id="rId89"/>
    <p:sldId id="509" r:id="rId90"/>
    <p:sldId id="510" r:id="rId91"/>
    <p:sldId id="511" r:id="rId92"/>
    <p:sldId id="480" r:id="rId93"/>
    <p:sldId id="481" r:id="rId94"/>
    <p:sldId id="482" r:id="rId95"/>
    <p:sldId id="483" r:id="rId96"/>
    <p:sldId id="484" r:id="rId97"/>
    <p:sldId id="485" r:id="rId98"/>
    <p:sldId id="478" r:id="rId99"/>
    <p:sldId id="479" r:id="rId10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897" y="-6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5" Type="http://schemas.openxmlformats.org/officeDocument/2006/relationships/image" Target="../media/image73.emf"/><Relationship Id="rId4" Type="http://schemas.openxmlformats.org/officeDocument/2006/relationships/image" Target="../media/image7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 Id="rId6" Type="http://schemas.openxmlformats.org/officeDocument/2006/relationships/image" Target="../media/image85.emf"/><Relationship Id="rId5" Type="http://schemas.openxmlformats.org/officeDocument/2006/relationships/image" Target="../media/image84.wmf"/><Relationship Id="rId4" Type="http://schemas.openxmlformats.org/officeDocument/2006/relationships/image" Target="../media/image8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3.wmf"/><Relationship Id="rId7" Type="http://schemas.openxmlformats.org/officeDocument/2006/relationships/image" Target="../media/image105.emf"/><Relationship Id="rId2" Type="http://schemas.openxmlformats.org/officeDocument/2006/relationships/image" Target="../media/image102.emf"/><Relationship Id="rId1" Type="http://schemas.openxmlformats.org/officeDocument/2006/relationships/image" Target="../media/image101.emf"/><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3.wmf"/><Relationship Id="rId7" Type="http://schemas.openxmlformats.org/officeDocument/2006/relationships/image" Target="../media/image110.emf"/><Relationship Id="rId2" Type="http://schemas.openxmlformats.org/officeDocument/2006/relationships/image" Target="../media/image107.emf"/><Relationship Id="rId1" Type="http://schemas.openxmlformats.org/officeDocument/2006/relationships/image" Target="../media/image106.emf"/><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8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3.wmf"/><Relationship Id="rId7" Type="http://schemas.openxmlformats.org/officeDocument/2006/relationships/image" Target="../media/image115.emf"/><Relationship Id="rId2" Type="http://schemas.openxmlformats.org/officeDocument/2006/relationships/image" Target="../media/image112.emf"/><Relationship Id="rId1" Type="http://schemas.openxmlformats.org/officeDocument/2006/relationships/image" Target="../media/image111.emf"/><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8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ltLang="zh-CN"/>
          </a:p>
        </p:txBody>
      </p:sp>
      <p:sp>
        <p:nvSpPr>
          <p:cNvPr id="921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CN"/>
          </a:p>
        </p:txBody>
      </p:sp>
      <p:sp>
        <p:nvSpPr>
          <p:cNvPr id="1146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1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zh-CN"/>
          </a:p>
        </p:txBody>
      </p:sp>
      <p:sp>
        <p:nvSpPr>
          <p:cNvPr id="921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FEB42D0B-3D0B-40FA-B024-54CCBCD1EAE3}" type="slidenum">
              <a:rPr lang="en-US" altLang="zh-CN"/>
              <a:pPr>
                <a:defRPr/>
              </a:pPr>
              <a:t>‹#›</a:t>
            </a:fld>
            <a:endParaRPr lang="en-US" altLang="zh-CN"/>
          </a:p>
        </p:txBody>
      </p:sp>
    </p:spTree>
    <p:extLst>
      <p:ext uri="{BB962C8B-B14F-4D97-AF65-F5344CB8AC3E}">
        <p14:creationId xmlns="" xmlns:p14="http://schemas.microsoft.com/office/powerpoint/2010/main" val="5743579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EE750A52-69BB-434D-BA1F-3BAE3FCA0E0C}" type="slidenum">
              <a:rPr lang="en-US" altLang="zh-CN" smtClean="0">
                <a:latin typeface="Arial" pitchFamily="34" charset="0"/>
              </a:rPr>
              <a:pPr eaLnBrk="1" hangingPunct="1"/>
              <a:t>7</a:t>
            </a:fld>
            <a:endParaRPr lang="en-US" altLang="zh-CN" smtClean="0">
              <a:latin typeface="Arial" pitchFamily="34" charset="0"/>
            </a:endParaRPr>
          </a:p>
        </p:txBody>
      </p:sp>
      <p:sp>
        <p:nvSpPr>
          <p:cNvPr id="118787" name="Rectangle 2"/>
          <p:cNvSpPr>
            <a:spLocks noGrp="1" noRot="1" noChangeAspect="1" noChangeArrowheads="1" noTextEdit="1"/>
          </p:cNvSpPr>
          <p:nvPr>
            <p:ph type="sldImg"/>
          </p:nvPr>
        </p:nvSpPr>
        <p:spPr>
          <a:solidFill>
            <a:srgbClr val="FFFFFF"/>
          </a:solidFill>
          <a:ln/>
        </p:spPr>
      </p:sp>
      <p:sp>
        <p:nvSpPr>
          <p:cNvPr id="11878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26CB26-BAB5-435C-AEF6-C873BE9AC5B3}" type="slidenum">
              <a:rPr lang="zh-CN" altLang="en-US" smtClean="0"/>
              <a:pPr/>
              <a:t>80</a:t>
            </a:fld>
            <a:endParaRPr lang="zh-CN" altLang="en-US"/>
          </a:p>
        </p:txBody>
      </p:sp>
    </p:spTree>
    <p:extLst>
      <p:ext uri="{BB962C8B-B14F-4D97-AF65-F5344CB8AC3E}">
        <p14:creationId xmlns="" xmlns:p14="http://schemas.microsoft.com/office/powerpoint/2010/main" val="150142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EB42D0B-3D0B-40FA-B024-54CCBCD1EAE3}" type="slidenum">
              <a:rPr lang="en-US" altLang="zh-CN" smtClean="0"/>
              <a:pPr>
                <a:defRPr/>
              </a:pPr>
              <a:t>20</a:t>
            </a:fld>
            <a:endParaRPr lang="en-US" altLang="zh-CN"/>
          </a:p>
        </p:txBody>
      </p:sp>
    </p:spTree>
    <p:extLst>
      <p:ext uri="{BB962C8B-B14F-4D97-AF65-F5344CB8AC3E}">
        <p14:creationId xmlns="" xmlns:p14="http://schemas.microsoft.com/office/powerpoint/2010/main" val="1142854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63DE6BD5-BA73-480D-8423-27494393E0BF}" type="slidenum">
              <a:rPr lang="en-US" altLang="zh-CN" smtClean="0">
                <a:latin typeface="Arial" pitchFamily="34" charset="0"/>
              </a:rPr>
              <a:pPr eaLnBrk="1" hangingPunct="1"/>
              <a:t>35</a:t>
            </a:fld>
            <a:endParaRPr lang="en-US" altLang="zh-CN" smtClean="0">
              <a:latin typeface="Arial" pitchFamily="34" charset="0"/>
            </a:endParaRPr>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4CA37718-7B37-4E2A-ACBE-F65F436E4FDB}" type="slidenum">
              <a:rPr lang="en-US" altLang="zh-CN" smtClean="0">
                <a:latin typeface="Arial" pitchFamily="34" charset="0"/>
              </a:rPr>
              <a:pPr eaLnBrk="1" hangingPunct="1"/>
              <a:t>36</a:t>
            </a:fld>
            <a:endParaRPr lang="en-US" altLang="zh-CN" smtClean="0">
              <a:latin typeface="Arial" pitchFamily="34" charset="0"/>
            </a:endParaRPr>
          </a:p>
        </p:txBody>
      </p:sp>
      <p:sp>
        <p:nvSpPr>
          <p:cNvPr id="116739" name="Rectangle 2"/>
          <p:cNvSpPr>
            <a:spLocks noGrp="1" noRot="1" noChangeAspect="1" noChangeArrowheads="1" noTextEdit="1"/>
          </p:cNvSpPr>
          <p:nvPr>
            <p:ph type="sldImg"/>
          </p:nvPr>
        </p:nvSpPr>
        <p:spPr>
          <a:solidFill>
            <a:srgbClr val="FFFFFF"/>
          </a:solidFill>
          <a:ln/>
        </p:spPr>
      </p:sp>
      <p:sp>
        <p:nvSpPr>
          <p:cNvPr id="116740"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50F5F0CE-2D4B-4401-A7B9-2EBC0E6570D3}" type="slidenum">
              <a:rPr lang="en-US" altLang="zh-CN" smtClean="0">
                <a:latin typeface="Arial" pitchFamily="34" charset="0"/>
              </a:rPr>
              <a:pPr eaLnBrk="1" hangingPunct="1"/>
              <a:t>39</a:t>
            </a:fld>
            <a:endParaRPr lang="en-US" altLang="zh-CN" smtClean="0">
              <a:latin typeface="Arial" pitchFamily="34" charset="0"/>
            </a:endParaRPr>
          </a:p>
        </p:txBody>
      </p:sp>
      <p:sp>
        <p:nvSpPr>
          <p:cNvPr id="117763" name="Rectangle 2"/>
          <p:cNvSpPr>
            <a:spLocks noGrp="1" noRot="1" noChangeAspect="1" noChangeArrowheads="1" noTextEdit="1"/>
          </p:cNvSpPr>
          <p:nvPr>
            <p:ph type="sldImg"/>
          </p:nvPr>
        </p:nvSpPr>
        <p:spPr>
          <a:solidFill>
            <a:srgbClr val="FFFFFF"/>
          </a:solidFill>
          <a:ln/>
        </p:spPr>
      </p:sp>
      <p:sp>
        <p:nvSpPr>
          <p:cNvPr id="117764"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BA54DEE7-C656-4F08-9D1C-9B20B8FAAEF7}" type="slidenum">
              <a:rPr lang="en-US" altLang="zh-CN" smtClean="0">
                <a:latin typeface="Arial" pitchFamily="34" charset="0"/>
              </a:rPr>
              <a:pPr eaLnBrk="1" hangingPunct="1"/>
              <a:t>49</a:t>
            </a:fld>
            <a:endParaRPr lang="en-US" altLang="zh-CN" smtClean="0">
              <a:latin typeface="Arial" pitchFamily="34" charset="0"/>
            </a:endParaRPr>
          </a:p>
        </p:txBody>
      </p:sp>
      <p:sp>
        <p:nvSpPr>
          <p:cNvPr id="119811" name="Rectangle 2"/>
          <p:cNvSpPr>
            <a:spLocks noGrp="1" noRot="1" noChangeAspect="1" noChangeArrowheads="1" noTextEdit="1"/>
          </p:cNvSpPr>
          <p:nvPr>
            <p:ph type="sldImg"/>
          </p:nvPr>
        </p:nvSpPr>
        <p:spPr>
          <a:solidFill>
            <a:srgbClr val="FFFFFF"/>
          </a:solidFill>
          <a:ln/>
        </p:spPr>
      </p:sp>
      <p:sp>
        <p:nvSpPr>
          <p:cNvPr id="119812"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5469B593-1C1B-4CDE-9C79-E7B14C406DD9}" type="slidenum">
              <a:rPr lang="en-US" altLang="zh-CN" smtClean="0">
                <a:latin typeface="Arial" pitchFamily="34" charset="0"/>
              </a:rPr>
              <a:pPr eaLnBrk="1" hangingPunct="1"/>
              <a:t>54</a:t>
            </a:fld>
            <a:endParaRPr lang="en-US" altLang="zh-CN" smtClean="0">
              <a:latin typeface="Arial" pitchFamily="34" charset="0"/>
            </a:endParaRPr>
          </a:p>
        </p:txBody>
      </p:sp>
      <p:sp>
        <p:nvSpPr>
          <p:cNvPr id="120835" name="Rectangle 1026"/>
          <p:cNvSpPr>
            <a:spLocks noGrp="1" noRot="1" noChangeAspect="1" noChangeArrowheads="1" noTextEdit="1"/>
          </p:cNvSpPr>
          <p:nvPr>
            <p:ph type="sldImg"/>
          </p:nvPr>
        </p:nvSpPr>
        <p:spPr>
          <a:solidFill>
            <a:srgbClr val="FFFFFF"/>
          </a:solidFill>
          <a:ln/>
        </p:spPr>
      </p:sp>
      <p:sp>
        <p:nvSpPr>
          <p:cNvPr id="120836" name="Rectangle 1027"/>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BD95B5D1-C7E5-405A-9D6D-699ACDA710FA}" type="slidenum">
              <a:rPr lang="en-US" altLang="zh-CN" smtClean="0">
                <a:latin typeface="Arial" pitchFamily="34" charset="0"/>
              </a:rPr>
              <a:pPr eaLnBrk="1" hangingPunct="1"/>
              <a:t>55</a:t>
            </a:fld>
            <a:endParaRPr lang="en-US" altLang="zh-CN" smtClean="0">
              <a:latin typeface="Arial" pitchFamily="34" charset="0"/>
            </a:endParaRPr>
          </a:p>
        </p:txBody>
      </p:sp>
      <p:sp>
        <p:nvSpPr>
          <p:cNvPr id="121859" name="Rectangle 1026"/>
          <p:cNvSpPr>
            <a:spLocks noGrp="1" noRot="1" noChangeAspect="1" noChangeArrowheads="1" noTextEdit="1"/>
          </p:cNvSpPr>
          <p:nvPr>
            <p:ph type="sldImg"/>
          </p:nvPr>
        </p:nvSpPr>
        <p:spPr>
          <a:solidFill>
            <a:srgbClr val="FFFFFF"/>
          </a:solidFill>
          <a:ln/>
        </p:spPr>
      </p:sp>
      <p:sp>
        <p:nvSpPr>
          <p:cNvPr id="121860" name="Rectangle 1027"/>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2360A6D0-8BCC-4ADD-8F35-0C4DEE82F2E8}" type="slidenum">
              <a:rPr lang="en-US" altLang="zh-CN" smtClean="0">
                <a:latin typeface="Arial" pitchFamily="34" charset="0"/>
              </a:rPr>
              <a:pPr eaLnBrk="1" hangingPunct="1"/>
              <a:t>56</a:t>
            </a:fld>
            <a:endParaRPr lang="en-US" altLang="zh-CN" smtClean="0">
              <a:latin typeface="Arial" pitchFamily="34" charset="0"/>
            </a:endParaRPr>
          </a:p>
        </p:txBody>
      </p:sp>
      <p:sp>
        <p:nvSpPr>
          <p:cNvPr id="122883" name="Rectangle 1026"/>
          <p:cNvSpPr>
            <a:spLocks noGrp="1" noRot="1" noChangeAspect="1" noChangeArrowheads="1" noTextEdit="1"/>
          </p:cNvSpPr>
          <p:nvPr>
            <p:ph type="sldImg"/>
          </p:nvPr>
        </p:nvSpPr>
        <p:spPr>
          <a:solidFill>
            <a:srgbClr val="FFFFFF"/>
          </a:solidFill>
          <a:ln/>
        </p:spPr>
      </p:sp>
      <p:sp>
        <p:nvSpPr>
          <p:cNvPr id="122884" name="Rectangle 1027"/>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990600"/>
            <a:ext cx="76200" cy="5105400"/>
          </a:xfrm>
          <a:prstGeom prst="rect">
            <a:avLst/>
          </a:prstGeom>
          <a:solidFill>
            <a:schemeClr val="bg2"/>
          </a:solidFill>
          <a:ln w="12700">
            <a:noFill/>
            <a:miter lim="800000"/>
            <a:headEnd/>
            <a:tailEnd/>
          </a:ln>
          <a:effectLst/>
        </p:spPr>
        <p:txBody>
          <a:bodyPr wrap="none" anchor="ctr"/>
          <a:lstStyle/>
          <a:p>
            <a:pPr algn="ctr">
              <a:defRPr/>
            </a:pPr>
            <a:endParaRPr lang="zh-CN" altLang="zh-CN" sz="2400"/>
          </a:p>
        </p:txBody>
      </p:sp>
      <p:grpSp>
        <p:nvGrpSpPr>
          <p:cNvPr id="5" name="Group 8"/>
          <p:cNvGrpSpPr>
            <a:grpSpLocks/>
          </p:cNvGrpSpPr>
          <p:nvPr/>
        </p:nvGrpSpPr>
        <p:grpSpPr bwMode="auto">
          <a:xfrm>
            <a:off x="381000" y="304800"/>
            <a:ext cx="8391525"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lang="zh-CN" altLang="zh-CN" sz="2400"/>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zh-CN" altLang="zh-CN" sz="2400"/>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lang="zh-CN" altLang="zh-CN" sz="2400"/>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zh-CN" altLang="zh-CN" sz="2400"/>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zh-CN" altLang="en-US"/>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algn="ctr">
                <a:defRPr/>
              </a:pPr>
              <a:endParaRPr lang="zh-CN" altLang="zh-CN" sz="2400"/>
            </a:p>
          </p:txBody>
        </p:sp>
      </p:grpSp>
      <p:sp>
        <p:nvSpPr>
          <p:cNvPr id="11267" name="Rectangle 3"/>
          <p:cNvSpPr>
            <a:spLocks noGrp="1" noChangeArrowheads="1"/>
          </p:cNvSpPr>
          <p:nvPr>
            <p:ph type="ctrTitle"/>
          </p:nvPr>
        </p:nvSpPr>
        <p:spPr>
          <a:xfrm>
            <a:off x="762000" y="1371600"/>
            <a:ext cx="7696200" cy="2057400"/>
          </a:xfrm>
        </p:spPr>
        <p:txBody>
          <a:bodyPr/>
          <a:lstStyle>
            <a:lvl1pPr>
              <a:defRPr sz="5400"/>
            </a:lvl1pPr>
          </a:lstStyle>
          <a:p>
            <a:r>
              <a:rPr lang="zh-CN" altLang="en-US"/>
              <a:t>单击此处编辑母版标题样式</a:t>
            </a:r>
          </a:p>
        </p:txBody>
      </p:sp>
      <p:sp>
        <p:nvSpPr>
          <p:cNvPr id="11268" name="Rectangle 4"/>
          <p:cNvSpPr>
            <a:spLocks noGrp="1" noChangeArrowheads="1"/>
          </p:cNvSpPr>
          <p:nvPr>
            <p:ph type="subTitle" idx="1"/>
          </p:nvPr>
        </p:nvSpPr>
        <p:spPr>
          <a:xfrm>
            <a:off x="762000" y="3765550"/>
            <a:ext cx="7696200" cy="2057400"/>
          </a:xfrm>
        </p:spPr>
        <p:txBody>
          <a:bodyPr/>
          <a:lstStyle>
            <a:lvl1pPr marL="0" indent="0">
              <a:buFont typeface="Wingdings" pitchFamily="2" charset="2"/>
              <a:buNone/>
              <a:defRPr sz="2800">
                <a:latin typeface="Arial" pitchFamily="34" charset="0"/>
              </a:defRPr>
            </a:lvl1pPr>
          </a:lstStyle>
          <a:p>
            <a:r>
              <a:rPr lang="zh-CN" altLang="en-US"/>
              <a:t>单击此处编辑母版副标题样式</a:t>
            </a:r>
          </a:p>
        </p:txBody>
      </p:sp>
      <p:sp>
        <p:nvSpPr>
          <p:cNvPr id="12" name="Rectangle 5"/>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13" name="Rectangle 6"/>
          <p:cNvSpPr>
            <a:spLocks noGrp="1" noChangeArrowheads="1"/>
          </p:cNvSpPr>
          <p:nvPr>
            <p:ph type="ftr" sz="quarter" idx="11"/>
          </p:nvPr>
        </p:nvSpPr>
        <p:spPr/>
        <p:txBody>
          <a:bodyPr/>
          <a:lstStyle>
            <a:lvl1pPr>
              <a:defRPr/>
            </a:lvl1pPr>
          </a:lstStyle>
          <a:p>
            <a:pPr>
              <a:defRPr/>
            </a:pPr>
            <a:endParaRPr lang="en-US" altLang="zh-CN"/>
          </a:p>
        </p:txBody>
      </p:sp>
      <p:sp>
        <p:nvSpPr>
          <p:cNvPr id="14" name="Rectangle 7"/>
          <p:cNvSpPr>
            <a:spLocks noGrp="1" noChangeArrowheads="1"/>
          </p:cNvSpPr>
          <p:nvPr>
            <p:ph type="sldNum" sz="quarter" idx="12"/>
          </p:nvPr>
        </p:nvSpPr>
        <p:spPr>
          <a:xfrm>
            <a:off x="6553200" y="6248400"/>
            <a:ext cx="2133600" cy="457200"/>
          </a:xfrm>
        </p:spPr>
        <p:txBody>
          <a:bodyPr/>
          <a:lstStyle>
            <a:lvl1pPr>
              <a:defRPr b="1"/>
            </a:lvl1pPr>
          </a:lstStyle>
          <a:p>
            <a:pPr>
              <a:defRPr/>
            </a:pPr>
            <a:fld id="{36B4AB3F-C8A0-4C64-82FB-76C19213B341}" type="slidenum">
              <a:rPr lang="en-US" altLang="zh-CN"/>
              <a:pPr>
                <a:defRPr/>
              </a:pPr>
              <a:t>‹#›</a:t>
            </a:fld>
            <a:endParaRPr lang="en-US" altLang="zh-CN"/>
          </a:p>
        </p:txBody>
      </p:sp>
    </p:spTree>
    <p:extLst>
      <p:ext uri="{BB962C8B-B14F-4D97-AF65-F5344CB8AC3E}">
        <p14:creationId xmlns="" xmlns:p14="http://schemas.microsoft.com/office/powerpoint/2010/main" val="525458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FD73EAF-43E2-4BEE-BA20-B66496B07310}" type="slidenum">
              <a:rPr lang="en-US" altLang="zh-CN"/>
              <a:pPr>
                <a:defRPr/>
              </a:pPr>
              <a:t>‹#›</a:t>
            </a:fld>
            <a:endParaRPr lang="en-US" altLang="zh-CN"/>
          </a:p>
        </p:txBody>
      </p:sp>
    </p:spTree>
    <p:extLst>
      <p:ext uri="{BB962C8B-B14F-4D97-AF65-F5344CB8AC3E}">
        <p14:creationId xmlns="" xmlns:p14="http://schemas.microsoft.com/office/powerpoint/2010/main" val="8725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597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33400"/>
            <a:ext cx="6019800" cy="5597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EF1E902-ADB7-47F0-AFBB-CA0971CFBA63}" type="slidenum">
              <a:rPr lang="en-US" altLang="zh-CN"/>
              <a:pPr>
                <a:defRPr/>
              </a:pPr>
              <a:t>‹#›</a:t>
            </a:fld>
            <a:endParaRPr lang="en-US" altLang="zh-CN"/>
          </a:p>
        </p:txBody>
      </p:sp>
    </p:spTree>
    <p:extLst>
      <p:ext uri="{BB962C8B-B14F-4D97-AF65-F5344CB8AC3E}">
        <p14:creationId xmlns="" xmlns:p14="http://schemas.microsoft.com/office/powerpoint/2010/main" val="3902803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828800"/>
            <a:ext cx="4038600" cy="4302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302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96703B8-DCD8-4A53-8615-954E1D7315AF}" type="slidenum">
              <a:rPr lang="en-US" altLang="zh-CN"/>
              <a:pPr>
                <a:defRPr/>
              </a:pPr>
              <a:t>‹#›</a:t>
            </a:fld>
            <a:endParaRPr lang="en-US" altLang="zh-CN"/>
          </a:p>
        </p:txBody>
      </p:sp>
    </p:spTree>
    <p:extLst>
      <p:ext uri="{BB962C8B-B14F-4D97-AF65-F5344CB8AC3E}">
        <p14:creationId xmlns="" xmlns:p14="http://schemas.microsoft.com/office/powerpoint/2010/main" val="2347982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828800"/>
            <a:ext cx="4038600" cy="4302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828800"/>
            <a:ext cx="4038600" cy="20748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056063"/>
            <a:ext cx="4038600" cy="20748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EF0AE716-779F-4F8C-866C-1F020963A7FA}" type="slidenum">
              <a:rPr lang="en-US" altLang="zh-CN"/>
              <a:pPr>
                <a:defRPr/>
              </a:pPr>
              <a:t>‹#›</a:t>
            </a:fld>
            <a:endParaRPr lang="en-US" altLang="zh-CN"/>
          </a:p>
        </p:txBody>
      </p:sp>
    </p:spTree>
    <p:extLst>
      <p:ext uri="{BB962C8B-B14F-4D97-AF65-F5344CB8AC3E}">
        <p14:creationId xmlns="" xmlns:p14="http://schemas.microsoft.com/office/powerpoint/2010/main" val="2424074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828800"/>
            <a:ext cx="8229600" cy="20748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4056063"/>
            <a:ext cx="8229600" cy="20748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D0D2614-F70D-4F53-B512-8E442615B7F6}" type="slidenum">
              <a:rPr lang="en-US" altLang="zh-CN"/>
              <a:pPr>
                <a:defRPr/>
              </a:pPr>
              <a:t>‹#›</a:t>
            </a:fld>
            <a:endParaRPr lang="en-US" altLang="zh-CN"/>
          </a:p>
        </p:txBody>
      </p:sp>
    </p:spTree>
    <p:extLst>
      <p:ext uri="{BB962C8B-B14F-4D97-AF65-F5344CB8AC3E}">
        <p14:creationId xmlns="" xmlns:p14="http://schemas.microsoft.com/office/powerpoint/2010/main" val="3897092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533400"/>
            <a:ext cx="8229600" cy="5597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43C98A5-E37C-4682-9F69-D0EBBE14801C}" type="slidenum">
              <a:rPr lang="en-US" altLang="zh-CN"/>
              <a:pPr>
                <a:defRPr/>
              </a:pPr>
              <a:t>‹#›</a:t>
            </a:fld>
            <a:endParaRPr lang="en-US" altLang="zh-CN"/>
          </a:p>
        </p:txBody>
      </p:sp>
    </p:spTree>
    <p:extLst>
      <p:ext uri="{BB962C8B-B14F-4D97-AF65-F5344CB8AC3E}">
        <p14:creationId xmlns="" xmlns:p14="http://schemas.microsoft.com/office/powerpoint/2010/main" val="244432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533400"/>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828800"/>
            <a:ext cx="4038600" cy="20748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828800"/>
            <a:ext cx="4038600" cy="20748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4056063"/>
            <a:ext cx="4038600" cy="20748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056063"/>
            <a:ext cx="4038600" cy="20748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AB288881-7FB3-46E8-8155-D4FEE003E51A}" type="slidenum">
              <a:rPr lang="en-US" altLang="zh-CN"/>
              <a:pPr>
                <a:defRPr/>
              </a:pPr>
              <a:t>‹#›</a:t>
            </a:fld>
            <a:endParaRPr lang="en-US" altLang="zh-CN"/>
          </a:p>
        </p:txBody>
      </p:sp>
    </p:spTree>
    <p:extLst>
      <p:ext uri="{BB962C8B-B14F-4D97-AF65-F5344CB8AC3E}">
        <p14:creationId xmlns="" xmlns:p14="http://schemas.microsoft.com/office/powerpoint/2010/main" val="1899437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0A7540C-EA17-4770-BCE9-F048B51D8028}" type="slidenum">
              <a:rPr lang="en-US" altLang="zh-CN"/>
              <a:pPr>
                <a:defRPr/>
              </a:pPr>
              <a:t>‹#›</a:t>
            </a:fld>
            <a:endParaRPr lang="en-US" altLang="zh-CN"/>
          </a:p>
        </p:txBody>
      </p:sp>
    </p:spTree>
    <p:extLst>
      <p:ext uri="{BB962C8B-B14F-4D97-AF65-F5344CB8AC3E}">
        <p14:creationId xmlns="" xmlns:p14="http://schemas.microsoft.com/office/powerpoint/2010/main" val="373112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0C1B7E2-F1AA-430E-A88B-3B2C8600BA43}" type="slidenum">
              <a:rPr lang="en-US" altLang="zh-CN"/>
              <a:pPr>
                <a:defRPr/>
              </a:pPr>
              <a:t>‹#›</a:t>
            </a:fld>
            <a:endParaRPr lang="en-US" altLang="zh-CN"/>
          </a:p>
        </p:txBody>
      </p:sp>
    </p:spTree>
    <p:extLst>
      <p:ext uri="{BB962C8B-B14F-4D97-AF65-F5344CB8AC3E}">
        <p14:creationId xmlns="" xmlns:p14="http://schemas.microsoft.com/office/powerpoint/2010/main" val="217661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93A9F0A-011A-4F89-AEDD-1524E7E1AE76}" type="slidenum">
              <a:rPr lang="en-US" altLang="zh-CN"/>
              <a:pPr>
                <a:defRPr/>
              </a:pPr>
              <a:t>‹#›</a:t>
            </a:fld>
            <a:endParaRPr lang="en-US" altLang="zh-CN"/>
          </a:p>
        </p:txBody>
      </p:sp>
    </p:spTree>
    <p:extLst>
      <p:ext uri="{BB962C8B-B14F-4D97-AF65-F5344CB8AC3E}">
        <p14:creationId xmlns="" xmlns:p14="http://schemas.microsoft.com/office/powerpoint/2010/main" val="244993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BBA2C1D-6817-4914-99A9-EACEB305F4A7}" type="slidenum">
              <a:rPr lang="en-US" altLang="zh-CN"/>
              <a:pPr>
                <a:defRPr/>
              </a:pPr>
              <a:t>‹#›</a:t>
            </a:fld>
            <a:endParaRPr lang="en-US" altLang="zh-CN"/>
          </a:p>
        </p:txBody>
      </p:sp>
    </p:spTree>
    <p:extLst>
      <p:ext uri="{BB962C8B-B14F-4D97-AF65-F5344CB8AC3E}">
        <p14:creationId xmlns="" xmlns:p14="http://schemas.microsoft.com/office/powerpoint/2010/main" val="518863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D4C4BDE-C94A-4EE3-A2C0-4D2409FBBA0F}" type="slidenum">
              <a:rPr lang="en-US" altLang="zh-CN"/>
              <a:pPr>
                <a:defRPr/>
              </a:pPr>
              <a:t>‹#›</a:t>
            </a:fld>
            <a:endParaRPr lang="en-US" altLang="zh-CN"/>
          </a:p>
        </p:txBody>
      </p:sp>
    </p:spTree>
    <p:extLst>
      <p:ext uri="{BB962C8B-B14F-4D97-AF65-F5344CB8AC3E}">
        <p14:creationId xmlns="" xmlns:p14="http://schemas.microsoft.com/office/powerpoint/2010/main" val="252713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F69432D-5168-4394-9BF4-497473B342E7}" type="slidenum">
              <a:rPr lang="en-US" altLang="zh-CN"/>
              <a:pPr>
                <a:defRPr/>
              </a:pPr>
              <a:t>‹#›</a:t>
            </a:fld>
            <a:endParaRPr lang="en-US" altLang="zh-CN"/>
          </a:p>
        </p:txBody>
      </p:sp>
    </p:spTree>
    <p:extLst>
      <p:ext uri="{BB962C8B-B14F-4D97-AF65-F5344CB8AC3E}">
        <p14:creationId xmlns="" xmlns:p14="http://schemas.microsoft.com/office/powerpoint/2010/main" val="308076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3B71598-29DE-4A06-8696-35B8108CB280}" type="slidenum">
              <a:rPr lang="en-US" altLang="zh-CN"/>
              <a:pPr>
                <a:defRPr/>
              </a:pPr>
              <a:t>‹#›</a:t>
            </a:fld>
            <a:endParaRPr lang="en-US" altLang="zh-CN"/>
          </a:p>
        </p:txBody>
      </p:sp>
    </p:spTree>
    <p:extLst>
      <p:ext uri="{BB962C8B-B14F-4D97-AF65-F5344CB8AC3E}">
        <p14:creationId xmlns="" xmlns:p14="http://schemas.microsoft.com/office/powerpoint/2010/main" val="10789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4F37FE5-CB08-42C1-9F3F-A830DABE696C}" type="slidenum">
              <a:rPr lang="en-US" altLang="zh-CN"/>
              <a:pPr>
                <a:defRPr/>
              </a:pPr>
              <a:t>‹#›</a:t>
            </a:fld>
            <a:endParaRPr lang="en-US" altLang="zh-CN"/>
          </a:p>
        </p:txBody>
      </p:sp>
    </p:spTree>
    <p:extLst>
      <p:ext uri="{BB962C8B-B14F-4D97-AF65-F5344CB8AC3E}">
        <p14:creationId xmlns="" xmlns:p14="http://schemas.microsoft.com/office/powerpoint/2010/main" val="182435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457200" y="53340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5843" name="Rectangle 3"/>
          <p:cNvSpPr>
            <a:spLocks noGrp="1" noChangeArrowheads="1"/>
          </p:cNvSpPr>
          <p:nvPr>
            <p:ph type="body" idx="1"/>
          </p:nvPr>
        </p:nvSpPr>
        <p:spPr bwMode="auto">
          <a:xfrm>
            <a:off x="457200" y="1828800"/>
            <a:ext cx="8229600" cy="4302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4" name="Rectangle 4"/>
          <p:cNvSpPr>
            <a:spLocks noGrp="1" noChangeArrowheads="1"/>
          </p:cNvSpPr>
          <p:nvPr>
            <p:ph type="dt" sz="half" idx="2"/>
          </p:nvPr>
        </p:nvSpPr>
        <p:spPr bwMode="auto">
          <a:xfrm>
            <a:off x="457200" y="6248400"/>
            <a:ext cx="1676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pitchFamily="34" charset="0"/>
              </a:defRPr>
            </a:lvl1pPr>
          </a:lstStyle>
          <a:p>
            <a:pPr>
              <a:defRPr/>
            </a:pPr>
            <a:endParaRPr lang="en-US" altLang="zh-CN"/>
          </a:p>
        </p:txBody>
      </p:sp>
      <p:sp>
        <p:nvSpPr>
          <p:cNvPr id="1024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pitchFamily="34" charset="0"/>
              </a:defRPr>
            </a:lvl1pPr>
          </a:lstStyle>
          <a:p>
            <a:pPr>
              <a:defRPr/>
            </a:pPr>
            <a:endParaRPr lang="en-US" altLang="zh-CN"/>
          </a:p>
        </p:txBody>
      </p:sp>
      <p:sp>
        <p:nvSpPr>
          <p:cNvPr id="10246" name="Rectangle 6"/>
          <p:cNvSpPr>
            <a:spLocks noGrp="1" noChangeArrowheads="1"/>
          </p:cNvSpPr>
          <p:nvPr>
            <p:ph type="sldNum" sz="quarter" idx="4"/>
          </p:nvPr>
        </p:nvSpPr>
        <p:spPr bwMode="auto">
          <a:xfrm>
            <a:off x="6781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Arial" pitchFamily="34" charset="0"/>
              </a:defRPr>
            </a:lvl1pPr>
          </a:lstStyle>
          <a:p>
            <a:pPr>
              <a:defRPr/>
            </a:pPr>
            <a:fld id="{F2BEF4F0-82AA-4C69-8A5F-7D9382271204}" type="slidenum">
              <a:rPr lang="en-US" altLang="zh-CN"/>
              <a:pPr>
                <a:defRPr/>
              </a:pPr>
              <a:t>‹#›</a:t>
            </a:fld>
            <a:endParaRPr lang="en-US" altLang="zh-CN"/>
          </a:p>
        </p:txBody>
      </p:sp>
      <p:grpSp>
        <p:nvGrpSpPr>
          <p:cNvPr id="35847" name="Group 7"/>
          <p:cNvGrpSpPr>
            <a:grpSpLocks/>
          </p:cNvGrpSpPr>
          <p:nvPr/>
        </p:nvGrpSpPr>
        <p:grpSpPr bwMode="auto">
          <a:xfrm>
            <a:off x="279400" y="152400"/>
            <a:ext cx="8686800" cy="1600200"/>
            <a:chOff x="176" y="96"/>
            <a:chExt cx="5472" cy="1008"/>
          </a:xfrm>
        </p:grpSpPr>
        <p:sp>
          <p:nvSpPr>
            <p:cNvPr id="10248"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zh-CN" altLang="en-US"/>
            </a:p>
          </p:txBody>
        </p:sp>
        <p:sp>
          <p:nvSpPr>
            <p:cNvPr id="10249"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algn="ctr">
                <a:defRPr/>
              </a:pPr>
              <a:endParaRPr lang="zh-CN" altLang="zh-CN" sz="2400"/>
            </a:p>
          </p:txBody>
        </p:sp>
        <p:sp>
          <p:nvSpPr>
            <p:cNvPr id="10250"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zh-CN" altLang="zh-CN" sz="2400"/>
            </a:p>
          </p:txBody>
        </p:sp>
        <p:sp>
          <p:nvSpPr>
            <p:cNvPr id="10251"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algn="ctr">
                <a:defRPr/>
              </a:pPr>
              <a:endParaRPr lang="zh-CN" altLang="zh-CN" sz="2400"/>
            </a:p>
          </p:txBody>
        </p:sp>
        <p:sp>
          <p:nvSpPr>
            <p:cNvPr id="10252"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zh-CN" altLang="zh-CN" sz="2400"/>
            </a:p>
          </p:txBody>
        </p:sp>
      </p:grpSp>
    </p:spTree>
  </p:cSld>
  <p:clrMap bg1="lt1" tx1="dk1" bg2="lt2" tx2="dk2" accent1="accent1" accent2="accent2" accent3="accent3" accent4="accent4" accent5="accent5" accent6="accent6" hlink="hlink" folHlink="folHlink"/>
  <p:sldLayoutIdLst>
    <p:sldLayoutId id="2147483739"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l" rtl="0" fontAlgn="base">
        <a:spcBef>
          <a:spcPct val="0"/>
        </a:spcBef>
        <a:spcAft>
          <a:spcPct val="0"/>
        </a:spcAft>
        <a:defRPr sz="4400">
          <a:solidFill>
            <a:schemeClr val="tx2"/>
          </a:solidFill>
          <a:latin typeface="Times New Roman" pitchFamily="18" charset="0"/>
          <a:ea typeface="宋体" pitchFamily="2" charset="-122"/>
        </a:defRPr>
      </a:lvl6pPr>
      <a:lvl7pPr marL="914400" algn="l" rtl="0" fontAlgn="base">
        <a:spcBef>
          <a:spcPct val="0"/>
        </a:spcBef>
        <a:spcAft>
          <a:spcPct val="0"/>
        </a:spcAft>
        <a:defRPr sz="4400">
          <a:solidFill>
            <a:schemeClr val="tx2"/>
          </a:solidFill>
          <a:latin typeface="Times New Roman" pitchFamily="18" charset="0"/>
          <a:ea typeface="宋体" pitchFamily="2" charset="-122"/>
        </a:defRPr>
      </a:lvl7pPr>
      <a:lvl8pPr marL="1371600" algn="l" rtl="0" fontAlgn="base">
        <a:spcBef>
          <a:spcPct val="0"/>
        </a:spcBef>
        <a:spcAft>
          <a:spcPct val="0"/>
        </a:spcAft>
        <a:defRPr sz="4400">
          <a:solidFill>
            <a:schemeClr val="tx2"/>
          </a:solidFill>
          <a:latin typeface="Times New Roman" pitchFamily="18" charset="0"/>
          <a:ea typeface="宋体" pitchFamily="2" charset="-122"/>
        </a:defRPr>
      </a:lvl8pPr>
      <a:lvl9pPr marL="1828800" algn="l"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469900" indent="-469900" algn="l" rtl="0" eaLnBrk="0" fontAlgn="base" hangingPunct="0">
        <a:spcBef>
          <a:spcPct val="20000"/>
        </a:spcBef>
        <a:spcAft>
          <a:spcPct val="0"/>
        </a:spcAft>
        <a:buClr>
          <a:schemeClr val="bg2"/>
        </a:buClr>
        <a:buSzPct val="70000"/>
        <a:buFont typeface="Wingdings" pitchFamily="2" charset="2"/>
        <a:buChar char="o"/>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75000"/>
        <a:buFont typeface="Wingdings" pitchFamily="2" charset="2"/>
        <a:buChar char="n"/>
        <a:defRPr sz="2800">
          <a:solidFill>
            <a:schemeClr val="tx1"/>
          </a:solidFill>
          <a:latin typeface="+mn-lt"/>
          <a:ea typeface="+mn-ea"/>
        </a:defRPr>
      </a:lvl2pPr>
      <a:lvl3pPr marL="1377950" indent="-468313" algn="l" rtl="0" eaLnBrk="0" fontAlgn="base" hangingPunct="0">
        <a:spcBef>
          <a:spcPct val="20000"/>
        </a:spcBef>
        <a:spcAft>
          <a:spcPct val="0"/>
        </a:spcAft>
        <a:buClr>
          <a:schemeClr val="bg2"/>
        </a:buClr>
        <a:buSzPct val="65000"/>
        <a:buFont typeface="Wingdings" pitchFamily="2" charset="2"/>
        <a:buChar char="o"/>
        <a:defRPr sz="2400">
          <a:solidFill>
            <a:schemeClr val="tx1"/>
          </a:solidFill>
          <a:latin typeface="+mn-lt"/>
          <a:ea typeface="+mn-ea"/>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ea typeface="+mn-ea"/>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ea typeface="+mn-ea"/>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ea typeface="+mn-ea"/>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ea typeface="+mn-ea"/>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ea typeface="+mn-ea"/>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vmlDrawing" Target="../drawings/vmlDrawing7.vml"/><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39.png"/><Relationship Id="rId5" Type="http://schemas.openxmlformats.org/officeDocument/2006/relationships/oleObject" Target="../embeddings/oleObject12.bin"/><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9.v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2.xml"/><Relationship Id="rId1" Type="http://schemas.openxmlformats.org/officeDocument/2006/relationships/vmlDrawing" Target="../drawings/vmlDrawing12.vml"/><Relationship Id="rId4" Type="http://schemas.openxmlformats.org/officeDocument/2006/relationships/image" Target="../media/image52.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8.bin"/><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2.v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31.bin"/><Relationship Id="rId4" Type="http://schemas.openxmlformats.org/officeDocument/2006/relationships/oleObject" Target="../embeddings/oleObject30.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5.bin"/><Relationship Id="rId5" Type="http://schemas.openxmlformats.org/officeDocument/2006/relationships/oleObject" Target="../embeddings/oleObject34.bin"/><Relationship Id="rId4" Type="http://schemas.openxmlformats.org/officeDocument/2006/relationships/oleObject" Target="../embeddings/oleObject33.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oleObject" Target="../embeddings/oleObject40.bin"/><Relationship Id="rId4" Type="http://schemas.openxmlformats.org/officeDocument/2006/relationships/oleObject" Target="../embeddings/oleObject39.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42.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6.xml"/><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oleObject" Target="../embeddings/oleObject43.bin"/><Relationship Id="rId9" Type="http://schemas.openxmlformats.org/officeDocument/2006/relationships/oleObject" Target="../embeddings/oleObject48.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image" Target="../media/image90.jpeg"/><Relationship Id="rId5" Type="http://schemas.openxmlformats.org/officeDocument/2006/relationships/image" Target="../media/image89.jpeg"/><Relationship Id="rId10" Type="http://schemas.openxmlformats.org/officeDocument/2006/relationships/image" Target="../media/image94.jpeg"/><Relationship Id="rId4" Type="http://schemas.openxmlformats.org/officeDocument/2006/relationships/image" Target="../media/image88.jpeg"/><Relationship Id="rId9" Type="http://schemas.openxmlformats.org/officeDocument/2006/relationships/image" Target="../media/image93.jpe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7.xml"/><Relationship Id="rId7" Type="http://schemas.openxmlformats.org/officeDocument/2006/relationships/oleObject" Target="../embeddings/oleObject52.bin"/><Relationship Id="rId12"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51.bin"/><Relationship Id="rId11" Type="http://schemas.openxmlformats.org/officeDocument/2006/relationships/oleObject" Target="../embeddings/oleObject56.bin"/><Relationship Id="rId5" Type="http://schemas.openxmlformats.org/officeDocument/2006/relationships/oleObject" Target="../embeddings/oleObject50.bin"/><Relationship Id="rId10" Type="http://schemas.openxmlformats.org/officeDocument/2006/relationships/oleObject" Target="../embeddings/oleObject55.bin"/><Relationship Id="rId4" Type="http://schemas.openxmlformats.org/officeDocument/2006/relationships/oleObject" Target="../embeddings/oleObject49.bin"/><Relationship Id="rId9" Type="http://schemas.openxmlformats.org/officeDocument/2006/relationships/oleObject" Target="../embeddings/oleObject54.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notesSlide" Target="../notesSlides/notesSlide8.xml"/><Relationship Id="rId7" Type="http://schemas.openxmlformats.org/officeDocument/2006/relationships/oleObject" Target="../embeddings/oleObject61.bin"/><Relationship Id="rId12"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60.bin"/><Relationship Id="rId11" Type="http://schemas.openxmlformats.org/officeDocument/2006/relationships/oleObject" Target="../embeddings/oleObject65.bin"/><Relationship Id="rId5" Type="http://schemas.openxmlformats.org/officeDocument/2006/relationships/oleObject" Target="../embeddings/oleObject59.bin"/><Relationship Id="rId10" Type="http://schemas.openxmlformats.org/officeDocument/2006/relationships/oleObject" Target="../embeddings/oleObject64.bin"/><Relationship Id="rId4" Type="http://schemas.openxmlformats.org/officeDocument/2006/relationships/oleObject" Target="../embeddings/oleObject58.bin"/><Relationship Id="rId9" Type="http://schemas.openxmlformats.org/officeDocument/2006/relationships/oleObject" Target="../embeddings/oleObject63.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notesSlide" Target="../notesSlides/notesSlide9.xml"/><Relationship Id="rId7" Type="http://schemas.openxmlformats.org/officeDocument/2006/relationships/oleObject" Target="../embeddings/oleObject70.bin"/><Relationship Id="rId12"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69.bin"/><Relationship Id="rId11" Type="http://schemas.openxmlformats.org/officeDocument/2006/relationships/oleObject" Target="../embeddings/oleObject74.bin"/><Relationship Id="rId5" Type="http://schemas.openxmlformats.org/officeDocument/2006/relationships/oleObject" Target="../embeddings/oleObject68.bin"/><Relationship Id="rId10" Type="http://schemas.openxmlformats.org/officeDocument/2006/relationships/oleObject" Target="../embeddings/oleObject73.bin"/><Relationship Id="rId4" Type="http://schemas.openxmlformats.org/officeDocument/2006/relationships/oleObject" Target="../embeddings/oleObject67.bin"/><Relationship Id="rId9" Type="http://schemas.openxmlformats.org/officeDocument/2006/relationships/oleObject" Target="../embeddings/oleObject72.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26.v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0.png"/><Relationship Id="rId4" Type="http://schemas.openxmlformats.org/officeDocument/2006/relationships/oleObject" Target="../embeddings/oleObject8.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80.xml.rels><?xml version="1.0" encoding="UTF-8" standalone="yes"?>
<Relationships xmlns="http://schemas.openxmlformats.org/package/2006/relationships"><Relationship Id="rId8" Type="http://schemas.openxmlformats.org/officeDocument/2006/relationships/image" Target="file:///E:\&#35762;&#20041;\pptsource\2014\bm3d\Image%20denoising%20with%20block-matching%20and%203D%20filtering%20-%20Block-matching%20within%20a%20noisy%20image%20-%20page%203_files\article_v6__14.png" TargetMode="External"/><Relationship Id="rId3" Type="http://schemas.openxmlformats.org/officeDocument/2006/relationships/image" Target="file:///E:\&#35762;&#20041;\pptsource\2014\bm3d\Image%20denoising%20with%20block-matching%20and%203D%20filtering%20-%20Block-matching%20within%20a%20noisy%20image%20-%20page%203_files\article_v6__11.png" TargetMode="External"/><Relationship Id="rId7" Type="http://schemas.openxmlformats.org/officeDocument/2006/relationships/image" Target="file:///E:\&#35762;&#20041;\pptsource\2014\bm3d\Image%20denoising%20with%20block-matching%20and%203D%20filtering%20-%20Block-matching%20within%20a%20noisy%20image%20-%20page%203_files\article_v6__13.p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file:///E:\&#35762;&#20041;\pptsource\2014\bm3d\Image%20denoising%20with%20block-matching%20and%203D%20filtering%20-%20Block-matching%20within%20a%20noisy%20image%20-%20page%203_files\article_v6__12.png" TargetMode="External"/><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2.xml"/><Relationship Id="rId4" Type="http://schemas.openxmlformats.org/officeDocument/2006/relationships/image" Target="../media/image142.gif"/></Relationships>
</file>

<file path=ppt/slides/_rels/slide84.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8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a:xfrm>
            <a:off x="762000" y="1731640"/>
            <a:ext cx="7696200" cy="2057400"/>
          </a:xfrm>
        </p:spPr>
        <p:txBody>
          <a:bodyPr/>
          <a:lstStyle/>
          <a:p>
            <a:pPr algn="ctr" eaLnBrk="1" hangingPunct="1"/>
            <a:r>
              <a:rPr lang="zh-CN" altLang="en-US" sz="4400" dirty="0" smtClean="0"/>
              <a:t>第十三讲小</a:t>
            </a:r>
            <a:r>
              <a:rPr lang="zh-CN" altLang="en-US" sz="4400" dirty="0" smtClean="0"/>
              <a:t>波域图像去噪</a:t>
            </a:r>
            <a:r>
              <a:rPr lang="zh-CN" altLang="en-US" dirty="0" smtClean="0"/>
              <a:t/>
            </a:r>
            <a:br>
              <a:rPr lang="zh-CN" altLang="en-US" dirty="0" smtClean="0"/>
            </a:br>
            <a:endParaRPr lang="zh-CN"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39750" y="333375"/>
            <a:ext cx="8229600" cy="922338"/>
          </a:xfrm>
        </p:spPr>
        <p:txBody>
          <a:bodyPr/>
          <a:lstStyle/>
          <a:p>
            <a:pPr eaLnBrk="1" hangingPunct="1"/>
            <a:r>
              <a:rPr lang="zh-CN" altLang="en-US" b="1" smtClean="0">
                <a:solidFill>
                  <a:srgbClr val="CC0000"/>
                </a:solidFill>
              </a:rPr>
              <a:t>硬阈值</a:t>
            </a:r>
          </a:p>
        </p:txBody>
      </p:sp>
      <p:sp>
        <p:nvSpPr>
          <p:cNvPr id="44035" name="Rectangle 3"/>
          <p:cNvSpPr>
            <a:spLocks noGrp="1" noChangeArrowheads="1"/>
          </p:cNvSpPr>
          <p:nvPr>
            <p:ph type="body" sz="half" idx="1"/>
          </p:nvPr>
        </p:nvSpPr>
        <p:spPr>
          <a:xfrm>
            <a:off x="457200" y="1600200"/>
            <a:ext cx="8362950" cy="1108075"/>
          </a:xfrm>
        </p:spPr>
        <p:txBody>
          <a:bodyPr/>
          <a:lstStyle/>
          <a:p>
            <a:pPr lvl="1" eaLnBrk="1" hangingPunct="1">
              <a:lnSpc>
                <a:spcPct val="90000"/>
              </a:lnSpc>
              <a:buFont typeface="Wingdings" pitchFamily="2" charset="2"/>
              <a:buNone/>
            </a:pPr>
            <a:r>
              <a:rPr lang="en-US" altLang="zh-CN" sz="1600" smtClean="0"/>
              <a:t>			</a:t>
            </a:r>
          </a:p>
          <a:p>
            <a:pPr eaLnBrk="1" hangingPunct="1">
              <a:lnSpc>
                <a:spcPct val="90000"/>
              </a:lnSpc>
            </a:pPr>
            <a:endParaRPr lang="en-US" altLang="zh-CN" sz="1600" smtClean="0"/>
          </a:p>
        </p:txBody>
      </p:sp>
      <p:pic>
        <p:nvPicPr>
          <p:cNvPr id="4403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6375" y="1484313"/>
            <a:ext cx="4032250" cy="1014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37" name="Text Box 5"/>
          <p:cNvSpPr txBox="1">
            <a:spLocks noChangeArrowheads="1"/>
          </p:cNvSpPr>
          <p:nvPr/>
        </p:nvSpPr>
        <p:spPr bwMode="auto">
          <a:xfrm>
            <a:off x="3779838" y="4941888"/>
            <a:ext cx="8985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r>
              <a:rPr lang="en-US" altLang="zh-CN" sz="2000" b="1">
                <a:cs typeface="Arial" pitchFamily="34" charset="0"/>
                <a:sym typeface="Wingdings" pitchFamily="2" charset="2"/>
              </a:rPr>
              <a:t>=0.28</a:t>
            </a:r>
            <a:endParaRPr lang="en-US" altLang="zh-CN" sz="2000" b="1">
              <a:cs typeface="Arial" pitchFamily="34" charset="0"/>
            </a:endParaRPr>
          </a:p>
        </p:txBody>
      </p:sp>
      <p:pic>
        <p:nvPicPr>
          <p:cNvPr id="44038"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l="6984" t="15390" r="7776" b="4906"/>
          <a:stretch>
            <a:fillRect/>
          </a:stretch>
        </p:blipFill>
        <p:spPr bwMode="auto">
          <a:xfrm>
            <a:off x="1476375" y="2781300"/>
            <a:ext cx="5545138" cy="3646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11188" y="333375"/>
            <a:ext cx="8229600" cy="1143000"/>
          </a:xfrm>
        </p:spPr>
        <p:txBody>
          <a:bodyPr/>
          <a:lstStyle/>
          <a:p>
            <a:pPr eaLnBrk="1" hangingPunct="1"/>
            <a:r>
              <a:rPr lang="zh-CN" altLang="en-US" b="1" smtClean="0">
                <a:solidFill>
                  <a:srgbClr val="CC0000"/>
                </a:solidFill>
              </a:rPr>
              <a:t>软阈值</a:t>
            </a:r>
            <a:endParaRPr lang="zh-CN" altLang="en-US" sz="4000" smtClean="0">
              <a:solidFill>
                <a:schemeClr val="tx1"/>
              </a:solidFill>
            </a:endParaRPr>
          </a:p>
        </p:txBody>
      </p:sp>
      <p:pic>
        <p:nvPicPr>
          <p:cNvPr id="7172" name="Picture 3"/>
          <p:cNvPicPr>
            <a:picLocks noGrp="1" noChangeAspect="1" noChangeArrowheads="1"/>
          </p:cNvPicPr>
          <p:nvPr>
            <p:ph sz="half" idx="1"/>
          </p:nvPr>
        </p:nvPicPr>
        <p:blipFill>
          <a:blip r:embed="rId3" cstate="print">
            <a:extLst>
              <a:ext uri="{28A0092B-C50C-407E-A947-70E740481C1C}">
                <a14:useLocalDpi xmlns="" xmlns:a14="http://schemas.microsoft.com/office/drawing/2010/main" val="0"/>
              </a:ext>
            </a:extLst>
          </a:blip>
          <a:srcRect l="6955" t="15356" r="8069" b="5545"/>
          <a:stretch>
            <a:fillRect/>
          </a:stretch>
        </p:blipFill>
        <p:spPr>
          <a:xfrm>
            <a:off x="1619250" y="3141663"/>
            <a:ext cx="5832475" cy="3238500"/>
          </a:xfrm>
          <a:noFill/>
        </p:spPr>
      </p:pic>
      <p:graphicFrame>
        <p:nvGraphicFramePr>
          <p:cNvPr id="7170" name="Object 4"/>
          <p:cNvGraphicFramePr>
            <a:graphicFrameLocks noGrp="1" noChangeAspect="1"/>
          </p:cNvGraphicFramePr>
          <p:nvPr>
            <p:ph sz="half" idx="2"/>
          </p:nvPr>
        </p:nvGraphicFramePr>
        <p:xfrm>
          <a:off x="606425" y="1898650"/>
          <a:ext cx="7167563" cy="1203325"/>
        </p:xfrm>
        <a:graphic>
          <a:graphicData uri="http://schemas.openxmlformats.org/presentationml/2006/ole">
            <p:oleObj spid="_x0000_s7214" name="Equation" r:id="rId4" imgW="2743200" imgH="508000" progId="Equation.3">
              <p:embed/>
            </p:oleObj>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457200" y="533400"/>
            <a:ext cx="8229600" cy="762000"/>
          </a:xfrm>
        </p:spPr>
        <p:txBody>
          <a:bodyPr/>
          <a:lstStyle/>
          <a:p>
            <a:pPr eaLnBrk="1" hangingPunct="1"/>
            <a:r>
              <a:rPr lang="zh-CN" altLang="en-US" dirty="0" smtClean="0">
                <a:solidFill>
                  <a:srgbClr val="CC0000"/>
                </a:solidFill>
              </a:rPr>
              <a:t>收缩去噪通用三步法</a:t>
            </a:r>
            <a:endParaRPr lang="en-US" dirty="0" smtClean="0">
              <a:solidFill>
                <a:srgbClr val="CC0000"/>
              </a:solidFill>
            </a:endParaRPr>
          </a:p>
        </p:txBody>
      </p:sp>
      <p:sp>
        <p:nvSpPr>
          <p:cNvPr id="8197" name="Rectangle 3"/>
          <p:cNvSpPr>
            <a:spLocks noGrp="1" noChangeArrowheads="1"/>
          </p:cNvSpPr>
          <p:nvPr>
            <p:ph type="body" sz="half" idx="1"/>
          </p:nvPr>
        </p:nvSpPr>
        <p:spPr>
          <a:xfrm>
            <a:off x="468313" y="1981200"/>
            <a:ext cx="8496300" cy="4495800"/>
          </a:xfrm>
        </p:spPr>
        <p:txBody>
          <a:bodyPr/>
          <a:lstStyle/>
          <a:p>
            <a:pPr marL="533400" indent="-533400" eaLnBrk="1" hangingPunct="1">
              <a:lnSpc>
                <a:spcPct val="90000"/>
              </a:lnSpc>
              <a:buFont typeface="Wingdings" pitchFamily="2" charset="2"/>
              <a:buNone/>
            </a:pPr>
            <a:r>
              <a:rPr lang="en-US" altLang="zh-CN" sz="2800" dirty="0" smtClean="0"/>
              <a:t>1.	</a:t>
            </a:r>
            <a:r>
              <a:rPr lang="zh-CN" altLang="en-US" sz="2800" dirty="0" smtClean="0"/>
              <a:t>使用离散小波变换</a:t>
            </a:r>
            <a:r>
              <a:rPr lang="zh-CN" altLang="en-US" sz="2400" dirty="0" smtClean="0"/>
              <a:t> </a:t>
            </a:r>
            <a:r>
              <a:rPr lang="en-US" altLang="zh-CN" sz="2400" dirty="0" smtClean="0"/>
              <a:t>DWT; </a:t>
            </a:r>
            <a:br>
              <a:rPr lang="en-US" altLang="zh-CN" sz="2400" dirty="0" smtClean="0"/>
            </a:br>
            <a:r>
              <a:rPr lang="zh-CN" altLang="en-US" sz="2400" dirty="0" smtClean="0"/>
              <a:t>选定小波和分解层数。</a:t>
            </a:r>
            <a:r>
              <a:rPr lang="en-US" sz="2400" dirty="0" smtClean="0"/>
              <a:t/>
            </a:r>
            <a:br>
              <a:rPr lang="en-US" sz="2400" dirty="0" smtClean="0"/>
            </a:br>
            <a:r>
              <a:rPr lang="zh-CN" altLang="en-US" sz="2400" dirty="0" smtClean="0"/>
              <a:t>计算 </a:t>
            </a:r>
            <a:r>
              <a:rPr lang="en-US" altLang="zh-CN" sz="2400" b="1" i="1" dirty="0" smtClean="0"/>
              <a:t>Y=</a:t>
            </a:r>
            <a:r>
              <a:rPr lang="en-US" altLang="zh-CN" sz="2400" b="1" i="1" dirty="0" err="1" smtClean="0"/>
              <a:t>Wy</a:t>
            </a:r>
            <a:endParaRPr lang="en-US" altLang="zh-CN" sz="2400" b="1" i="1" dirty="0" smtClean="0"/>
          </a:p>
          <a:p>
            <a:pPr marL="533400" indent="-533400" eaLnBrk="1" hangingPunct="1">
              <a:lnSpc>
                <a:spcPct val="90000"/>
              </a:lnSpc>
              <a:buFont typeface="Wingdings" pitchFamily="2" charset="2"/>
              <a:buNone/>
            </a:pPr>
            <a:r>
              <a:rPr lang="en-US" altLang="zh-CN" sz="2400" dirty="0" smtClean="0"/>
              <a:t>2.	</a:t>
            </a:r>
            <a:r>
              <a:rPr lang="zh-CN" altLang="en-US" sz="2400" dirty="0" smtClean="0"/>
              <a:t>在小波域上执行域值处理。</a:t>
            </a:r>
          </a:p>
          <a:p>
            <a:pPr marL="533400" indent="-533400" eaLnBrk="1" hangingPunct="1">
              <a:lnSpc>
                <a:spcPct val="90000"/>
              </a:lnSpc>
              <a:buFont typeface="Wingdings" pitchFamily="2" charset="2"/>
              <a:buNone/>
            </a:pPr>
            <a:r>
              <a:rPr lang="en-US" altLang="zh-CN" sz="2400" dirty="0" smtClean="0"/>
              <a:t>    	</a:t>
            </a:r>
            <a:r>
              <a:rPr lang="zh-CN" altLang="en-US" sz="2400" dirty="0" smtClean="0"/>
              <a:t>用阈值方法收缩小波系数（比如软阈值或者硬阈值）</a:t>
            </a:r>
            <a:endParaRPr lang="en-US" sz="2400" dirty="0" smtClean="0"/>
          </a:p>
          <a:p>
            <a:pPr marL="533400" indent="-533400" eaLnBrk="1" hangingPunct="1">
              <a:lnSpc>
                <a:spcPct val="90000"/>
              </a:lnSpc>
              <a:buFont typeface="Wingdings" pitchFamily="2" charset="2"/>
              <a:buNone/>
            </a:pPr>
            <a:endParaRPr lang="en-US" sz="2400" dirty="0" smtClean="0"/>
          </a:p>
          <a:p>
            <a:pPr marL="533400" indent="-533400" eaLnBrk="1" hangingPunct="1">
              <a:lnSpc>
                <a:spcPct val="90000"/>
              </a:lnSpc>
              <a:buFont typeface="Wingdings" pitchFamily="2" charset="2"/>
              <a:buNone/>
            </a:pPr>
            <a:endParaRPr lang="en-US" sz="2400" dirty="0" smtClean="0"/>
          </a:p>
          <a:p>
            <a:pPr marL="533400" indent="-533400" eaLnBrk="1" hangingPunct="1">
              <a:lnSpc>
                <a:spcPct val="90000"/>
              </a:lnSpc>
              <a:buFont typeface="Wingdings" pitchFamily="2" charset="2"/>
              <a:buNone/>
            </a:pPr>
            <a:r>
              <a:rPr lang="en-US" altLang="zh-CN" sz="2400" dirty="0" smtClean="0"/>
              <a:t>3.	</a:t>
            </a:r>
            <a:r>
              <a:rPr lang="zh-CN" altLang="en-US" sz="2400" dirty="0" smtClean="0"/>
              <a:t>从收缩过的小波系数重建信号：</a:t>
            </a:r>
            <a:endParaRPr lang="en-US" sz="2400" dirty="0" smtClean="0"/>
          </a:p>
          <a:p>
            <a:pPr marL="533400" indent="-533400" eaLnBrk="1" hangingPunct="1">
              <a:lnSpc>
                <a:spcPct val="90000"/>
              </a:lnSpc>
              <a:buFont typeface="Wingdings" pitchFamily="2" charset="2"/>
              <a:buNone/>
            </a:pPr>
            <a:r>
              <a:rPr lang="en-US" sz="2400" dirty="0" smtClean="0"/>
              <a:t>     	</a:t>
            </a:r>
            <a:r>
              <a:rPr lang="zh-CN" altLang="en-US" sz="2400" dirty="0" smtClean="0"/>
              <a:t>计算</a:t>
            </a:r>
            <a:r>
              <a:rPr lang="zh-CN" altLang="en-US" sz="3600" dirty="0" smtClean="0"/>
              <a:t> </a:t>
            </a:r>
          </a:p>
        </p:txBody>
      </p:sp>
      <p:pic>
        <p:nvPicPr>
          <p:cNvPr id="8198" name="Picture 4"/>
          <p:cNvPicPr>
            <a:picLocks noGrp="1" noChangeAspect="1" noChangeArrowheads="1"/>
          </p:cNvPicPr>
          <p:nvPr>
            <p:ph sz="half" idx="2"/>
          </p:nvPr>
        </p:nvPicPr>
        <p:blipFill>
          <a:blip r:embed="rId3" cstate="print">
            <a:extLst>
              <a:ext uri="{28A0092B-C50C-407E-A947-70E740481C1C}">
                <a14:useLocalDpi xmlns="" xmlns:a14="http://schemas.microsoft.com/office/drawing/2010/main" val="0"/>
              </a:ext>
            </a:extLst>
          </a:blip>
          <a:srcRect/>
          <a:stretch>
            <a:fillRect/>
          </a:stretch>
        </p:blipFill>
        <p:spPr>
          <a:xfrm>
            <a:off x="2916238" y="5414963"/>
            <a:ext cx="1685925" cy="517525"/>
          </a:xfrm>
          <a:noFill/>
        </p:spPr>
      </p:pic>
      <p:sp>
        <p:nvSpPr>
          <p:cNvPr id="8199" name="Text Box 5"/>
          <p:cNvSpPr txBox="1">
            <a:spLocks noChangeArrowheads="1"/>
          </p:cNvSpPr>
          <p:nvPr/>
        </p:nvSpPr>
        <p:spPr bwMode="auto">
          <a:xfrm>
            <a:off x="611188" y="3933825"/>
            <a:ext cx="80645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graphicFrame>
        <p:nvGraphicFramePr>
          <p:cNvPr id="8194" name="Object 6"/>
          <p:cNvGraphicFramePr>
            <a:graphicFrameLocks noGrp="1" noChangeAspect="1"/>
          </p:cNvGraphicFramePr>
          <p:nvPr>
            <p:ph sz="quarter" idx="4294967295"/>
          </p:nvPr>
        </p:nvGraphicFramePr>
        <p:xfrm>
          <a:off x="5105400" y="3886200"/>
          <a:ext cx="2265363" cy="887413"/>
        </p:xfrm>
        <a:graphic>
          <a:graphicData uri="http://schemas.openxmlformats.org/presentationml/2006/ole">
            <p:oleObj spid="_x0000_s146464" name="Bitmap Image" r:id="rId4" imgW="2266667" imgH="933580" progId="PBrush">
              <p:embed/>
            </p:oleObj>
          </a:graphicData>
        </a:graphic>
      </p:graphicFrame>
      <p:sp>
        <p:nvSpPr>
          <p:cNvPr id="8200" name="Text Box 8"/>
          <p:cNvSpPr txBox="1">
            <a:spLocks noChangeArrowheads="1"/>
          </p:cNvSpPr>
          <p:nvPr/>
        </p:nvSpPr>
        <p:spPr bwMode="auto">
          <a:xfrm>
            <a:off x="5003800" y="5734050"/>
            <a:ext cx="28082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endParaRPr lang="en-US" altLang="zh-CN">
              <a:cs typeface="Arial" pitchFamily="34" charset="0"/>
            </a:endParaRPr>
          </a:p>
        </p:txBody>
      </p:sp>
    </p:spTree>
    <p:extLst>
      <p:ext uri="{BB962C8B-B14F-4D97-AF65-F5344CB8AC3E}">
        <p14:creationId xmlns="" xmlns:p14="http://schemas.microsoft.com/office/powerpoint/2010/main" val="3642497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8" name="Picture 2"/>
          <p:cNvPicPr>
            <a:picLocks noGrp="1" noChangeAspect="1" noChangeArrowheads="1"/>
          </p:cNvPicPr>
          <p:nvPr>
            <p:ph type="body" idx="1"/>
          </p:nvPr>
        </p:nvPicPr>
        <p:blipFill>
          <a:blip r:embed="rId2" cstate="print">
            <a:extLst>
              <a:ext uri="{28A0092B-C50C-407E-A947-70E740481C1C}">
                <a14:useLocalDpi xmlns="" xmlns:a14="http://schemas.microsoft.com/office/drawing/2010/main" val="0"/>
              </a:ext>
            </a:extLst>
          </a:blip>
          <a:srcRect/>
          <a:stretch>
            <a:fillRect/>
          </a:stretch>
        </p:blipFill>
        <p:spPr>
          <a:xfrm>
            <a:off x="468313" y="1052513"/>
            <a:ext cx="8002587" cy="440055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2"/>
          <p:cNvPicPr>
            <a:picLocks noGrp="1" noChangeAspect="1" noChangeArrowheads="1"/>
          </p:cNvPicPr>
          <p:nvPr>
            <p:ph type="body" idx="4294967295"/>
          </p:nvPr>
        </p:nvPicPr>
        <p:blipFill>
          <a:blip r:embed="rId2" cstate="print">
            <a:extLst>
              <a:ext uri="{28A0092B-C50C-407E-A947-70E740481C1C}">
                <a14:useLocalDpi xmlns="" xmlns:a14="http://schemas.microsoft.com/office/drawing/2010/main" val="0"/>
              </a:ext>
            </a:extLst>
          </a:blip>
          <a:srcRect/>
          <a:stretch>
            <a:fillRect/>
          </a:stretch>
        </p:blipFill>
        <p:spPr>
          <a:xfrm>
            <a:off x="250825" y="476250"/>
            <a:ext cx="4465638" cy="4184650"/>
          </a:xfrm>
        </p:spPr>
      </p:pic>
      <p:pic>
        <p:nvPicPr>
          <p:cNvPr id="46083" name="Picture 3"/>
          <p:cNvPicPr>
            <a:picLocks noGrp="1" noChangeAspect="1" noChangeArrowheads="1"/>
          </p:cNvPicPr>
          <p:nvPr>
            <p:ph/>
          </p:nvPr>
        </p:nvPicPr>
        <p:blipFill>
          <a:blip r:embed="rId3" cstate="print">
            <a:extLst>
              <a:ext uri="{28A0092B-C50C-407E-A947-70E740481C1C}">
                <a14:useLocalDpi xmlns="" xmlns:a14="http://schemas.microsoft.com/office/drawing/2010/main" val="0"/>
              </a:ext>
            </a:extLst>
          </a:blip>
          <a:srcRect/>
          <a:stretch>
            <a:fillRect/>
          </a:stretch>
        </p:blipFill>
        <p:spPr>
          <a:xfrm>
            <a:off x="4787900" y="1989138"/>
            <a:ext cx="4173538" cy="4667250"/>
          </a:xfrm>
          <a:noFill/>
        </p:spPr>
      </p:pic>
      <p:sp>
        <p:nvSpPr>
          <p:cNvPr id="46084" name="Text Box 4"/>
          <p:cNvSpPr txBox="1">
            <a:spLocks noChangeArrowheads="1"/>
          </p:cNvSpPr>
          <p:nvPr/>
        </p:nvSpPr>
        <p:spPr bwMode="auto">
          <a:xfrm>
            <a:off x="611188" y="5084763"/>
            <a:ext cx="2736850" cy="641350"/>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zh-CN" altLang="en-US" b="1">
                <a:latin typeface="Arial" pitchFamily="34" charset="0"/>
              </a:rPr>
              <a:t>边缘被保留得很好，但是噪声没有被充分的抑制。</a:t>
            </a:r>
          </a:p>
        </p:txBody>
      </p:sp>
      <p:sp>
        <p:nvSpPr>
          <p:cNvPr id="46085" name="Text Box 5"/>
          <p:cNvSpPr txBox="1">
            <a:spLocks noChangeArrowheads="1"/>
          </p:cNvSpPr>
          <p:nvPr/>
        </p:nvSpPr>
        <p:spPr bwMode="auto">
          <a:xfrm>
            <a:off x="5724525" y="620713"/>
            <a:ext cx="2736850" cy="641350"/>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zh-CN" altLang="en-US" b="1">
                <a:latin typeface="Arial" pitchFamily="34" charset="0"/>
              </a:rPr>
              <a:t>边缘保留的不好，但是噪声几乎都被去除。</a:t>
            </a:r>
            <a:endParaRPr lang="en-US" b="1">
              <a:latin typeface="Arial" pitchFamily="34" charset="0"/>
              <a:cs typeface="Arial" pitchFamily="34" charset="0"/>
            </a:endParaRPr>
          </a:p>
        </p:txBody>
      </p:sp>
      <p:sp>
        <p:nvSpPr>
          <p:cNvPr id="46086" name="Line 6"/>
          <p:cNvSpPr>
            <a:spLocks noChangeShapeType="1"/>
          </p:cNvSpPr>
          <p:nvPr/>
        </p:nvSpPr>
        <p:spPr bwMode="auto">
          <a:xfrm flipV="1">
            <a:off x="2843213" y="4365625"/>
            <a:ext cx="0" cy="647700"/>
          </a:xfrm>
          <a:prstGeom prst="line">
            <a:avLst/>
          </a:prstGeom>
          <a:noFill/>
          <a:ln w="9525">
            <a:solidFill>
              <a:srgbClr val="3333FF"/>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46087" name="Line 7"/>
          <p:cNvSpPr>
            <a:spLocks noChangeShapeType="1"/>
          </p:cNvSpPr>
          <p:nvPr/>
        </p:nvSpPr>
        <p:spPr bwMode="auto">
          <a:xfrm>
            <a:off x="8243888" y="1484313"/>
            <a:ext cx="0" cy="865187"/>
          </a:xfrm>
          <a:prstGeom prst="line">
            <a:avLst/>
          </a:prstGeom>
          <a:noFill/>
          <a:ln w="9525">
            <a:solidFill>
              <a:srgbClr val="3333FF"/>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1026"/>
          <p:cNvSpPr>
            <a:spLocks noGrp="1" noChangeArrowheads="1"/>
          </p:cNvSpPr>
          <p:nvPr>
            <p:ph type="title" sz="quarter"/>
          </p:nvPr>
        </p:nvSpPr>
        <p:spPr/>
        <p:txBody>
          <a:bodyPr/>
          <a:lstStyle/>
          <a:p>
            <a:pPr eaLnBrk="1" hangingPunct="1"/>
            <a:r>
              <a:rPr lang="zh-CN" altLang="en-US" sz="3200" b="1" smtClean="0">
                <a:solidFill>
                  <a:schemeClr val="folHlink"/>
                </a:solidFill>
              </a:rPr>
              <a:t>阈值的选择总结</a:t>
            </a:r>
          </a:p>
        </p:txBody>
      </p:sp>
      <p:pic>
        <p:nvPicPr>
          <p:cNvPr id="49155" name="Picture 1027"/>
          <p:cNvPicPr>
            <a:picLocks noGrp="1" noChangeAspect="1" noChangeArrowheads="1"/>
          </p:cNvPicPr>
          <p:nvPr>
            <p:ph sz="quarter" idx="1"/>
          </p:nvPr>
        </p:nvPicPr>
        <p:blipFill>
          <a:blip r:embed="rId2" cstate="print">
            <a:extLst>
              <a:ext uri="{28A0092B-C50C-407E-A947-70E740481C1C}">
                <a14:useLocalDpi xmlns="" xmlns:a14="http://schemas.microsoft.com/office/drawing/2010/main" val="0"/>
              </a:ext>
            </a:extLst>
          </a:blip>
          <a:srcRect/>
          <a:stretch>
            <a:fillRect/>
          </a:stretch>
        </p:blipFill>
        <p:spPr>
          <a:xfrm>
            <a:off x="2559050" y="2251075"/>
            <a:ext cx="1104900" cy="327025"/>
          </a:xfrm>
          <a:noFill/>
        </p:spPr>
      </p:pic>
      <p:pic>
        <p:nvPicPr>
          <p:cNvPr id="49156" name="Picture 1028"/>
          <p:cNvPicPr>
            <a:picLocks noGrp="1" noChangeAspect="1" noChangeArrowheads="1"/>
          </p:cNvPicPr>
          <p:nvPr>
            <p:ph sz="quarter" idx="2"/>
          </p:nvPr>
        </p:nvPicPr>
        <p:blipFill>
          <a:blip r:embed="rId3" cstate="print">
            <a:extLst>
              <a:ext uri="{28A0092B-C50C-407E-A947-70E740481C1C}">
                <a14:useLocalDpi xmlns="" xmlns:a14="http://schemas.microsoft.com/office/drawing/2010/main" val="0"/>
              </a:ext>
            </a:extLst>
          </a:blip>
          <a:srcRect/>
          <a:stretch>
            <a:fillRect/>
          </a:stretch>
        </p:blipFill>
        <p:spPr>
          <a:xfrm>
            <a:off x="2519363" y="3009900"/>
            <a:ext cx="1144587" cy="369888"/>
          </a:xfrm>
          <a:noFill/>
        </p:spPr>
      </p:pic>
      <p:pic>
        <p:nvPicPr>
          <p:cNvPr id="49157" name="Picture 1029"/>
          <p:cNvPicPr>
            <a:picLocks noGrp="1" noChangeAspect="1" noChangeArrowheads="1"/>
          </p:cNvPicPr>
          <p:nvPr>
            <p:ph sz="quarter" idx="3"/>
          </p:nvPr>
        </p:nvPicPr>
        <p:blipFill>
          <a:blip r:embed="rId4" cstate="print">
            <a:extLst>
              <a:ext uri="{28A0092B-C50C-407E-A947-70E740481C1C}">
                <a14:useLocalDpi xmlns="" xmlns:a14="http://schemas.microsoft.com/office/drawing/2010/main" val="0"/>
              </a:ext>
            </a:extLst>
          </a:blip>
          <a:srcRect/>
          <a:stretch>
            <a:fillRect/>
          </a:stretch>
        </p:blipFill>
        <p:spPr>
          <a:xfrm>
            <a:off x="2895600" y="4191000"/>
            <a:ext cx="1371600" cy="411163"/>
          </a:xfrm>
          <a:noFill/>
        </p:spPr>
      </p:pic>
      <p:sp>
        <p:nvSpPr>
          <p:cNvPr id="49158" name="Rectangle 1030"/>
          <p:cNvSpPr>
            <a:spLocks noChangeArrowheads="1"/>
          </p:cNvSpPr>
          <p:nvPr/>
        </p:nvSpPr>
        <p:spPr bwMode="auto">
          <a:xfrm>
            <a:off x="1295400" y="1828800"/>
            <a:ext cx="6769100" cy="424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folHlink"/>
              </a:buClr>
              <a:buSzPct val="60000"/>
              <a:buFont typeface="Wingdings" pitchFamily="2" charset="2"/>
              <a:buChar char="n"/>
            </a:pPr>
            <a:r>
              <a:rPr lang="en-US" altLang="zh-CN" sz="2400" b="1"/>
              <a:t>Donoho</a:t>
            </a:r>
            <a:r>
              <a:rPr lang="zh-CN" altLang="en-US" sz="2400" b="1">
                <a:latin typeface="Tahoma" pitchFamily="34" charset="0"/>
              </a:rPr>
              <a:t>和</a:t>
            </a:r>
            <a:r>
              <a:rPr lang="en-US" altLang="zh-CN" sz="2400" b="1"/>
              <a:t>Johnstone</a:t>
            </a:r>
            <a:r>
              <a:rPr lang="zh-CN" altLang="en-US" sz="2400" b="1"/>
              <a:t>提出的全局阈值</a:t>
            </a:r>
          </a:p>
          <a:p>
            <a:pPr marL="342900" indent="-342900">
              <a:lnSpc>
                <a:spcPct val="90000"/>
              </a:lnSpc>
              <a:spcBef>
                <a:spcPct val="20000"/>
              </a:spcBef>
              <a:buClr>
                <a:schemeClr val="folHlink"/>
              </a:buClr>
              <a:buSzPct val="60000"/>
              <a:buFont typeface="Wingdings" pitchFamily="2" charset="2"/>
              <a:buChar char="n"/>
            </a:pPr>
            <a:endParaRPr lang="zh-CN" altLang="en-US" sz="2400" b="1"/>
          </a:p>
          <a:p>
            <a:pPr marL="342900" indent="-342900">
              <a:lnSpc>
                <a:spcPct val="90000"/>
              </a:lnSpc>
              <a:spcBef>
                <a:spcPct val="20000"/>
              </a:spcBef>
              <a:buClr>
                <a:schemeClr val="folHlink"/>
              </a:buClr>
              <a:buSzPct val="60000"/>
              <a:buFont typeface="Wingdings" pitchFamily="2" charset="2"/>
              <a:buChar char="n"/>
            </a:pPr>
            <a:r>
              <a:rPr lang="zh-CN" altLang="en-US" sz="2400" b="1"/>
              <a:t>基于零均值正态分布的置信区间阈值</a:t>
            </a:r>
          </a:p>
          <a:p>
            <a:pPr marL="342900" indent="-342900">
              <a:lnSpc>
                <a:spcPct val="90000"/>
              </a:lnSpc>
              <a:spcBef>
                <a:spcPct val="20000"/>
              </a:spcBef>
              <a:buClr>
                <a:schemeClr val="folHlink"/>
              </a:buClr>
              <a:buSzPct val="60000"/>
              <a:buFont typeface="Wingdings" pitchFamily="2" charset="2"/>
              <a:buChar char="n"/>
            </a:pPr>
            <a:endParaRPr lang="zh-CN" altLang="en-US" sz="2400" b="1"/>
          </a:p>
          <a:p>
            <a:pPr marL="342900" indent="-342900">
              <a:lnSpc>
                <a:spcPct val="90000"/>
              </a:lnSpc>
              <a:spcBef>
                <a:spcPct val="20000"/>
              </a:spcBef>
              <a:buClr>
                <a:schemeClr val="folHlink"/>
              </a:buClr>
              <a:buSzPct val="60000"/>
              <a:buFont typeface="Wingdings" pitchFamily="2" charset="2"/>
              <a:buChar char="n"/>
            </a:pPr>
            <a:r>
              <a:rPr lang="en-US" altLang="zh-CN" sz="2400" b="1"/>
              <a:t>Bayes Shrink</a:t>
            </a:r>
            <a:r>
              <a:rPr lang="zh-CN" altLang="en-US" sz="2400" b="1"/>
              <a:t>阈值（</a:t>
            </a:r>
            <a:r>
              <a:rPr lang="en-US" altLang="zh-CN" sz="2400"/>
              <a:t>Chang</a:t>
            </a:r>
            <a:r>
              <a:rPr lang="zh-CN" altLang="en-US" sz="2400"/>
              <a:t>等人</a:t>
            </a:r>
            <a:r>
              <a:rPr lang="en-US" altLang="zh-CN" sz="2400"/>
              <a:t>) </a:t>
            </a:r>
            <a:r>
              <a:rPr lang="zh-CN" altLang="en-US" sz="2400" b="1"/>
              <a:t>和</a:t>
            </a:r>
            <a:r>
              <a:rPr lang="en-US" altLang="zh-CN" sz="2400" b="1"/>
              <a:t>Map Shrink</a:t>
            </a:r>
            <a:r>
              <a:rPr lang="zh-CN" altLang="en-US" sz="2400" b="1"/>
              <a:t>阈值</a:t>
            </a:r>
            <a:r>
              <a:rPr lang="en-US" altLang="zh-CN" sz="2400" b="1"/>
              <a:t>(Moulin</a:t>
            </a:r>
            <a:r>
              <a:rPr lang="zh-CN" altLang="en-US" sz="2400" b="1"/>
              <a:t>等）</a:t>
            </a:r>
          </a:p>
          <a:p>
            <a:pPr marL="342900" indent="-342900">
              <a:lnSpc>
                <a:spcPct val="90000"/>
              </a:lnSpc>
              <a:spcBef>
                <a:spcPct val="20000"/>
              </a:spcBef>
              <a:buClr>
                <a:schemeClr val="folHlink"/>
              </a:buClr>
              <a:buSzPct val="60000"/>
              <a:buFont typeface="Wingdings" pitchFamily="2" charset="2"/>
              <a:buChar char="n"/>
            </a:pPr>
            <a:endParaRPr lang="zh-CN" altLang="en-US" sz="2400" b="1"/>
          </a:p>
          <a:p>
            <a:pPr marL="342900" indent="-342900">
              <a:lnSpc>
                <a:spcPct val="90000"/>
              </a:lnSpc>
              <a:spcBef>
                <a:spcPct val="20000"/>
              </a:spcBef>
              <a:buClr>
                <a:schemeClr val="folHlink"/>
              </a:buClr>
              <a:buSzPct val="60000"/>
              <a:buFont typeface="Wingdings" pitchFamily="2" charset="2"/>
              <a:buChar char="n"/>
            </a:pPr>
            <a:r>
              <a:rPr lang="zh-CN" altLang="en-US" sz="2400" b="1"/>
              <a:t>理想阈值</a:t>
            </a:r>
          </a:p>
          <a:p>
            <a:pPr marL="342900" indent="-342900">
              <a:lnSpc>
                <a:spcPct val="90000"/>
              </a:lnSpc>
              <a:spcBef>
                <a:spcPct val="20000"/>
              </a:spcBef>
              <a:buClr>
                <a:schemeClr val="folHlink"/>
              </a:buClr>
              <a:buSzPct val="60000"/>
              <a:buFont typeface="Wingdings" pitchFamily="2" charset="2"/>
              <a:buChar char="n"/>
            </a:pPr>
            <a:endParaRPr lang="zh-CN" altLang="en-US" sz="2400" b="1"/>
          </a:p>
          <a:p>
            <a:pPr marL="342900" indent="-342900">
              <a:lnSpc>
                <a:spcPct val="90000"/>
              </a:lnSpc>
              <a:spcBef>
                <a:spcPct val="20000"/>
              </a:spcBef>
              <a:buClr>
                <a:schemeClr val="folHlink"/>
              </a:buClr>
              <a:buSzPct val="60000"/>
              <a:buFont typeface="Wingdings" pitchFamily="2" charset="2"/>
              <a:buNone/>
            </a:pPr>
            <a:endParaRPr lang="en-US" altLang="zh-CN" sz="2400" b="1">
              <a:latin typeface="Tahoma" pitchFamily="34" charset="0"/>
            </a:endParaRPr>
          </a:p>
        </p:txBody>
      </p:sp>
      <p:pic>
        <p:nvPicPr>
          <p:cNvPr id="49159" name="Picture 1031"/>
          <p:cNvPicPr>
            <a:picLocks noGrp="1" noChangeAspect="1" noChangeArrowheads="1"/>
          </p:cNvPicPr>
          <p:nvPr>
            <p:ph sz="quarter" idx="4"/>
          </p:nvPr>
        </p:nvPicPr>
        <p:blipFill>
          <a:blip r:embed="rId5" cstate="print">
            <a:extLst>
              <a:ext uri="{28A0092B-C50C-407E-A947-70E740481C1C}">
                <a14:useLocalDpi xmlns="" xmlns:a14="http://schemas.microsoft.com/office/drawing/2010/main" val="0"/>
              </a:ext>
            </a:extLst>
          </a:blip>
          <a:srcRect/>
          <a:stretch>
            <a:fillRect/>
          </a:stretch>
        </p:blipFill>
        <p:spPr>
          <a:xfrm>
            <a:off x="6172200" y="4191000"/>
            <a:ext cx="914400" cy="341313"/>
          </a:xfrm>
          <a:noFill/>
        </p:spPr>
      </p:pic>
      <p:pic>
        <p:nvPicPr>
          <p:cNvPr id="49160" name="Picture 103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124075" y="5157788"/>
            <a:ext cx="3959225"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61" name="Picture 103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133600" y="5867400"/>
            <a:ext cx="3392488" cy="655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62" name="Text Box 1034"/>
          <p:cNvSpPr txBox="1">
            <a:spLocks noChangeArrowheads="1"/>
          </p:cNvSpPr>
          <p:nvPr/>
        </p:nvSpPr>
        <p:spPr bwMode="auto">
          <a:xfrm>
            <a:off x="1692275" y="4868863"/>
            <a:ext cx="46085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en-US" altLang="zh-CN" sz="1600">
                <a:latin typeface="Tahoma" pitchFamily="34" charset="0"/>
              </a:rPr>
              <a:t>Stein’s Unbiased Risk Estimation</a:t>
            </a:r>
            <a:r>
              <a:rPr lang="zh-CN" altLang="en-US" sz="1600">
                <a:latin typeface="Tahoma" pitchFamily="34" charset="0"/>
              </a:rPr>
              <a:t>准则：</a:t>
            </a:r>
          </a:p>
        </p:txBody>
      </p:sp>
      <p:sp>
        <p:nvSpPr>
          <p:cNvPr id="49163" name="Text Box 1035"/>
          <p:cNvSpPr txBox="1">
            <a:spLocks noChangeArrowheads="1"/>
          </p:cNvSpPr>
          <p:nvPr/>
        </p:nvSpPr>
        <p:spPr bwMode="auto">
          <a:xfrm>
            <a:off x="1692275" y="5684838"/>
            <a:ext cx="46085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en-US" altLang="zh-CN" sz="1600">
                <a:latin typeface="Tahoma" pitchFamily="34" charset="0"/>
              </a:rPr>
              <a:t>Generalized Cross Validation</a:t>
            </a:r>
            <a:r>
              <a:rPr lang="zh-CN" altLang="en-US" sz="1600">
                <a:latin typeface="Tahoma" pitchFamily="34" charset="0"/>
              </a:rPr>
              <a:t>准则：</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533400"/>
            <a:ext cx="8229600" cy="762000"/>
          </a:xfrm>
        </p:spPr>
        <p:txBody>
          <a:bodyPr/>
          <a:lstStyle/>
          <a:p>
            <a:pPr eaLnBrk="1" hangingPunct="1"/>
            <a:r>
              <a:rPr lang="zh-CN" altLang="en-US" sz="4800" b="1" smtClean="0">
                <a:solidFill>
                  <a:srgbClr val="CC0000"/>
                </a:solidFill>
              </a:rPr>
              <a:t>例子</a:t>
            </a:r>
          </a:p>
        </p:txBody>
      </p:sp>
      <p:pic>
        <p:nvPicPr>
          <p:cNvPr id="50179" name="Picture 3"/>
          <p:cNvPicPr>
            <a:picLocks noGrp="1" noChangeAspect="1" noChangeArrowheads="1"/>
          </p:cNvPicPr>
          <p:nvPr>
            <p:ph type="body" idx="1"/>
          </p:nvPr>
        </p:nvPicPr>
        <p:blipFill>
          <a:blip r:embed="rId2" cstate="print">
            <a:extLst>
              <a:ext uri="{28A0092B-C50C-407E-A947-70E740481C1C}">
                <a14:useLocalDpi xmlns="" xmlns:a14="http://schemas.microsoft.com/office/drawing/2010/main" val="0"/>
              </a:ext>
            </a:extLst>
          </a:blip>
          <a:srcRect/>
          <a:stretch>
            <a:fillRect/>
          </a:stretch>
        </p:blipFill>
        <p:spPr>
          <a:xfrm>
            <a:off x="395288" y="1268413"/>
            <a:ext cx="8229600" cy="4997450"/>
          </a:xfrm>
        </p:spPr>
      </p:pic>
      <p:sp>
        <p:nvSpPr>
          <p:cNvPr id="50180" name="Text Box 4"/>
          <p:cNvSpPr txBox="1">
            <a:spLocks noChangeArrowheads="1"/>
          </p:cNvSpPr>
          <p:nvPr/>
        </p:nvSpPr>
        <p:spPr bwMode="auto">
          <a:xfrm>
            <a:off x="6300788" y="5949950"/>
            <a:ext cx="2843212"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sp>
        <p:nvSpPr>
          <p:cNvPr id="50181" name="Text Box 5"/>
          <p:cNvSpPr txBox="1">
            <a:spLocks noChangeArrowheads="1"/>
          </p:cNvSpPr>
          <p:nvPr/>
        </p:nvSpPr>
        <p:spPr bwMode="auto">
          <a:xfrm>
            <a:off x="6156325" y="6308725"/>
            <a:ext cx="2160588" cy="366713"/>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Difference!!</a:t>
            </a:r>
          </a:p>
        </p:txBody>
      </p:sp>
      <p:sp>
        <p:nvSpPr>
          <p:cNvPr id="50182" name="Line 6"/>
          <p:cNvSpPr>
            <a:spLocks noChangeShapeType="1"/>
          </p:cNvSpPr>
          <p:nvPr/>
        </p:nvSpPr>
        <p:spPr bwMode="auto">
          <a:xfrm flipH="1" flipV="1">
            <a:off x="3419475" y="5805488"/>
            <a:ext cx="2592388" cy="71913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533400"/>
            <a:ext cx="8229600" cy="850900"/>
          </a:xfrm>
        </p:spPr>
        <p:txBody>
          <a:bodyPr/>
          <a:lstStyle/>
          <a:p>
            <a:pPr eaLnBrk="1" hangingPunct="1"/>
            <a:r>
              <a:rPr lang="zh-CN" altLang="en-US" smtClean="0">
                <a:solidFill>
                  <a:srgbClr val="CC0000"/>
                </a:solidFill>
              </a:rPr>
              <a:t>例子</a:t>
            </a:r>
          </a:p>
        </p:txBody>
      </p:sp>
      <p:pic>
        <p:nvPicPr>
          <p:cNvPr id="51203" name="Picture 3"/>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611188" y="1843088"/>
            <a:ext cx="6265862" cy="4271962"/>
          </a:xfrm>
          <a:noFill/>
        </p:spPr>
      </p:pic>
      <p:sp>
        <p:nvSpPr>
          <p:cNvPr id="51204" name="Text Box 4"/>
          <p:cNvSpPr txBox="1">
            <a:spLocks noChangeArrowheads="1"/>
          </p:cNvSpPr>
          <p:nvPr/>
        </p:nvSpPr>
        <p:spPr bwMode="auto">
          <a:xfrm>
            <a:off x="7092950" y="2997200"/>
            <a:ext cx="1728788" cy="711200"/>
          </a:xfrm>
          <a:prstGeom prst="rect">
            <a:avLst/>
          </a:prstGeom>
          <a:solidFill>
            <a:srgbClr val="FEFE32"/>
          </a:solidFill>
          <a:ln w="9525">
            <a:solidFill>
              <a:srgbClr val="FEFE32"/>
            </a:solidFill>
            <a:miter lim="800000"/>
            <a:headEnd/>
            <a:tailEnd/>
          </a:ln>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eaLnBrk="1" hangingPunct="1">
              <a:spcBef>
                <a:spcPct val="50000"/>
              </a:spcBef>
            </a:pPr>
            <a:r>
              <a:rPr lang="en-US" altLang="zh-CN" sz="2000" b="1">
                <a:latin typeface="Arial" pitchFamily="34" charset="0"/>
                <a:cs typeface="Arial" pitchFamily="34" charset="0"/>
              </a:rPr>
              <a:t>Original signals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226" name="Picture 2"/>
          <p:cNvPicPr>
            <a:picLocks noGrp="1" noChangeAspect="1" noChangeArrowheads="1"/>
          </p:cNvPicPr>
          <p:nvPr>
            <p:ph type="body" idx="4294967295"/>
          </p:nvPr>
        </p:nvPicPr>
        <p:blipFill>
          <a:blip r:embed="rId2" cstate="print">
            <a:extLst>
              <a:ext uri="{28A0092B-C50C-407E-A947-70E740481C1C}">
                <a14:useLocalDpi xmlns="" xmlns:a14="http://schemas.microsoft.com/office/drawing/2010/main" val="0"/>
              </a:ext>
            </a:extLst>
          </a:blip>
          <a:srcRect/>
          <a:stretch>
            <a:fillRect/>
          </a:stretch>
        </p:blipFill>
        <p:spPr>
          <a:xfrm>
            <a:off x="179388" y="0"/>
            <a:ext cx="6923087" cy="4914900"/>
          </a:xfrm>
        </p:spPr>
      </p:pic>
      <p:sp>
        <p:nvSpPr>
          <p:cNvPr id="52227" name="Text Box 3"/>
          <p:cNvSpPr txBox="1">
            <a:spLocks noChangeArrowheads="1"/>
          </p:cNvSpPr>
          <p:nvPr/>
        </p:nvSpPr>
        <p:spPr bwMode="auto">
          <a:xfrm>
            <a:off x="7596188" y="3213100"/>
            <a:ext cx="136842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eaLnBrk="1" hangingPunct="1">
              <a:spcBef>
                <a:spcPct val="50000"/>
              </a:spcBef>
            </a:pPr>
            <a:r>
              <a:rPr lang="zh-CN" altLang="en-US">
                <a:latin typeface="Arial" pitchFamily="34" charset="0"/>
              </a:rPr>
              <a:t>噪声信号</a:t>
            </a:r>
          </a:p>
        </p:txBody>
      </p:sp>
      <p:sp>
        <p:nvSpPr>
          <p:cNvPr id="52228" name="Text Box 4"/>
          <p:cNvSpPr txBox="1">
            <a:spLocks noChangeArrowheads="1"/>
          </p:cNvSpPr>
          <p:nvPr/>
        </p:nvSpPr>
        <p:spPr bwMode="auto">
          <a:xfrm>
            <a:off x="1116013" y="5589588"/>
            <a:ext cx="78486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pic>
        <p:nvPicPr>
          <p:cNvPr id="52229" name="Picture 5"/>
          <p:cNvPicPr>
            <a:picLocks noGrp="1" noChangeAspect="1" noChangeArrowheads="1"/>
          </p:cNvPicPr>
          <p:nvPr>
            <p:ph idx="1"/>
          </p:nvPr>
        </p:nvPicPr>
        <p:blipFill>
          <a:blip r:embed="rId3" cstate="print">
            <a:extLst>
              <a:ext uri="{28A0092B-C50C-407E-A947-70E740481C1C}">
                <a14:useLocalDpi xmlns="" xmlns:a14="http://schemas.microsoft.com/office/drawing/2010/main" val="0"/>
              </a:ext>
            </a:extLst>
          </a:blip>
          <a:srcRect/>
          <a:stretch>
            <a:fillRect/>
          </a:stretch>
        </p:blipFill>
        <p:spPr>
          <a:xfrm>
            <a:off x="215900" y="5157788"/>
            <a:ext cx="8532813" cy="512762"/>
          </a:xfrm>
          <a:noFill/>
        </p:spPr>
      </p:pic>
      <p:sp>
        <p:nvSpPr>
          <p:cNvPr id="52230" name="Text Box 6"/>
          <p:cNvSpPr txBox="1">
            <a:spLocks noChangeArrowheads="1"/>
          </p:cNvSpPr>
          <p:nvPr/>
        </p:nvSpPr>
        <p:spPr bwMode="auto">
          <a:xfrm>
            <a:off x="2555875" y="5949950"/>
            <a:ext cx="3384550" cy="457200"/>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eaLnBrk="1" hangingPunct="1">
              <a:spcBef>
                <a:spcPct val="50000"/>
              </a:spcBef>
            </a:pPr>
            <a:r>
              <a:rPr lang="en-US" altLang="zh-CN" sz="2400">
                <a:latin typeface="Arial" pitchFamily="34" charset="0"/>
                <a:cs typeface="Arial" pitchFamily="34" charset="0"/>
              </a:rPr>
              <a:t>N = 2048 = 2</a:t>
            </a:r>
            <a:r>
              <a:rPr lang="en-US" altLang="zh-CN" sz="2400" baseline="30000">
                <a:latin typeface="Arial" pitchFamily="34" charset="0"/>
                <a:cs typeface="Arial" pitchFamily="34" charset="0"/>
              </a:rPr>
              <a:t>11</a:t>
            </a:r>
            <a:endParaRPr lang="en-US" altLang="zh-CN" sz="240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250" name="Picture 2"/>
          <p:cNvPicPr>
            <a:picLocks noGrp="1" noChangeAspect="1" noChangeArrowheads="1"/>
          </p:cNvPicPr>
          <p:nvPr>
            <p:ph sz="half" idx="1"/>
          </p:nvPr>
        </p:nvPicPr>
        <p:blipFill>
          <a:blip r:embed="rId2" cstate="print">
            <a:extLst>
              <a:ext uri="{28A0092B-C50C-407E-A947-70E740481C1C}">
                <a14:useLocalDpi xmlns="" xmlns:a14="http://schemas.microsoft.com/office/drawing/2010/main" val="0"/>
              </a:ext>
            </a:extLst>
          </a:blip>
          <a:srcRect/>
          <a:stretch>
            <a:fillRect/>
          </a:stretch>
        </p:blipFill>
        <p:spPr>
          <a:xfrm>
            <a:off x="3492500" y="5661025"/>
            <a:ext cx="3313113" cy="533400"/>
          </a:xfrm>
          <a:noFill/>
        </p:spPr>
      </p:pic>
      <p:pic>
        <p:nvPicPr>
          <p:cNvPr id="53251" name="Picture 3"/>
          <p:cNvPicPr>
            <a:picLocks noGrp="1" noChangeAspect="1" noChangeArrowheads="1"/>
          </p:cNvPicPr>
          <p:nvPr>
            <p:ph type="body" idx="4294967295"/>
          </p:nvPr>
        </p:nvPicPr>
        <p:blipFill>
          <a:blip r:embed="rId3" cstate="print">
            <a:extLst>
              <a:ext uri="{28A0092B-C50C-407E-A947-70E740481C1C}">
                <a14:useLocalDpi xmlns="" xmlns:a14="http://schemas.microsoft.com/office/drawing/2010/main" val="0"/>
              </a:ext>
            </a:extLst>
          </a:blip>
          <a:srcRect/>
          <a:stretch>
            <a:fillRect/>
          </a:stretch>
        </p:blipFill>
        <p:spPr>
          <a:xfrm>
            <a:off x="539750" y="260350"/>
            <a:ext cx="6851650" cy="4946650"/>
          </a:xfrm>
        </p:spPr>
      </p:pic>
      <p:sp>
        <p:nvSpPr>
          <p:cNvPr id="53252" name="Text Box 4"/>
          <p:cNvSpPr txBox="1">
            <a:spLocks noChangeArrowheads="1"/>
          </p:cNvSpPr>
          <p:nvPr/>
        </p:nvSpPr>
        <p:spPr bwMode="auto">
          <a:xfrm>
            <a:off x="7308850" y="1844675"/>
            <a:ext cx="1296988" cy="376238"/>
          </a:xfrm>
          <a:prstGeom prst="rect">
            <a:avLst/>
          </a:prstGeom>
          <a:solidFill>
            <a:srgbClr val="FEFE32"/>
          </a:solidFill>
          <a:ln w="9525">
            <a:solidFill>
              <a:srgbClr val="FEFE32"/>
            </a:solidFill>
            <a:miter lim="800000"/>
            <a:headEnd/>
            <a:tailEnd/>
          </a:ln>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zh-CN" altLang="en-US" b="1">
                <a:latin typeface="Arial" pitchFamily="34" charset="0"/>
              </a:rPr>
              <a:t>去噪信号</a:t>
            </a:r>
          </a:p>
        </p:txBody>
      </p:sp>
      <p:sp>
        <p:nvSpPr>
          <p:cNvPr id="53253" name="Text Box 5"/>
          <p:cNvSpPr txBox="1">
            <a:spLocks noChangeArrowheads="1"/>
          </p:cNvSpPr>
          <p:nvPr/>
        </p:nvSpPr>
        <p:spPr bwMode="auto">
          <a:xfrm>
            <a:off x="304800" y="5715000"/>
            <a:ext cx="2735263" cy="366713"/>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eaLnBrk="1" hangingPunct="1">
              <a:spcBef>
                <a:spcPct val="50000"/>
              </a:spcBef>
            </a:pPr>
            <a:r>
              <a:rPr lang="zh-CN" altLang="en-US" b="1">
                <a:latin typeface="Arial" pitchFamily="34" charset="0"/>
              </a:rPr>
              <a:t>软阈值</a:t>
            </a:r>
          </a:p>
        </p:txBody>
      </p:sp>
      <p:sp>
        <p:nvSpPr>
          <p:cNvPr id="53254" name="Text Box 6"/>
          <p:cNvSpPr txBox="1">
            <a:spLocks noChangeArrowheads="1"/>
          </p:cNvSpPr>
          <p:nvPr/>
        </p:nvSpPr>
        <p:spPr bwMode="auto">
          <a:xfrm>
            <a:off x="7596188" y="5157788"/>
            <a:ext cx="129698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sp>
        <p:nvSpPr>
          <p:cNvPr id="53255" name="Text Box 7"/>
          <p:cNvSpPr txBox="1">
            <a:spLocks noChangeArrowheads="1"/>
          </p:cNvSpPr>
          <p:nvPr/>
        </p:nvSpPr>
        <p:spPr bwMode="auto">
          <a:xfrm>
            <a:off x="5148263" y="5300663"/>
            <a:ext cx="36004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smtClean="0"/>
              <a:t>内容</a:t>
            </a:r>
          </a:p>
        </p:txBody>
      </p:sp>
      <p:sp>
        <p:nvSpPr>
          <p:cNvPr id="38915" name="Rectangle 3"/>
          <p:cNvSpPr>
            <a:spLocks noGrp="1" noChangeArrowheads="1"/>
          </p:cNvSpPr>
          <p:nvPr>
            <p:ph type="body" idx="1"/>
          </p:nvPr>
        </p:nvSpPr>
        <p:spPr/>
        <p:txBody>
          <a:bodyPr/>
          <a:lstStyle/>
          <a:p>
            <a:pPr eaLnBrk="1" hangingPunct="1"/>
            <a:r>
              <a:rPr lang="zh-CN" altLang="en-US" dirty="0" smtClean="0"/>
              <a:t>小波域图像去噪的</a:t>
            </a:r>
            <a:r>
              <a:rPr lang="en-US" altLang="zh-CN" dirty="0" smtClean="0"/>
              <a:t>MAP</a:t>
            </a:r>
            <a:r>
              <a:rPr lang="zh-CN" altLang="en-US" dirty="0" smtClean="0"/>
              <a:t>模型</a:t>
            </a:r>
            <a:endParaRPr lang="en-US" altLang="zh-CN" dirty="0" smtClean="0"/>
          </a:p>
          <a:p>
            <a:pPr eaLnBrk="1" hangingPunct="1"/>
            <a:r>
              <a:rPr lang="zh-CN" altLang="en-US" dirty="0" smtClean="0"/>
              <a:t>小波域图像去噪的收缩模型</a:t>
            </a:r>
          </a:p>
          <a:p>
            <a:pPr eaLnBrk="1" hangingPunct="1"/>
            <a:r>
              <a:rPr lang="zh-CN" altLang="en-US" dirty="0" smtClean="0"/>
              <a:t>收缩模型中的映射函数训练</a:t>
            </a:r>
            <a:endParaRPr lang="en-US" altLang="zh-CN" dirty="0" smtClean="0"/>
          </a:p>
          <a:p>
            <a:pPr eaLnBrk="1" hangingPunct="1"/>
            <a:r>
              <a:rPr lang="en-US" altLang="zh-CN" dirty="0" smtClean="0"/>
              <a:t>BM3D</a:t>
            </a:r>
            <a:r>
              <a:rPr lang="zh-CN" altLang="en-US" dirty="0" smtClean="0"/>
              <a:t>（块匹配</a:t>
            </a:r>
            <a:r>
              <a:rPr lang="en-US" altLang="zh-CN" dirty="0" smtClean="0"/>
              <a:t>3D</a:t>
            </a:r>
            <a:r>
              <a:rPr lang="zh-CN" altLang="en-US" dirty="0" smtClean="0"/>
              <a:t>）去噪算法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457200" y="533400"/>
            <a:ext cx="8229600" cy="838200"/>
          </a:xfrm>
        </p:spPr>
        <p:txBody>
          <a:bodyPr/>
          <a:lstStyle/>
          <a:p>
            <a:r>
              <a:rPr lang="en-US" altLang="zh-CN" sz="4800" b="1" dirty="0" err="1" smtClean="0">
                <a:solidFill>
                  <a:srgbClr val="CC0000"/>
                </a:solidFill>
              </a:rPr>
              <a:t>Donoho</a:t>
            </a:r>
            <a:r>
              <a:rPr lang="zh-CN" altLang="en-US" sz="4800" b="1" dirty="0" smtClean="0">
                <a:solidFill>
                  <a:srgbClr val="CC0000"/>
                </a:solidFill>
              </a:rPr>
              <a:t>去</a:t>
            </a:r>
            <a:r>
              <a:rPr lang="zh-CN" altLang="en-US" sz="4800" b="1" dirty="0">
                <a:solidFill>
                  <a:srgbClr val="CC0000"/>
                </a:solidFill>
              </a:rPr>
              <a:t>噪模型</a:t>
            </a:r>
          </a:p>
        </p:txBody>
      </p:sp>
      <p:pic>
        <p:nvPicPr>
          <p:cNvPr id="174083" name="Picture 3"/>
          <p:cNvPicPr>
            <a:picLocks noGrp="1" noChangeAspect="1" noChangeArrowheads="1"/>
          </p:cNvPicPr>
          <p:nvPr>
            <p:ph type="body" idx="1"/>
          </p:nvPr>
        </p:nvPicPr>
        <p:blipFill>
          <a:blip r:embed="rId3" cstate="print">
            <a:extLst>
              <a:ext uri="{28A0092B-C50C-407E-A947-70E740481C1C}">
                <a14:useLocalDpi xmlns="" xmlns:a14="http://schemas.microsoft.com/office/drawing/2010/main" val="0"/>
              </a:ext>
            </a:extLst>
          </a:blip>
          <a:srcRect/>
          <a:stretch>
            <a:fillRect/>
          </a:stretch>
        </p:blipFill>
        <p:spPr>
          <a:xfrm>
            <a:off x="468313" y="1341438"/>
            <a:ext cx="8081962" cy="4525962"/>
          </a:xfrm>
          <a:noFill/>
          <a:ln/>
        </p:spPr>
      </p:pic>
      <p:sp>
        <p:nvSpPr>
          <p:cNvPr id="174084" name="Text Box 4"/>
          <p:cNvSpPr txBox="1">
            <a:spLocks noChangeArrowheads="1"/>
          </p:cNvSpPr>
          <p:nvPr/>
        </p:nvSpPr>
        <p:spPr bwMode="auto">
          <a:xfrm>
            <a:off x="323850" y="5157192"/>
            <a:ext cx="4500563" cy="457200"/>
          </a:xfrm>
          <a:prstGeom prst="rect">
            <a:avLst/>
          </a:prstGeom>
          <a:solidFill>
            <a:srgbClr val="FEFE3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latin typeface="Arial" pitchFamily="34" charset="0"/>
                <a:cs typeface="Arial" pitchFamily="34" charset="0"/>
              </a:rPr>
              <a:t>N-1 = 2 </a:t>
            </a:r>
            <a:r>
              <a:rPr lang="en-US" altLang="zh-CN" sz="2400" baseline="30000" dirty="0">
                <a:latin typeface="Arial" pitchFamily="34" charset="0"/>
                <a:cs typeface="Arial" pitchFamily="34" charset="0"/>
              </a:rPr>
              <a:t>j+1</a:t>
            </a:r>
            <a:r>
              <a:rPr lang="en-US" altLang="zh-CN" sz="2400" dirty="0">
                <a:latin typeface="Arial" pitchFamily="34" charset="0"/>
                <a:cs typeface="Arial" pitchFamily="34" charset="0"/>
              </a:rPr>
              <a:t> -1</a:t>
            </a:r>
            <a:r>
              <a:rPr lang="ar-SA" altLang="zh-CN" sz="2400" dirty="0">
                <a:latin typeface="Arial" pitchFamily="34" charset="0"/>
                <a:cs typeface="Arial" pitchFamily="34" charset="0"/>
              </a:rPr>
              <a:t>  </a:t>
            </a:r>
            <a:r>
              <a:rPr lang="en-US" altLang="zh-CN" sz="2400" dirty="0">
                <a:latin typeface="Arial" pitchFamily="34" charset="0"/>
                <a:cs typeface="Arial" pitchFamily="34" charset="0"/>
              </a:rPr>
              <a:t> dyadic sampling</a:t>
            </a:r>
          </a:p>
        </p:txBody>
      </p:sp>
      <p:sp>
        <p:nvSpPr>
          <p:cNvPr id="2" name="矩形 1"/>
          <p:cNvSpPr/>
          <p:nvPr/>
        </p:nvSpPr>
        <p:spPr>
          <a:xfrm>
            <a:off x="323850" y="5661248"/>
            <a:ext cx="8424614" cy="1200329"/>
          </a:xfrm>
          <a:prstGeom prst="rect">
            <a:avLst/>
          </a:prstGeom>
        </p:spPr>
        <p:txBody>
          <a:bodyPr wrap="square">
            <a:spAutoFit/>
          </a:bodyPr>
          <a:lstStyle/>
          <a:p>
            <a:r>
              <a:rPr lang="en-US" altLang="zh-CN" dirty="0" err="1"/>
              <a:t>Donoho</a:t>
            </a:r>
            <a:r>
              <a:rPr lang="en-US" altLang="zh-CN" dirty="0"/>
              <a:t> D L, </a:t>
            </a:r>
            <a:r>
              <a:rPr lang="en-US" altLang="zh-CN" dirty="0" err="1"/>
              <a:t>Johnstone</a:t>
            </a:r>
            <a:r>
              <a:rPr lang="en-US" altLang="zh-CN" dirty="0"/>
              <a:t> J M. Ideal spatial adaptation by wavelet shrinkage[J]. </a:t>
            </a:r>
            <a:r>
              <a:rPr lang="en-US" altLang="zh-CN" dirty="0" err="1"/>
              <a:t>Biometrika</a:t>
            </a:r>
            <a:r>
              <a:rPr lang="en-US" altLang="zh-CN" dirty="0"/>
              <a:t>, 1994, 81(3): 425-455</a:t>
            </a:r>
            <a:r>
              <a:rPr lang="en-US" altLang="zh-CN" dirty="0" smtClean="0"/>
              <a:t>.</a:t>
            </a:r>
          </a:p>
          <a:p>
            <a:r>
              <a:rPr lang="en-US" altLang="zh-CN" dirty="0" err="1"/>
              <a:t>Donoho</a:t>
            </a:r>
            <a:r>
              <a:rPr lang="en-US" altLang="zh-CN" dirty="0"/>
              <a:t> D L. De-noising by soft-</a:t>
            </a:r>
            <a:r>
              <a:rPr lang="en-US" altLang="zh-CN" dirty="0" err="1"/>
              <a:t>thresholding</a:t>
            </a:r>
            <a:r>
              <a:rPr lang="en-US" altLang="zh-CN" dirty="0"/>
              <a:t>[J]. Information Theory, IEEE Transactions on, 1995, 41(3): 613-627.</a:t>
            </a:r>
            <a:endParaRPr lang="zh-CN" altLang="en-US" dirty="0"/>
          </a:p>
        </p:txBody>
      </p:sp>
    </p:spTree>
    <p:extLst>
      <p:ext uri="{BB962C8B-B14F-4D97-AF65-F5344CB8AC3E}">
        <p14:creationId xmlns="" xmlns:p14="http://schemas.microsoft.com/office/powerpoint/2010/main" val="94075626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body" sz="half" idx="1"/>
          </p:nvPr>
        </p:nvSpPr>
        <p:spPr>
          <a:xfrm>
            <a:off x="381000" y="914400"/>
            <a:ext cx="3529013" cy="576263"/>
          </a:xfrm>
        </p:spPr>
        <p:txBody>
          <a:bodyPr/>
          <a:lstStyle/>
          <a:p>
            <a:pPr marL="342900" indent="-342900">
              <a:lnSpc>
                <a:spcPct val="90000"/>
              </a:lnSpc>
              <a:buFont typeface="Wingdings" pitchFamily="2" charset="2"/>
              <a:buNone/>
            </a:pPr>
            <a:r>
              <a:rPr lang="zh-CN" altLang="en-US" sz="3600" b="1">
                <a:solidFill>
                  <a:srgbClr val="CC0000"/>
                </a:solidFill>
              </a:rPr>
              <a:t>目标 </a:t>
            </a:r>
            <a:r>
              <a:rPr lang="en-US" altLang="zh-CN" sz="3600" b="1">
                <a:solidFill>
                  <a:srgbClr val="CC0000"/>
                </a:solidFill>
              </a:rPr>
              <a:t>: </a:t>
            </a:r>
            <a:r>
              <a:rPr lang="zh-CN" altLang="en-US" sz="3600" b="1">
                <a:solidFill>
                  <a:srgbClr val="CC0000"/>
                </a:solidFill>
              </a:rPr>
              <a:t>恢复 </a:t>
            </a:r>
            <a:r>
              <a:rPr lang="en-US" altLang="zh-CN" sz="3600" b="1" i="1">
                <a:solidFill>
                  <a:srgbClr val="CC0000"/>
                </a:solidFill>
              </a:rPr>
              <a:t>x </a:t>
            </a:r>
            <a:endParaRPr lang="en-US" altLang="zh-CN" sz="3600" b="1">
              <a:solidFill>
                <a:srgbClr val="CC0000"/>
              </a:solidFill>
            </a:endParaRPr>
          </a:p>
          <a:p>
            <a:pPr marL="342900" indent="-342900">
              <a:lnSpc>
                <a:spcPct val="90000"/>
              </a:lnSpc>
              <a:buFont typeface="Wingdings" pitchFamily="2" charset="2"/>
              <a:buNone/>
            </a:pPr>
            <a:endParaRPr lang="en-US" altLang="zh-CN" sz="3600" b="1">
              <a:solidFill>
                <a:srgbClr val="CC0000"/>
              </a:solidFill>
            </a:endParaRPr>
          </a:p>
          <a:p>
            <a:pPr marL="342900" indent="-342900">
              <a:lnSpc>
                <a:spcPct val="90000"/>
              </a:lnSpc>
            </a:pPr>
            <a:endParaRPr lang="en-US" altLang="zh-CN" sz="2800" b="1"/>
          </a:p>
        </p:txBody>
      </p:sp>
      <p:pic>
        <p:nvPicPr>
          <p:cNvPr id="175107" name="Picture 3"/>
          <p:cNvPicPr>
            <a:picLocks noGrp="1" noChangeAspect="1" noChangeArrowheads="1"/>
          </p:cNvPicPr>
          <p:nvPr>
            <p:ph sz="quarter" idx="2"/>
          </p:nvPr>
        </p:nvPicPr>
        <p:blipFill>
          <a:blip r:embed="rId3" cstate="print">
            <a:extLst>
              <a:ext uri="{28A0092B-C50C-407E-A947-70E740481C1C}">
                <a14:useLocalDpi xmlns="" xmlns:a14="http://schemas.microsoft.com/office/drawing/2010/main" val="0"/>
              </a:ext>
            </a:extLst>
          </a:blip>
          <a:srcRect/>
          <a:stretch>
            <a:fillRect/>
          </a:stretch>
        </p:blipFill>
        <p:spPr>
          <a:xfrm>
            <a:off x="2411413" y="1989138"/>
            <a:ext cx="2238375" cy="384175"/>
          </a:xfrm>
          <a:noFill/>
          <a:ln/>
        </p:spPr>
      </p:pic>
      <p:sp>
        <p:nvSpPr>
          <p:cNvPr id="175108" name="Text Box 4"/>
          <p:cNvSpPr txBox="1">
            <a:spLocks noChangeArrowheads="1"/>
          </p:cNvSpPr>
          <p:nvPr/>
        </p:nvSpPr>
        <p:spPr bwMode="auto">
          <a:xfrm>
            <a:off x="395288" y="2708275"/>
            <a:ext cx="7488237"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t>其中</a:t>
            </a:r>
            <a:r>
              <a:rPr lang="en-US" altLang="zh-CN" sz="2800" dirty="0">
                <a:cs typeface="Times New Roman" pitchFamily="18" charset="0"/>
              </a:rPr>
              <a:t>:   </a:t>
            </a:r>
            <a:r>
              <a:rPr lang="en-US" altLang="zh-CN" sz="2800" i="1" dirty="0" err="1">
                <a:cs typeface="Times New Roman" pitchFamily="18" charset="0"/>
              </a:rPr>
              <a:t>Wy</a:t>
            </a:r>
            <a:r>
              <a:rPr lang="en-US" altLang="zh-CN" sz="2800" i="1" dirty="0">
                <a:cs typeface="Times New Roman" pitchFamily="18" charset="0"/>
              </a:rPr>
              <a:t> =  Y</a:t>
            </a:r>
            <a:r>
              <a:rPr lang="en-US" altLang="zh-CN" sz="2800" dirty="0">
                <a:cs typeface="Times New Roman" pitchFamily="18" charset="0"/>
              </a:rPr>
              <a:t>      (</a:t>
            </a:r>
            <a:r>
              <a:rPr lang="en-US" altLang="zh-CN" sz="2800" i="1" dirty="0">
                <a:cs typeface="Times New Roman" pitchFamily="18" charset="0"/>
              </a:rPr>
              <a:t>W </a:t>
            </a:r>
            <a:r>
              <a:rPr lang="zh-CN" altLang="en-US" sz="2800" dirty="0"/>
              <a:t>变换矩阵</a:t>
            </a:r>
            <a:r>
              <a:rPr lang="en-US" altLang="zh-CN" sz="2800" dirty="0">
                <a:cs typeface="Times New Roman" pitchFamily="18" charset="0"/>
              </a:rPr>
              <a:t>).</a:t>
            </a:r>
          </a:p>
        </p:txBody>
      </p:sp>
      <p:sp>
        <p:nvSpPr>
          <p:cNvPr id="175109" name="Text Box 5"/>
          <p:cNvSpPr txBox="1">
            <a:spLocks noChangeArrowheads="1"/>
          </p:cNvSpPr>
          <p:nvPr/>
        </p:nvSpPr>
        <p:spPr bwMode="auto">
          <a:xfrm>
            <a:off x="468313" y="4005263"/>
            <a:ext cx="77041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003366"/>
                </a:solidFill>
              </a:rPr>
              <a:t>定义对角线性投影</a:t>
            </a:r>
            <a:r>
              <a:rPr lang="en-US" altLang="zh-CN" sz="2800">
                <a:solidFill>
                  <a:srgbClr val="003366"/>
                </a:solidFill>
                <a:cs typeface="Times New Roman" pitchFamily="18" charset="0"/>
              </a:rPr>
              <a:t>:</a:t>
            </a:r>
          </a:p>
        </p:txBody>
      </p:sp>
      <p:pic>
        <p:nvPicPr>
          <p:cNvPr id="175110"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11188" y="4652963"/>
            <a:ext cx="4716462" cy="552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5111" name="Text Box 7"/>
          <p:cNvSpPr txBox="1">
            <a:spLocks noChangeArrowheads="1"/>
          </p:cNvSpPr>
          <p:nvPr/>
        </p:nvSpPr>
        <p:spPr bwMode="auto">
          <a:xfrm>
            <a:off x="900113" y="4508500"/>
            <a:ext cx="7848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zh-CN">
              <a:cs typeface="Arial" pitchFamily="34" charset="0"/>
            </a:endParaRPr>
          </a:p>
        </p:txBody>
      </p:sp>
      <p:sp>
        <p:nvSpPr>
          <p:cNvPr id="175112" name="Text Box 8"/>
          <p:cNvSpPr txBox="1">
            <a:spLocks noChangeArrowheads="1"/>
          </p:cNvSpPr>
          <p:nvPr/>
        </p:nvSpPr>
        <p:spPr bwMode="auto">
          <a:xfrm>
            <a:off x="323850" y="2060575"/>
            <a:ext cx="4968875"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0000"/>
              </a:spcBef>
              <a:buFont typeface="Wingdings" pitchFamily="2" charset="2"/>
              <a:buNone/>
            </a:pPr>
            <a:r>
              <a:rPr lang="zh-CN" altLang="en-US" sz="2800">
                <a:solidFill>
                  <a:srgbClr val="000066"/>
                </a:solidFill>
              </a:rPr>
              <a:t>在变换域</a:t>
            </a:r>
            <a:r>
              <a:rPr lang="en-US" altLang="zh-CN" sz="2800">
                <a:solidFill>
                  <a:srgbClr val="000066"/>
                </a:solidFill>
              </a:rPr>
              <a:t>:</a:t>
            </a:r>
            <a:endParaRPr lang="en-US" altLang="zh-CN" sz="2800"/>
          </a:p>
        </p:txBody>
      </p:sp>
      <p:graphicFrame>
        <p:nvGraphicFramePr>
          <p:cNvPr id="175113" name="Object 9"/>
          <p:cNvGraphicFramePr>
            <a:graphicFrameLocks noChangeAspect="1"/>
          </p:cNvGraphicFramePr>
          <p:nvPr/>
        </p:nvGraphicFramePr>
        <p:xfrm>
          <a:off x="381000" y="3276600"/>
          <a:ext cx="7286625" cy="552450"/>
        </p:xfrm>
        <a:graphic>
          <a:graphicData uri="http://schemas.openxmlformats.org/presentationml/2006/ole">
            <p:oleObj spid="_x0000_s142402" name="Equation" r:id="rId5" imgW="3187700" imgH="241300" progId="Equation.DSMT4">
              <p:embed/>
            </p:oleObj>
          </a:graphicData>
        </a:graphic>
      </p:graphicFrame>
      <p:pic>
        <p:nvPicPr>
          <p:cNvPr id="175114" name="Picture 10"/>
          <p:cNvPicPr>
            <a:picLocks noGrp="1" noChangeAspect="1" noChangeArrowheads="1"/>
          </p:cNvPicPr>
          <p:nvPr>
            <p:ph sz="quarter" idx="3"/>
          </p:nvPr>
        </p:nvPicPr>
        <p:blipFill>
          <a:blip r:embed="rId6" cstate="print">
            <a:extLst>
              <a:ext uri="{28A0092B-C50C-407E-A947-70E740481C1C}">
                <a14:useLocalDpi xmlns="" xmlns:a14="http://schemas.microsoft.com/office/drawing/2010/main" val="0"/>
              </a:ext>
            </a:extLst>
          </a:blip>
          <a:srcRect/>
          <a:stretch>
            <a:fillRect/>
          </a:stretch>
        </p:blipFill>
        <p:spPr>
          <a:xfrm>
            <a:off x="827088" y="5483225"/>
            <a:ext cx="6553200" cy="612775"/>
          </a:xfrm>
          <a:noFill/>
          <a:ln/>
        </p:spPr>
      </p:pic>
      <p:graphicFrame>
        <p:nvGraphicFramePr>
          <p:cNvPr id="175115" name="Object 11"/>
          <p:cNvGraphicFramePr>
            <a:graphicFrameLocks noChangeAspect="1"/>
          </p:cNvGraphicFramePr>
          <p:nvPr/>
        </p:nvGraphicFramePr>
        <p:xfrm>
          <a:off x="4067175" y="3933825"/>
          <a:ext cx="1295400" cy="493713"/>
        </p:xfrm>
        <a:graphic>
          <a:graphicData uri="http://schemas.openxmlformats.org/presentationml/2006/ole">
            <p:oleObj spid="_x0000_s142403" name="Equation" r:id="rId7" imgW="533169" imgH="203112" progId="Equation.3">
              <p:embed/>
            </p:oleObj>
          </a:graphicData>
        </a:graphic>
      </p:graphicFrame>
    </p:spTree>
    <p:extLst>
      <p:ext uri="{BB962C8B-B14F-4D97-AF65-F5344CB8AC3E}">
        <p14:creationId xmlns="" xmlns:p14="http://schemas.microsoft.com/office/powerpoint/2010/main" val="18067886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5" name="Rectangle 3"/>
          <p:cNvSpPr>
            <a:spLocks noGrp="1" noChangeArrowheads="1"/>
          </p:cNvSpPr>
          <p:nvPr>
            <p:ph type="body" sz="half" idx="1"/>
          </p:nvPr>
        </p:nvSpPr>
        <p:spPr>
          <a:xfrm>
            <a:off x="457200" y="1447800"/>
            <a:ext cx="8280400" cy="2736850"/>
          </a:xfrm>
        </p:spPr>
        <p:txBody>
          <a:bodyPr/>
          <a:lstStyle/>
          <a:p>
            <a:pPr>
              <a:lnSpc>
                <a:spcPct val="80000"/>
              </a:lnSpc>
            </a:pPr>
            <a:endParaRPr lang="en-US" altLang="zh-CN" sz="2800" b="1" dirty="0">
              <a:solidFill>
                <a:srgbClr val="800000"/>
              </a:solidFill>
              <a:effectLst>
                <a:outerShdw blurRad="38100" dist="38100" dir="2700000" algn="tl">
                  <a:srgbClr val="C0C0C0"/>
                </a:outerShdw>
              </a:effectLst>
            </a:endParaRPr>
          </a:p>
          <a:p>
            <a:pPr>
              <a:lnSpc>
                <a:spcPct val="80000"/>
              </a:lnSpc>
              <a:buFont typeface="Wingdings" pitchFamily="2" charset="2"/>
              <a:buNone/>
            </a:pPr>
            <a:r>
              <a:rPr lang="en-US" altLang="zh-CN" sz="2800" b="1" dirty="0" err="1">
                <a:solidFill>
                  <a:srgbClr val="800000"/>
                </a:solidFill>
                <a:effectLst>
                  <a:outerShdw blurRad="38100" dist="38100" dir="2700000" algn="tl">
                    <a:srgbClr val="C0C0C0"/>
                  </a:outerShdw>
                </a:effectLst>
              </a:rPr>
              <a:t>VisuShrink</a:t>
            </a:r>
            <a:r>
              <a:rPr lang="en-US" altLang="zh-CN" sz="2800" b="1" dirty="0">
                <a:solidFill>
                  <a:srgbClr val="800000"/>
                </a:solidFill>
                <a:effectLst>
                  <a:outerShdw blurRad="38100" dist="38100" dir="2700000" algn="tl">
                    <a:srgbClr val="C0C0C0"/>
                  </a:outerShdw>
                </a:effectLst>
              </a:rPr>
              <a:t> (</a:t>
            </a:r>
            <a:r>
              <a:rPr lang="zh-CN" altLang="en-US" sz="2800" b="1" dirty="0">
                <a:solidFill>
                  <a:srgbClr val="800000"/>
                </a:solidFill>
                <a:effectLst>
                  <a:outerShdw blurRad="38100" dist="38100" dir="2700000" algn="tl">
                    <a:srgbClr val="C0C0C0"/>
                  </a:outerShdw>
                </a:effectLst>
              </a:rPr>
              <a:t>普适阈值</a:t>
            </a:r>
            <a:r>
              <a:rPr lang="en-US" altLang="zh-CN" sz="2800" b="1" dirty="0">
                <a:solidFill>
                  <a:srgbClr val="800000"/>
                </a:solidFill>
                <a:effectLst>
                  <a:outerShdw blurRad="38100" dist="38100" dir="2700000" algn="tl">
                    <a:srgbClr val="C0C0C0"/>
                  </a:outerShdw>
                </a:effectLst>
              </a:rPr>
              <a:t>)</a:t>
            </a:r>
            <a:br>
              <a:rPr lang="en-US" altLang="zh-CN" sz="2800" b="1" dirty="0">
                <a:solidFill>
                  <a:srgbClr val="800000"/>
                </a:solidFill>
                <a:effectLst>
                  <a:outerShdw blurRad="38100" dist="38100" dir="2700000" algn="tl">
                    <a:srgbClr val="C0C0C0"/>
                  </a:outerShdw>
                </a:effectLst>
              </a:rPr>
            </a:br>
            <a:endParaRPr lang="en-US" altLang="zh-CN" sz="2800" b="1" dirty="0">
              <a:solidFill>
                <a:srgbClr val="800000"/>
              </a:solidFill>
              <a:effectLst>
                <a:outerShdw blurRad="38100" dist="38100" dir="2700000" algn="tl">
                  <a:srgbClr val="C0C0C0"/>
                </a:outerShdw>
              </a:effectLst>
            </a:endParaRPr>
          </a:p>
          <a:p>
            <a:pPr>
              <a:lnSpc>
                <a:spcPct val="80000"/>
              </a:lnSpc>
            </a:pPr>
            <a:r>
              <a:rPr lang="en-US" altLang="zh-CN" sz="2800" dirty="0" err="1"/>
              <a:t>Donoho</a:t>
            </a:r>
            <a:r>
              <a:rPr lang="en-US" altLang="zh-CN" sz="2800" dirty="0"/>
              <a:t> </a:t>
            </a:r>
            <a:r>
              <a:rPr lang="zh-CN" altLang="en-US" sz="2800" dirty="0"/>
              <a:t>和 </a:t>
            </a:r>
            <a:r>
              <a:rPr lang="en-US" altLang="zh-CN" sz="2800" dirty="0"/>
              <a:t>John stone </a:t>
            </a:r>
            <a:r>
              <a:rPr lang="zh-CN" altLang="en-US" sz="2800" dirty="0"/>
              <a:t>提出的  </a:t>
            </a:r>
          </a:p>
          <a:p>
            <a:pPr>
              <a:lnSpc>
                <a:spcPct val="80000"/>
              </a:lnSpc>
            </a:pPr>
            <a:r>
              <a:rPr lang="zh-CN" altLang="en-US" sz="2800" dirty="0"/>
              <a:t>提供了简单快速自动的阈值处理方法。</a:t>
            </a:r>
            <a:endParaRPr lang="en-US" altLang="zh-CN" sz="2800" dirty="0"/>
          </a:p>
          <a:p>
            <a:pPr>
              <a:lnSpc>
                <a:spcPct val="80000"/>
              </a:lnSpc>
            </a:pPr>
            <a:r>
              <a:rPr lang="zh-CN" altLang="en-US" sz="2800" dirty="0"/>
              <a:t>对小波系数采用下述公式定义的阈值：</a:t>
            </a:r>
            <a:endParaRPr lang="en-US" altLang="zh-CN" sz="2800" dirty="0"/>
          </a:p>
          <a:p>
            <a:pPr>
              <a:lnSpc>
                <a:spcPct val="80000"/>
              </a:lnSpc>
            </a:pPr>
            <a:endParaRPr lang="en-US" altLang="zh-CN" sz="2800" dirty="0"/>
          </a:p>
        </p:txBody>
      </p:sp>
      <p:pic>
        <p:nvPicPr>
          <p:cNvPr id="187396" name="Picture 4"/>
          <p:cNvPicPr>
            <a:picLocks noGrp="1" noChangeAspect="1" noChangeArrowheads="1"/>
          </p:cNvPicPr>
          <p:nvPr>
            <p:ph sz="quarter" idx="2"/>
          </p:nvPr>
        </p:nvPicPr>
        <p:blipFill>
          <a:blip r:embed="rId2" cstate="print">
            <a:extLst>
              <a:ext uri="{28A0092B-C50C-407E-A947-70E740481C1C}">
                <a14:useLocalDpi xmlns="" xmlns:a14="http://schemas.microsoft.com/office/drawing/2010/main" val="0"/>
              </a:ext>
            </a:extLst>
          </a:blip>
          <a:srcRect/>
          <a:stretch>
            <a:fillRect/>
          </a:stretch>
        </p:blipFill>
        <p:spPr>
          <a:xfrm>
            <a:off x="1598613" y="4622800"/>
            <a:ext cx="2447925" cy="738188"/>
          </a:xfrm>
          <a:solidFill>
            <a:srgbClr val="FEFE32"/>
          </a:solidFill>
          <a:ln/>
        </p:spPr>
      </p:pic>
      <p:sp>
        <p:nvSpPr>
          <p:cNvPr id="187397" name="Text Box 5"/>
          <p:cNvSpPr txBox="1">
            <a:spLocks noChangeArrowheads="1"/>
          </p:cNvSpPr>
          <p:nvPr/>
        </p:nvSpPr>
        <p:spPr bwMode="auto">
          <a:xfrm>
            <a:off x="468313" y="5300663"/>
            <a:ext cx="83534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l-GR" altLang="zh-CN" sz="2400">
                <a:latin typeface="Arial" pitchFamily="34" charset="0"/>
                <a:cs typeface="Arial" pitchFamily="34" charset="0"/>
              </a:rPr>
              <a:t>σ</a:t>
            </a:r>
            <a:r>
              <a:rPr lang="en-US" altLang="zh-CN" sz="2400">
                <a:latin typeface="Arial" pitchFamily="34" charset="0"/>
                <a:cs typeface="Arial" pitchFamily="34" charset="0"/>
              </a:rPr>
              <a:t> </a:t>
            </a:r>
            <a:r>
              <a:rPr lang="zh-CN" altLang="en-US" sz="2400">
                <a:latin typeface="Arial" pitchFamily="34" charset="0"/>
              </a:rPr>
              <a:t>是噪声的方差，</a:t>
            </a:r>
            <a:r>
              <a:rPr lang="en-US" altLang="zh-CN" sz="2400" i="1">
                <a:latin typeface="Arial" pitchFamily="34" charset="0"/>
                <a:cs typeface="Arial" pitchFamily="34" charset="0"/>
              </a:rPr>
              <a:t>n </a:t>
            </a:r>
            <a:r>
              <a:rPr lang="zh-CN" altLang="en-US" sz="2400">
                <a:latin typeface="Arial" pitchFamily="34" charset="0"/>
              </a:rPr>
              <a:t>采样点的个数</a:t>
            </a:r>
            <a:endParaRPr lang="en-US" altLang="zh-CN" sz="2400">
              <a:latin typeface="Arial" pitchFamily="34" charset="0"/>
            </a:endParaRPr>
          </a:p>
        </p:txBody>
      </p:sp>
      <p:sp>
        <p:nvSpPr>
          <p:cNvPr id="187398" name="Line 6"/>
          <p:cNvSpPr>
            <a:spLocks noChangeShapeType="1"/>
          </p:cNvSpPr>
          <p:nvPr/>
        </p:nvSpPr>
        <p:spPr bwMode="auto">
          <a:xfrm flipH="1">
            <a:off x="4067175" y="4652963"/>
            <a:ext cx="144145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7399" name="Text Box 7"/>
          <p:cNvSpPr txBox="1">
            <a:spLocks noChangeArrowheads="1"/>
          </p:cNvSpPr>
          <p:nvPr/>
        </p:nvSpPr>
        <p:spPr bwMode="auto">
          <a:xfrm>
            <a:off x="5651500" y="4365625"/>
            <a:ext cx="3240088" cy="396875"/>
          </a:xfrm>
          <a:prstGeom prst="rect">
            <a:avLst/>
          </a:prstGeom>
          <a:solidFill>
            <a:srgbClr val="FEFE3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latin typeface="Arial" pitchFamily="34" charset="0"/>
              </a:rPr>
              <a:t>不需要对每个尺度都计算</a:t>
            </a:r>
            <a:endParaRPr lang="zh-CN" altLang="el-GR" sz="2000">
              <a:latin typeface="Arial" pitchFamily="34" charset="0"/>
            </a:endParaRPr>
          </a:p>
        </p:txBody>
      </p:sp>
    </p:spTree>
    <p:extLst>
      <p:ext uri="{BB962C8B-B14F-4D97-AF65-F5344CB8AC3E}">
        <p14:creationId xmlns="" xmlns:p14="http://schemas.microsoft.com/office/powerpoint/2010/main" val="2279645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7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187397"/>
                                        </p:tgtEl>
                                        <p:attrNameLst>
                                          <p:attrName>style.visibility</p:attrName>
                                        </p:attrNameLst>
                                      </p:cBhvr>
                                      <p:to>
                                        <p:strVal val="visible"/>
                                      </p:to>
                                    </p:set>
                                    <p:animEffect transition="in" filter="box(in)">
                                      <p:cBhvr>
                                        <p:cTn id="11" dur="500"/>
                                        <p:tgtEl>
                                          <p:spTgt spid="187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body" sz="half" idx="1"/>
          </p:nvPr>
        </p:nvSpPr>
        <p:spPr>
          <a:xfrm>
            <a:off x="421481" y="2276872"/>
            <a:ext cx="8362950" cy="2333625"/>
          </a:xfrm>
        </p:spPr>
        <p:txBody>
          <a:bodyPr/>
          <a:lstStyle/>
          <a:p>
            <a:pPr>
              <a:lnSpc>
                <a:spcPct val="90000"/>
              </a:lnSpc>
            </a:pPr>
            <a:r>
              <a:rPr lang="zh-CN" altLang="en-US" sz="2800" dirty="0"/>
              <a:t>主要思想是去除所有小于给定的独立同分布标准噪声方差的小波系数。</a:t>
            </a:r>
          </a:p>
          <a:p>
            <a:pPr>
              <a:lnSpc>
                <a:spcPct val="90000"/>
              </a:lnSpc>
            </a:pPr>
            <a:r>
              <a:rPr lang="zh-CN" altLang="en-US" sz="2800" dirty="0"/>
              <a:t>可以证明，如果噪声是白噪声</a:t>
            </a:r>
            <a:endParaRPr lang="en-US" altLang="zh-CN" sz="2800" dirty="0"/>
          </a:p>
          <a:p>
            <a:pPr>
              <a:lnSpc>
                <a:spcPct val="90000"/>
              </a:lnSpc>
              <a:buFont typeface="Wingdings" pitchFamily="2" charset="2"/>
              <a:buNone/>
            </a:pPr>
            <a:r>
              <a:rPr lang="en-US" altLang="zh-CN" sz="2800" dirty="0"/>
              <a:t>	</a:t>
            </a:r>
            <a:endParaRPr lang="en-US" altLang="zh-CN" sz="2800" baseline="30000" dirty="0"/>
          </a:p>
          <a:p>
            <a:pPr>
              <a:lnSpc>
                <a:spcPct val="90000"/>
              </a:lnSpc>
            </a:pPr>
            <a:r>
              <a:rPr lang="en-US" altLang="zh-CN" sz="2800" b="1" dirty="0" err="1">
                <a:effectLst>
                  <a:outerShdw blurRad="38100" dist="38100" dir="2700000" algn="tl">
                    <a:srgbClr val="C0C0C0"/>
                  </a:outerShdw>
                </a:effectLst>
              </a:rPr>
              <a:t>Probablity</a:t>
            </a:r>
            <a:r>
              <a:rPr lang="en-US" altLang="zh-CN" sz="2800" b="1" dirty="0">
                <a:effectLst>
                  <a:outerShdw blurRad="38100" dist="38100" dir="2700000" algn="tl">
                    <a:srgbClr val="C0C0C0"/>
                  </a:outerShdw>
                </a:effectLst>
              </a:rPr>
              <a:t> {max</a:t>
            </a:r>
            <a:r>
              <a:rPr lang="en-US" altLang="zh-CN" sz="2800" b="1" baseline="-25000" dirty="0">
                <a:effectLst>
                  <a:outerShdw blurRad="38100" dist="38100" dir="2700000" algn="tl">
                    <a:srgbClr val="C0C0C0"/>
                  </a:outerShdw>
                </a:effectLst>
              </a:rPr>
              <a:t>i </a:t>
            </a:r>
            <a:r>
              <a:rPr lang="en-US" altLang="zh-CN" sz="2800" b="1" dirty="0">
                <a:effectLst>
                  <a:outerShdw blurRad="38100" dist="38100" dir="2700000" algn="tl">
                    <a:srgbClr val="C0C0C0"/>
                  </a:outerShdw>
                </a:effectLst>
              </a:rPr>
              <a:t>|</a:t>
            </a:r>
            <a:r>
              <a:rPr lang="en-US" altLang="zh-CN" sz="2800" b="1" dirty="0" err="1">
                <a:effectLst>
                  <a:outerShdw blurRad="38100" dist="38100" dir="2700000" algn="tl">
                    <a:srgbClr val="C0C0C0"/>
                  </a:outerShdw>
                </a:effectLst>
              </a:rPr>
              <a:t>z</a:t>
            </a:r>
            <a:r>
              <a:rPr lang="en-US" altLang="zh-CN" sz="2800" b="1" baseline="-25000" dirty="0" err="1">
                <a:effectLst>
                  <a:outerShdw blurRad="38100" dist="38100" dir="2700000" algn="tl">
                    <a:srgbClr val="C0C0C0"/>
                  </a:outerShdw>
                </a:effectLst>
              </a:rPr>
              <a:t>i</a:t>
            </a:r>
            <a:r>
              <a:rPr lang="en-US" altLang="zh-CN" sz="2800" b="1" dirty="0">
                <a:effectLst>
                  <a:outerShdw blurRad="38100" dist="38100" dir="2700000" algn="tl">
                    <a:srgbClr val="C0C0C0"/>
                  </a:outerShdw>
                </a:effectLst>
              </a:rPr>
              <a:t>| &gt;(2logn)</a:t>
            </a:r>
            <a:r>
              <a:rPr lang="en-US" altLang="zh-CN" sz="2800" b="1" baseline="30000" dirty="0">
                <a:effectLst>
                  <a:outerShdw blurRad="38100" dist="38100" dir="2700000" algn="tl">
                    <a:srgbClr val="C0C0C0"/>
                  </a:outerShdw>
                </a:effectLst>
              </a:rPr>
              <a:t>1/2</a:t>
            </a:r>
            <a:r>
              <a:rPr lang="en-US" altLang="zh-CN" sz="2800" b="1" dirty="0">
                <a:effectLst>
                  <a:outerShdw blurRad="38100" dist="38100" dir="2700000" algn="tl">
                    <a:srgbClr val="C0C0C0"/>
                  </a:outerShdw>
                </a:effectLst>
              </a:rPr>
              <a:t>} </a:t>
            </a:r>
            <a:r>
              <a:rPr lang="en-US" altLang="zh-CN" sz="2800" b="1" dirty="0">
                <a:effectLst>
                  <a:outerShdw blurRad="38100" dist="38100" dir="2700000" algn="tl">
                    <a:srgbClr val="C0C0C0"/>
                  </a:outerShdw>
                </a:effectLst>
                <a:sym typeface="Wingdings" pitchFamily="2" charset="2"/>
              </a:rPr>
              <a:t>0,    n</a:t>
            </a:r>
            <a:r>
              <a:rPr lang="en-US" altLang="zh-CN" sz="2800" b="1" dirty="0" smtClean="0">
                <a:effectLst>
                  <a:outerShdw blurRad="38100" dist="38100" dir="2700000" algn="tl">
                    <a:srgbClr val="C0C0C0"/>
                  </a:outerShdw>
                </a:effectLst>
                <a:sym typeface="Wingdings" pitchFamily="2" charset="2"/>
              </a:rPr>
              <a:t></a:t>
            </a:r>
          </a:p>
          <a:p>
            <a:pPr>
              <a:lnSpc>
                <a:spcPct val="90000"/>
              </a:lnSpc>
            </a:pPr>
            <a:r>
              <a:rPr lang="zh-CN" altLang="en-US" sz="2800" b="1" dirty="0" smtClean="0">
                <a:effectLst>
                  <a:outerShdw blurRad="38100" dist="38100" dir="2700000" algn="tl">
                    <a:srgbClr val="C0C0C0"/>
                  </a:outerShdw>
                </a:effectLst>
                <a:sym typeface="Wingdings" pitchFamily="2" charset="2"/>
              </a:rPr>
              <a:t>其中，</a:t>
            </a:r>
            <a:r>
              <a:rPr lang="en-US" altLang="zh-CN" sz="2800" b="1" dirty="0" smtClean="0">
                <a:effectLst>
                  <a:outerShdw blurRad="38100" dist="38100" dir="2700000" algn="tl">
                    <a:srgbClr val="C0C0C0"/>
                  </a:outerShdw>
                </a:effectLst>
                <a:sym typeface="Wingdings" pitchFamily="2" charset="2"/>
              </a:rPr>
              <a:t> </a:t>
            </a:r>
            <a:r>
              <a:rPr lang="en-US" altLang="zh-CN" sz="2800" b="1" dirty="0" err="1" smtClean="0">
                <a:effectLst>
                  <a:outerShdw blurRad="38100" dist="38100" dir="2700000" algn="tl">
                    <a:srgbClr val="C0C0C0"/>
                  </a:outerShdw>
                </a:effectLst>
              </a:rPr>
              <a:t>z</a:t>
            </a:r>
            <a:r>
              <a:rPr lang="en-US" altLang="zh-CN" sz="2800" b="1" baseline="-25000" dirty="0" err="1" smtClean="0">
                <a:effectLst>
                  <a:outerShdw blurRad="38100" dist="38100" dir="2700000" algn="tl">
                    <a:srgbClr val="C0C0C0"/>
                  </a:outerShdw>
                </a:effectLst>
              </a:rPr>
              <a:t>i</a:t>
            </a:r>
            <a:r>
              <a:rPr lang="en-US" altLang="zh-CN" sz="2800" b="1" baseline="-25000" dirty="0" smtClean="0">
                <a:effectLst>
                  <a:outerShdw blurRad="38100" dist="38100" dir="2700000" algn="tl">
                    <a:srgbClr val="C0C0C0"/>
                  </a:outerShdw>
                </a:effectLst>
              </a:rPr>
              <a:t> </a:t>
            </a:r>
            <a:r>
              <a:rPr lang="zh-CN" altLang="en-US" sz="2800" dirty="0"/>
              <a:t>是噪声小波系数</a:t>
            </a:r>
            <a:endParaRPr lang="en-US" altLang="zh-CN" sz="2800" dirty="0">
              <a:sym typeface="Wingdings" pitchFamily="2" charset="2"/>
            </a:endParaRPr>
          </a:p>
        </p:txBody>
      </p:sp>
      <p:graphicFrame>
        <p:nvGraphicFramePr>
          <p:cNvPr id="188419" name="Object 3"/>
          <p:cNvGraphicFramePr>
            <a:graphicFrameLocks noGrp="1" noChangeAspect="1"/>
          </p:cNvGraphicFramePr>
          <p:nvPr>
            <p:ph sz="half" idx="2"/>
            <p:extLst>
              <p:ext uri="{D42A27DB-BD31-4B8C-83A1-F6EECF244321}">
                <p14:modId xmlns="" xmlns:p14="http://schemas.microsoft.com/office/powerpoint/2010/main" val="4204283743"/>
              </p:ext>
            </p:extLst>
          </p:nvPr>
        </p:nvGraphicFramePr>
        <p:xfrm>
          <a:off x="7524328" y="4116127"/>
          <a:ext cx="619572" cy="465001"/>
        </p:xfrm>
        <a:graphic>
          <a:graphicData uri="http://schemas.openxmlformats.org/presentationml/2006/ole">
            <p:oleObj spid="_x0000_s144418" name="Equation" r:id="rId3" imgW="152202" imgH="126835" progId="Equation.3">
              <p:embed/>
            </p:oleObj>
          </a:graphicData>
        </a:graphic>
      </p:graphicFrame>
      <p:sp>
        <p:nvSpPr>
          <p:cNvPr id="188420" name="Rectangle 4"/>
          <p:cNvSpPr>
            <a:spLocks noChangeArrowheads="1"/>
          </p:cNvSpPr>
          <p:nvPr/>
        </p:nvSpPr>
        <p:spPr bwMode="auto">
          <a:xfrm>
            <a:off x="457200" y="4114800"/>
            <a:ext cx="8291513" cy="720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bg2"/>
              </a:buClr>
              <a:buSzPct val="70000"/>
              <a:buFont typeface="Wingdings" pitchFamily="2" charset="2"/>
              <a:buChar char="o"/>
              <a:defRPr sz="2800">
                <a:solidFill>
                  <a:schemeClr val="tx1"/>
                </a:solidFill>
                <a:latin typeface="Times New Roman" pitchFamily="18" charset="0"/>
                <a:ea typeface="宋体" pitchFamily="2" charset="-122"/>
              </a:defRPr>
            </a:lvl1pPr>
            <a:lvl2pPr marL="908050" indent="-436563">
              <a:spcBef>
                <a:spcPct val="20000"/>
              </a:spcBef>
              <a:buClr>
                <a:schemeClr val="accent2"/>
              </a:buClr>
              <a:buSzPct val="75000"/>
              <a:buFont typeface="Wingdings" pitchFamily="2" charset="2"/>
              <a:buChar char="n"/>
              <a:defRPr sz="2400">
                <a:solidFill>
                  <a:schemeClr val="tx1"/>
                </a:solidFill>
                <a:latin typeface="Times New Roman" pitchFamily="18" charset="0"/>
                <a:ea typeface="宋体" pitchFamily="2" charset="-122"/>
              </a:defRPr>
            </a:lvl2pPr>
            <a:lvl3pPr marL="1377950" indent="-468313">
              <a:spcBef>
                <a:spcPct val="20000"/>
              </a:spcBef>
              <a:buClr>
                <a:schemeClr val="bg2"/>
              </a:buClr>
              <a:buSzPct val="65000"/>
              <a:buFont typeface="Wingdings" pitchFamily="2" charset="2"/>
              <a:buChar char="o"/>
              <a:defRPr sz="2000">
                <a:solidFill>
                  <a:schemeClr val="tx1"/>
                </a:solidFill>
                <a:latin typeface="Times New Roman" pitchFamily="18" charset="0"/>
                <a:ea typeface="宋体" pitchFamily="2" charset="-122"/>
              </a:defRPr>
            </a:lvl3pPr>
            <a:lvl4pPr marL="1827213" indent="-438150">
              <a:spcBef>
                <a:spcPct val="20000"/>
              </a:spcBef>
              <a:buClr>
                <a:schemeClr val="accent2"/>
              </a:buClr>
              <a:buSzPct val="75000"/>
              <a:buFont typeface="Wingdings" pitchFamily="2" charset="2"/>
              <a:buChar char="n"/>
              <a:defRPr>
                <a:solidFill>
                  <a:schemeClr val="tx1"/>
                </a:solidFill>
                <a:latin typeface="Times New Roman" pitchFamily="18" charset="0"/>
                <a:ea typeface="宋体" pitchFamily="2" charset="-122"/>
              </a:defRPr>
            </a:lvl4pPr>
            <a:lvl5pPr marL="2297113" indent="-468313">
              <a:spcBef>
                <a:spcPct val="20000"/>
              </a:spcBef>
              <a:buClr>
                <a:schemeClr val="accent1"/>
              </a:buClr>
              <a:buSzPct val="50000"/>
              <a:buFont typeface="Wingdings" pitchFamily="2" charset="2"/>
              <a:buChar char="o"/>
              <a:defRPr>
                <a:solidFill>
                  <a:schemeClr val="tx1"/>
                </a:solidFill>
                <a:latin typeface="Times New Roman" pitchFamily="18" charset="0"/>
                <a:ea typeface="宋体" pitchFamily="2" charset="-122"/>
              </a:defRPr>
            </a:lvl5pPr>
            <a:lvl6pPr marL="2754313" indent="-468313" fontAlgn="base">
              <a:spcBef>
                <a:spcPct val="20000"/>
              </a:spcBef>
              <a:spcAft>
                <a:spcPct val="0"/>
              </a:spcAft>
              <a:buClr>
                <a:schemeClr val="accent1"/>
              </a:buClr>
              <a:buSzPct val="50000"/>
              <a:buFont typeface="Wingdings" pitchFamily="2" charset="2"/>
              <a:buChar char="o"/>
              <a:defRPr>
                <a:solidFill>
                  <a:schemeClr val="tx1"/>
                </a:solidFill>
                <a:latin typeface="Times New Roman" pitchFamily="18" charset="0"/>
                <a:ea typeface="宋体" pitchFamily="2" charset="-122"/>
              </a:defRPr>
            </a:lvl6pPr>
            <a:lvl7pPr marL="3211513" indent="-468313" fontAlgn="base">
              <a:spcBef>
                <a:spcPct val="20000"/>
              </a:spcBef>
              <a:spcAft>
                <a:spcPct val="0"/>
              </a:spcAft>
              <a:buClr>
                <a:schemeClr val="accent1"/>
              </a:buClr>
              <a:buSzPct val="50000"/>
              <a:buFont typeface="Wingdings" pitchFamily="2" charset="2"/>
              <a:buChar char="o"/>
              <a:defRPr>
                <a:solidFill>
                  <a:schemeClr val="tx1"/>
                </a:solidFill>
                <a:latin typeface="Times New Roman" pitchFamily="18" charset="0"/>
                <a:ea typeface="宋体" pitchFamily="2" charset="-122"/>
              </a:defRPr>
            </a:lvl7pPr>
            <a:lvl8pPr marL="3668713" indent="-468313" fontAlgn="base">
              <a:spcBef>
                <a:spcPct val="20000"/>
              </a:spcBef>
              <a:spcAft>
                <a:spcPct val="0"/>
              </a:spcAft>
              <a:buClr>
                <a:schemeClr val="accent1"/>
              </a:buClr>
              <a:buSzPct val="50000"/>
              <a:buFont typeface="Wingdings" pitchFamily="2" charset="2"/>
              <a:buChar char="o"/>
              <a:defRPr>
                <a:solidFill>
                  <a:schemeClr val="tx1"/>
                </a:solidFill>
                <a:latin typeface="Times New Roman" pitchFamily="18" charset="0"/>
                <a:ea typeface="宋体" pitchFamily="2" charset="-122"/>
              </a:defRPr>
            </a:lvl8pPr>
            <a:lvl9pPr marL="4125913" indent="-468313" fontAlgn="base">
              <a:spcBef>
                <a:spcPct val="20000"/>
              </a:spcBef>
              <a:spcAft>
                <a:spcPct val="0"/>
              </a:spcAft>
              <a:buClr>
                <a:schemeClr val="accent1"/>
              </a:buClr>
              <a:buSzPct val="50000"/>
              <a:buFont typeface="Wingdings" pitchFamily="2" charset="2"/>
              <a:buChar char="o"/>
              <a:defRPr>
                <a:solidFill>
                  <a:schemeClr val="tx1"/>
                </a:solidFill>
                <a:latin typeface="Times New Roman" pitchFamily="18" charset="0"/>
                <a:ea typeface="宋体" pitchFamily="2" charset="-122"/>
              </a:defRPr>
            </a:lvl9pPr>
          </a:lstStyle>
          <a:p>
            <a:pPr>
              <a:buFont typeface="Wingdings" pitchFamily="2" charset="2"/>
              <a:buNone/>
            </a:pPr>
            <a:r>
              <a:rPr lang="en-US" altLang="zh-CN" sz="3600"/>
              <a:t>	</a:t>
            </a:r>
            <a:endParaRPr lang="en-US" altLang="zh-CN" sz="3600" baseline="30000"/>
          </a:p>
          <a:p>
            <a:endParaRPr lang="en-US" altLang="zh-CN" sz="3600" b="1">
              <a:effectLst>
                <a:outerShdw blurRad="38100" dist="38100" dir="2700000" algn="tl">
                  <a:srgbClr val="C0C0C0"/>
                </a:outerShdw>
              </a:effectLst>
              <a:sym typeface="Wingdings" pitchFamily="2" charset="2"/>
            </a:endParaRPr>
          </a:p>
        </p:txBody>
      </p:sp>
    </p:spTree>
    <p:extLst>
      <p:ext uri="{BB962C8B-B14F-4D97-AF65-F5344CB8AC3E}">
        <p14:creationId xmlns="" xmlns:p14="http://schemas.microsoft.com/office/powerpoint/2010/main" val="1270103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sz="4000" dirty="0" smtClean="0">
                <a:solidFill>
                  <a:srgbClr val="CC0000"/>
                </a:solidFill>
              </a:rPr>
              <a:t>为什么能够有效？ </a:t>
            </a:r>
            <a:r>
              <a:rPr lang="en-US" altLang="zh-CN" sz="4000" dirty="0" smtClean="0">
                <a:solidFill>
                  <a:srgbClr val="CC0000"/>
                </a:solidFill>
              </a:rPr>
              <a:t>(I)</a:t>
            </a:r>
            <a:br>
              <a:rPr lang="en-US" altLang="zh-CN" sz="4000" dirty="0" smtClean="0">
                <a:solidFill>
                  <a:srgbClr val="CC0000"/>
                </a:solidFill>
              </a:rPr>
            </a:br>
            <a:r>
              <a:rPr lang="zh-CN" altLang="en-US" sz="4000" dirty="0" smtClean="0">
                <a:solidFill>
                  <a:srgbClr val="CC0000"/>
                </a:solidFill>
              </a:rPr>
              <a:t>数据压缩性</a:t>
            </a:r>
            <a:r>
              <a:rPr lang="zh-CN" altLang="en-US" sz="4000" dirty="0" smtClean="0"/>
              <a:t>	</a:t>
            </a:r>
          </a:p>
        </p:txBody>
      </p:sp>
      <p:sp>
        <p:nvSpPr>
          <p:cNvPr id="55299" name="Rectangle 3"/>
          <p:cNvSpPr>
            <a:spLocks noGrp="1" noChangeArrowheads="1"/>
          </p:cNvSpPr>
          <p:nvPr>
            <p:ph type="body" sz="half" idx="1"/>
          </p:nvPr>
        </p:nvSpPr>
        <p:spPr>
          <a:xfrm>
            <a:off x="457200" y="1914525"/>
            <a:ext cx="7931150" cy="987425"/>
          </a:xfrm>
        </p:spPr>
        <p:txBody>
          <a:bodyPr/>
          <a:lstStyle/>
          <a:p>
            <a:pPr eaLnBrk="1" hangingPunct="1"/>
            <a:r>
              <a:rPr lang="zh-CN" altLang="en-US" smtClean="0"/>
              <a:t>这里采用</a:t>
            </a:r>
            <a:r>
              <a:rPr lang="en-US" altLang="zh-CN" smtClean="0"/>
              <a:t>Haar</a:t>
            </a:r>
            <a:r>
              <a:rPr lang="zh-CN" altLang="en-US" smtClean="0"/>
              <a:t>变换域阈值处理</a:t>
            </a:r>
          </a:p>
        </p:txBody>
      </p:sp>
      <p:pic>
        <p:nvPicPr>
          <p:cNvPr id="55300" name="Picture 4"/>
          <p:cNvPicPr>
            <a:picLocks noGrp="1" noChangeAspect="1" noChangeArrowheads="1"/>
          </p:cNvPicPr>
          <p:nvPr>
            <p:ph sz="half" idx="2"/>
          </p:nvPr>
        </p:nvPicPr>
        <p:blipFill>
          <a:blip r:embed="rId2" cstate="print">
            <a:extLst>
              <a:ext uri="{28A0092B-C50C-407E-A947-70E740481C1C}">
                <a14:useLocalDpi xmlns="" xmlns:a14="http://schemas.microsoft.com/office/drawing/2010/main" val="0"/>
              </a:ext>
            </a:extLst>
          </a:blip>
          <a:srcRect/>
          <a:stretch>
            <a:fillRect/>
          </a:stretch>
        </p:blipFill>
        <p:spPr>
          <a:xfrm>
            <a:off x="606425" y="2971800"/>
            <a:ext cx="7345363" cy="3068638"/>
          </a:xfrm>
          <a:noFill/>
        </p:spPr>
      </p:pic>
    </p:spTree>
    <p:extLst>
      <p:ext uri="{BB962C8B-B14F-4D97-AF65-F5344CB8AC3E}">
        <p14:creationId xmlns="" xmlns:p14="http://schemas.microsoft.com/office/powerpoint/2010/main" val="684473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xfrm>
            <a:off x="304800" y="1828800"/>
            <a:ext cx="8229600" cy="4581525"/>
          </a:xfrm>
        </p:spPr>
        <p:txBody>
          <a:bodyPr/>
          <a:lstStyle/>
          <a:p>
            <a:pPr eaLnBrk="1" hangingPunct="1"/>
            <a:r>
              <a:rPr lang="en-US" altLang="zh-CN" sz="3600" smtClean="0"/>
              <a:t>Haar</a:t>
            </a:r>
            <a:r>
              <a:rPr lang="zh-CN" altLang="en-US" sz="3600" smtClean="0"/>
              <a:t>变换使得信号的能量集中到少量的非常大的数据上。</a:t>
            </a:r>
            <a:endParaRPr lang="en-US" sz="3600" smtClean="0"/>
          </a:p>
          <a:p>
            <a:pPr eaLnBrk="1" hangingPunct="1"/>
            <a:r>
              <a:rPr lang="zh-CN" altLang="en-US" sz="3600" smtClean="0"/>
              <a:t>另一方面，高斯白噪声在任何正交变换域仍然是白噪声。</a:t>
            </a:r>
            <a:endParaRPr lang="en-US" sz="3600" smtClean="0"/>
          </a:p>
          <a:p>
            <a:pPr eaLnBrk="1" hangingPunct="1">
              <a:buFont typeface="Wingdings" pitchFamily="2" charset="2"/>
              <a:buNone/>
            </a:pPr>
            <a:r>
              <a:rPr lang="en-US" sz="3600" smtClean="0">
                <a:sym typeface="Wingdings" pitchFamily="2" charset="2"/>
              </a:rPr>
              <a:t> </a:t>
            </a:r>
            <a:r>
              <a:rPr lang="zh-CN" altLang="en-US" sz="3600" smtClean="0">
                <a:sym typeface="Wingdings" pitchFamily="2" charset="2"/>
              </a:rPr>
              <a:t>在</a:t>
            </a:r>
            <a:r>
              <a:rPr lang="en-US" sz="3600" smtClean="0">
                <a:sym typeface="Wingdings" pitchFamily="2" charset="2"/>
              </a:rPr>
              <a:t> </a:t>
            </a:r>
            <a:r>
              <a:rPr lang="en-US" altLang="zh-CN" sz="3600" smtClean="0">
                <a:sym typeface="Wingdings" pitchFamily="2" charset="2"/>
              </a:rPr>
              <a:t>Haar </a:t>
            </a:r>
            <a:r>
              <a:rPr lang="zh-CN" altLang="en-US" sz="3600" smtClean="0">
                <a:sym typeface="Wingdings" pitchFamily="2" charset="2"/>
              </a:rPr>
              <a:t>基的表示上，少数非零的信号系数比噪声的水平要高</a:t>
            </a:r>
            <a:endParaRPr lang="en-US" sz="3600" smtClean="0">
              <a:sym typeface="Wingdings" pitchFamily="2" charset="2"/>
            </a:endParaRPr>
          </a:p>
          <a:p>
            <a:pPr eaLnBrk="1" hangingPunct="1">
              <a:buFont typeface="Wingdings" pitchFamily="2" charset="2"/>
              <a:buNone/>
            </a:pPr>
            <a:r>
              <a:rPr lang="en-US" sz="3600" smtClean="0">
                <a:sym typeface="Wingdings" pitchFamily="2" charset="2"/>
              </a:rPr>
              <a:t></a:t>
            </a:r>
            <a:r>
              <a:rPr lang="zh-CN" altLang="en-US" sz="3600" smtClean="0">
                <a:sym typeface="Wingdings" pitchFamily="2" charset="2"/>
              </a:rPr>
              <a:t>阈值处理去除了噪声，没有去掉信号。</a:t>
            </a:r>
            <a:endParaRPr lang="en-US" sz="3600" smtClean="0"/>
          </a:p>
        </p:txBody>
      </p:sp>
    </p:spTree>
    <p:extLst>
      <p:ext uri="{BB962C8B-B14F-4D97-AF65-F5344CB8AC3E}">
        <p14:creationId xmlns="" xmlns:p14="http://schemas.microsoft.com/office/powerpoint/2010/main" val="164925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body" sz="half" idx="1"/>
          </p:nvPr>
        </p:nvSpPr>
        <p:spPr>
          <a:xfrm>
            <a:off x="457200" y="1828800"/>
            <a:ext cx="6249988" cy="728663"/>
          </a:xfrm>
        </p:spPr>
        <p:txBody>
          <a:bodyPr/>
          <a:lstStyle/>
          <a:p>
            <a:pPr eaLnBrk="1" hangingPunct="1">
              <a:buFont typeface="Wingdings" pitchFamily="2" charset="2"/>
              <a:buNone/>
            </a:pPr>
            <a:r>
              <a:rPr lang="zh-CN" altLang="en-US" smtClean="0"/>
              <a:t>理想均方误差为：</a:t>
            </a:r>
            <a:r>
              <a:rPr lang="en-US" smtClean="0"/>
              <a:t> </a:t>
            </a:r>
          </a:p>
        </p:txBody>
      </p:sp>
      <p:pic>
        <p:nvPicPr>
          <p:cNvPr id="58371" name="Picture 3"/>
          <p:cNvPicPr>
            <a:picLocks noGrp="1" noChangeAspect="1" noChangeArrowheads="1"/>
          </p:cNvPicPr>
          <p:nvPr>
            <p:ph sz="quarter" idx="2"/>
          </p:nvPr>
        </p:nvPicPr>
        <p:blipFill>
          <a:blip r:embed="rId2" cstate="print">
            <a:extLst>
              <a:ext uri="{28A0092B-C50C-407E-A947-70E740481C1C}">
                <a14:useLocalDpi xmlns="" xmlns:a14="http://schemas.microsoft.com/office/drawing/2010/main" val="0"/>
              </a:ext>
            </a:extLst>
          </a:blip>
          <a:srcRect/>
          <a:stretch>
            <a:fillRect/>
          </a:stretch>
        </p:blipFill>
        <p:spPr>
          <a:xfrm>
            <a:off x="1979613" y="2403475"/>
            <a:ext cx="4248150" cy="836613"/>
          </a:xfrm>
          <a:solidFill>
            <a:srgbClr val="FFFF00"/>
          </a:solidFill>
        </p:spPr>
      </p:pic>
      <p:sp>
        <p:nvSpPr>
          <p:cNvPr id="202756" name="Text Box 4"/>
          <p:cNvSpPr txBox="1">
            <a:spLocks noChangeArrowheads="1"/>
          </p:cNvSpPr>
          <p:nvPr/>
        </p:nvSpPr>
        <p:spPr bwMode="auto">
          <a:xfrm>
            <a:off x="323850" y="3213100"/>
            <a:ext cx="7848600" cy="2836863"/>
          </a:xfrm>
          <a:prstGeom prst="rect">
            <a:avLst/>
          </a:prstGeom>
          <a:noFill/>
          <a:ln w="9525">
            <a:noFill/>
            <a:miter lim="800000"/>
            <a:headEnd/>
            <a:tailEnd/>
          </a:ln>
          <a:effectLst/>
        </p:spPr>
        <p:txBody>
          <a:bodyPr>
            <a:spAutoFit/>
          </a:bodyPr>
          <a:lstStyle/>
          <a:p>
            <a:pPr>
              <a:defRPr/>
            </a:pPr>
            <a:r>
              <a:rPr lang="zh-CN" altLang="en-US" sz="2800">
                <a:solidFill>
                  <a:srgbClr val="003366"/>
                </a:solidFill>
              </a:rPr>
              <a:t>定义</a:t>
            </a:r>
            <a:r>
              <a:rPr lang="zh-CN" altLang="en-US" sz="2800">
                <a:solidFill>
                  <a:srgbClr val="003366"/>
                </a:solidFill>
                <a:cs typeface="Times New Roman" pitchFamily="18" charset="0"/>
              </a:rPr>
              <a:t> </a:t>
            </a:r>
            <a:r>
              <a:rPr lang="zh-CN" altLang="en-US" sz="2800">
                <a:solidFill>
                  <a:srgbClr val="CC0000"/>
                </a:solidFill>
                <a:cs typeface="Times New Roman" pitchFamily="18" charset="0"/>
              </a:rPr>
              <a:t>“</a:t>
            </a:r>
            <a:r>
              <a:rPr lang="zh-CN" altLang="en-US" sz="2800">
                <a:solidFill>
                  <a:srgbClr val="CC0000"/>
                </a:solidFill>
                <a:effectLst>
                  <a:outerShdw blurRad="38100" dist="38100" dir="2700000" algn="tl">
                    <a:srgbClr val="C0C0C0"/>
                  </a:outerShdw>
                </a:effectLst>
              </a:rPr>
              <a:t>压缩数量</a:t>
            </a:r>
            <a:r>
              <a:rPr lang="zh-CN" altLang="en-US" sz="2800">
                <a:solidFill>
                  <a:srgbClr val="CC0000"/>
                </a:solidFill>
                <a:cs typeface="Times New Roman" pitchFamily="18" charset="0"/>
              </a:rPr>
              <a:t>“</a:t>
            </a:r>
            <a:r>
              <a:rPr lang="zh-CN" altLang="en-US" sz="2800">
                <a:solidFill>
                  <a:srgbClr val="003366"/>
                </a:solidFill>
                <a:cs typeface="Times New Roman" pitchFamily="18" charset="0"/>
              </a:rPr>
              <a:t> </a:t>
            </a:r>
            <a:r>
              <a:rPr lang="en-US" sz="3200" b="1">
                <a:solidFill>
                  <a:srgbClr val="FF9900"/>
                </a:solidFill>
                <a:cs typeface="Times New Roman" pitchFamily="18" charset="0"/>
              </a:rPr>
              <a:t>c</a:t>
            </a:r>
            <a:r>
              <a:rPr lang="en-US" sz="3200" b="1" baseline="-25000">
                <a:solidFill>
                  <a:srgbClr val="FF9900"/>
                </a:solidFill>
                <a:cs typeface="Times New Roman" pitchFamily="18" charset="0"/>
              </a:rPr>
              <a:t>n</a:t>
            </a:r>
            <a:r>
              <a:rPr lang="zh-CN" altLang="en-US" sz="3200" b="1" baseline="-25000">
                <a:solidFill>
                  <a:srgbClr val="FF9900"/>
                </a:solidFill>
              </a:rPr>
              <a:t>：</a:t>
            </a:r>
            <a:endParaRPr lang="en-US" sz="2800">
              <a:solidFill>
                <a:srgbClr val="003366"/>
              </a:solidFill>
            </a:endParaRPr>
          </a:p>
          <a:p>
            <a:pPr>
              <a:defRPr/>
            </a:pPr>
            <a:r>
              <a:rPr lang="zh-CN" altLang="en-US" sz="2800">
                <a:solidFill>
                  <a:srgbClr val="003366"/>
                </a:solidFill>
              </a:rPr>
              <a:t>令</a:t>
            </a:r>
            <a:r>
              <a:rPr lang="zh-CN" altLang="en-US" sz="2800">
                <a:solidFill>
                  <a:srgbClr val="003366"/>
                </a:solidFill>
                <a:cs typeface="Times New Roman" pitchFamily="18" charset="0"/>
              </a:rPr>
              <a:t> </a:t>
            </a:r>
            <a:r>
              <a:rPr lang="en-US" altLang="zh-CN" sz="2800">
                <a:solidFill>
                  <a:srgbClr val="003366"/>
                </a:solidFill>
                <a:cs typeface="Times New Roman" pitchFamily="18" charset="0"/>
              </a:rPr>
              <a:t>|</a:t>
            </a:r>
            <a:r>
              <a:rPr lang="el-GR" sz="3600" i="1">
                <a:solidFill>
                  <a:srgbClr val="003366"/>
                </a:solidFill>
                <a:cs typeface="Times New Roman" pitchFamily="18" charset="0"/>
              </a:rPr>
              <a:t>θ</a:t>
            </a:r>
            <a:r>
              <a:rPr lang="en-US" sz="2800">
                <a:solidFill>
                  <a:srgbClr val="003366"/>
                </a:solidFill>
                <a:cs typeface="Times New Roman" pitchFamily="18" charset="0"/>
              </a:rPr>
              <a:t>|</a:t>
            </a:r>
            <a:r>
              <a:rPr lang="en-US" sz="2800" baseline="-25000">
                <a:solidFill>
                  <a:srgbClr val="003366"/>
                </a:solidFill>
                <a:cs typeface="Times New Roman" pitchFamily="18" charset="0"/>
              </a:rPr>
              <a:t>(k)</a:t>
            </a:r>
            <a:r>
              <a:rPr lang="en-US" sz="2800">
                <a:solidFill>
                  <a:srgbClr val="003366"/>
                </a:solidFill>
                <a:cs typeface="Times New Roman" pitchFamily="18" charset="0"/>
              </a:rPr>
              <a:t> = </a:t>
            </a:r>
            <a:r>
              <a:rPr lang="el-GR" sz="2800" i="1">
                <a:solidFill>
                  <a:srgbClr val="003366"/>
                </a:solidFill>
                <a:cs typeface="Times New Roman" pitchFamily="18" charset="0"/>
              </a:rPr>
              <a:t>θ</a:t>
            </a:r>
            <a:r>
              <a:rPr lang="en-US" sz="2400">
                <a:solidFill>
                  <a:srgbClr val="003366"/>
                </a:solidFill>
                <a:cs typeface="Times New Roman" pitchFamily="18" charset="0"/>
              </a:rPr>
              <a:t>i</a:t>
            </a:r>
            <a:r>
              <a:rPr lang="en-US">
                <a:solidFill>
                  <a:srgbClr val="003366"/>
                </a:solidFill>
                <a:cs typeface="Times New Roman" pitchFamily="18" charset="0"/>
              </a:rPr>
              <a:t> </a:t>
            </a:r>
            <a:r>
              <a:rPr lang="zh-CN" altLang="en-US" sz="2800">
                <a:solidFill>
                  <a:srgbClr val="003366"/>
                </a:solidFill>
              </a:rPr>
              <a:t>向量中第</a:t>
            </a:r>
            <a:r>
              <a:rPr lang="en-US" altLang="zh-CN" sz="2800">
                <a:solidFill>
                  <a:srgbClr val="003366"/>
                </a:solidFill>
              </a:rPr>
              <a:t>k</a:t>
            </a:r>
            <a:r>
              <a:rPr lang="zh-CN" altLang="en-US" sz="2800">
                <a:solidFill>
                  <a:srgbClr val="003366"/>
                </a:solidFill>
              </a:rPr>
              <a:t>个最大的元素，定义</a:t>
            </a:r>
            <a:endParaRPr lang="en-US" sz="2800">
              <a:solidFill>
                <a:srgbClr val="003366"/>
              </a:solidFill>
              <a:cs typeface="Times New Roman" pitchFamily="18" charset="0"/>
            </a:endParaRPr>
          </a:p>
          <a:p>
            <a:pPr>
              <a:defRPr/>
            </a:pPr>
            <a:endParaRPr lang="en-US" sz="2800">
              <a:solidFill>
                <a:srgbClr val="003366"/>
              </a:solidFill>
              <a:cs typeface="Times New Roman" pitchFamily="18" charset="0"/>
            </a:endParaRPr>
          </a:p>
          <a:p>
            <a:pPr>
              <a:defRPr/>
            </a:pPr>
            <a:endParaRPr lang="zh-CN" altLang="en-US" sz="2800">
              <a:solidFill>
                <a:srgbClr val="003366"/>
              </a:solidFill>
            </a:endParaRPr>
          </a:p>
          <a:p>
            <a:pPr>
              <a:defRPr/>
            </a:pPr>
            <a:r>
              <a:rPr lang="zh-CN" altLang="en-US" sz="2800">
                <a:solidFill>
                  <a:srgbClr val="003366"/>
                </a:solidFill>
              </a:rPr>
              <a:t>这是表明向量</a:t>
            </a:r>
            <a:r>
              <a:rPr lang="en-US" sz="2800">
                <a:solidFill>
                  <a:srgbClr val="003366"/>
                </a:solidFill>
                <a:cs typeface="Times New Roman" pitchFamily="18" charset="0"/>
              </a:rPr>
              <a:t> </a:t>
            </a:r>
            <a:r>
              <a:rPr lang="el-GR" sz="2800" i="1">
                <a:solidFill>
                  <a:srgbClr val="003366"/>
                </a:solidFill>
                <a:cs typeface="Times New Roman" pitchFamily="18" charset="0"/>
              </a:rPr>
              <a:t>θ</a:t>
            </a:r>
            <a:r>
              <a:rPr lang="en-US" sz="2800">
                <a:solidFill>
                  <a:srgbClr val="003366"/>
                </a:solidFill>
                <a:cs typeface="Times New Roman" pitchFamily="18" charset="0"/>
              </a:rPr>
              <a:t>i </a:t>
            </a:r>
            <a:r>
              <a:rPr lang="zh-CN" altLang="en-US" sz="2800">
                <a:solidFill>
                  <a:srgbClr val="003366"/>
                </a:solidFill>
              </a:rPr>
              <a:t>能够被一个非零元素个数为</a:t>
            </a:r>
            <a:r>
              <a:rPr lang="en-US" sz="2800">
                <a:solidFill>
                  <a:srgbClr val="003366"/>
                </a:solidFill>
                <a:cs typeface="Times New Roman" pitchFamily="18" charset="0"/>
              </a:rPr>
              <a:t>n </a:t>
            </a:r>
            <a:r>
              <a:rPr lang="zh-CN" altLang="en-US" sz="2800">
                <a:solidFill>
                  <a:srgbClr val="003366"/>
                </a:solidFill>
              </a:rPr>
              <a:t>的向量逼近的程度</a:t>
            </a:r>
            <a:endParaRPr lang="en-US" sz="2800">
              <a:solidFill>
                <a:srgbClr val="003366"/>
              </a:solidFill>
              <a:cs typeface="Times New Roman" pitchFamily="18" charset="0"/>
            </a:endParaRPr>
          </a:p>
        </p:txBody>
      </p:sp>
      <p:pic>
        <p:nvPicPr>
          <p:cNvPr id="58373" name="Picture 5"/>
          <p:cNvPicPr>
            <a:picLocks noGrp="1" noChangeAspect="1" noChangeArrowheads="1"/>
          </p:cNvPicPr>
          <p:nvPr>
            <p:ph sz="quarter" idx="3"/>
          </p:nvPr>
        </p:nvPicPr>
        <p:blipFill>
          <a:blip r:embed="rId3" cstate="print">
            <a:extLst>
              <a:ext uri="{28A0092B-C50C-407E-A947-70E740481C1C}">
                <a14:useLocalDpi xmlns="" xmlns:a14="http://schemas.microsoft.com/office/drawing/2010/main" val="0"/>
              </a:ext>
            </a:extLst>
          </a:blip>
          <a:srcRect/>
          <a:stretch>
            <a:fillRect/>
          </a:stretch>
        </p:blipFill>
        <p:spPr>
          <a:xfrm>
            <a:off x="1676400" y="4572000"/>
            <a:ext cx="2592388" cy="484188"/>
          </a:xfrm>
          <a:noFill/>
        </p:spPr>
      </p:pic>
      <p:sp>
        <p:nvSpPr>
          <p:cNvPr id="58374" name="Text Box 6"/>
          <p:cNvSpPr txBox="1">
            <a:spLocks noChangeArrowheads="1"/>
          </p:cNvSpPr>
          <p:nvPr/>
        </p:nvSpPr>
        <p:spPr bwMode="auto">
          <a:xfrm>
            <a:off x="2051050" y="2492375"/>
            <a:ext cx="41052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sp>
        <p:nvSpPr>
          <p:cNvPr id="7" name="Rectangle 2"/>
          <p:cNvSpPr>
            <a:spLocks noGrp="1" noChangeArrowheads="1"/>
          </p:cNvSpPr>
          <p:nvPr>
            <p:ph type="title"/>
          </p:nvPr>
        </p:nvSpPr>
        <p:spPr>
          <a:xfrm>
            <a:off x="457200" y="533400"/>
            <a:ext cx="8229600" cy="1143000"/>
          </a:xfrm>
        </p:spPr>
        <p:txBody>
          <a:bodyPr/>
          <a:lstStyle/>
          <a:p>
            <a:pPr eaLnBrk="1" hangingPunct="1"/>
            <a:r>
              <a:rPr lang="zh-CN" altLang="en-US" sz="4000" dirty="0"/>
              <a:t>软</a:t>
            </a:r>
            <a:r>
              <a:rPr lang="zh-CN" altLang="en-US" sz="4000" dirty="0" smtClean="0"/>
              <a:t>阈值数据压缩的度量</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body" sz="half" idx="1"/>
          </p:nvPr>
        </p:nvSpPr>
        <p:spPr>
          <a:xfrm>
            <a:off x="457200" y="1828800"/>
            <a:ext cx="1827213" cy="658813"/>
          </a:xfrm>
        </p:spPr>
        <p:txBody>
          <a:bodyPr/>
          <a:lstStyle/>
          <a:p>
            <a:pPr eaLnBrk="1" hangingPunct="1">
              <a:spcBef>
                <a:spcPct val="0"/>
              </a:spcBef>
              <a:buFont typeface="Wingdings" pitchFamily="2" charset="2"/>
              <a:buNone/>
            </a:pPr>
            <a:r>
              <a:rPr lang="zh-CN" altLang="en-US" sz="2800" smtClean="0"/>
              <a:t>令</a:t>
            </a:r>
          </a:p>
        </p:txBody>
      </p:sp>
      <p:pic>
        <p:nvPicPr>
          <p:cNvPr id="59395" name="Picture 3"/>
          <p:cNvPicPr>
            <a:picLocks noGrp="1" noChangeAspect="1" noChangeArrowheads="1"/>
          </p:cNvPicPr>
          <p:nvPr>
            <p:ph sz="quarter" idx="2"/>
          </p:nvPr>
        </p:nvPicPr>
        <p:blipFill>
          <a:blip r:embed="rId2" cstate="print">
            <a:extLst>
              <a:ext uri="{28A0092B-C50C-407E-A947-70E740481C1C}">
                <a14:useLocalDpi xmlns="" xmlns:a14="http://schemas.microsoft.com/office/drawing/2010/main" val="0"/>
              </a:ext>
            </a:extLst>
          </a:blip>
          <a:srcRect/>
          <a:stretch>
            <a:fillRect/>
          </a:stretch>
        </p:blipFill>
        <p:spPr>
          <a:xfrm>
            <a:off x="2195513" y="1854200"/>
            <a:ext cx="3636962" cy="512763"/>
          </a:xfrm>
          <a:noFill/>
        </p:spPr>
      </p:pic>
      <p:sp>
        <p:nvSpPr>
          <p:cNvPr id="59396" name="Text Box 4"/>
          <p:cNvSpPr txBox="1">
            <a:spLocks noChangeArrowheads="1"/>
          </p:cNvSpPr>
          <p:nvPr/>
        </p:nvSpPr>
        <p:spPr bwMode="auto">
          <a:xfrm>
            <a:off x="611188" y="1773238"/>
            <a:ext cx="748823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endParaRPr lang="en-US" altLang="zh-CN">
              <a:latin typeface="Arial" pitchFamily="34" charset="0"/>
              <a:cs typeface="Arial" pitchFamily="34" charset="0"/>
            </a:endParaRPr>
          </a:p>
        </p:txBody>
      </p:sp>
      <p:pic>
        <p:nvPicPr>
          <p:cNvPr id="59397" name="Picture 5"/>
          <p:cNvPicPr>
            <a:picLocks noGrp="1" noChangeAspect="1" noChangeArrowheads="1"/>
          </p:cNvPicPr>
          <p:nvPr>
            <p:ph sz="quarter" idx="3"/>
          </p:nvPr>
        </p:nvPicPr>
        <p:blipFill>
          <a:blip r:embed="rId3" cstate="print">
            <a:extLst>
              <a:ext uri="{28A0092B-C50C-407E-A947-70E740481C1C}">
                <a14:useLocalDpi xmlns="" xmlns:a14="http://schemas.microsoft.com/office/drawing/2010/main" val="0"/>
              </a:ext>
            </a:extLst>
          </a:blip>
          <a:srcRect/>
          <a:stretch>
            <a:fillRect/>
          </a:stretch>
        </p:blipFill>
        <p:spPr>
          <a:xfrm>
            <a:off x="395288" y="2492375"/>
            <a:ext cx="7940675" cy="2282825"/>
          </a:xfrm>
          <a:noFill/>
        </p:spPr>
      </p:pic>
      <p:sp>
        <p:nvSpPr>
          <p:cNvPr id="59398" name="Text Box 6"/>
          <p:cNvSpPr txBox="1">
            <a:spLocks noChangeArrowheads="1"/>
          </p:cNvSpPr>
          <p:nvPr/>
        </p:nvSpPr>
        <p:spPr bwMode="auto">
          <a:xfrm>
            <a:off x="468313" y="4797425"/>
            <a:ext cx="7993062"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r>
              <a:rPr lang="zh-CN" altLang="en-US" sz="2800">
                <a:latin typeface="Arial" pitchFamily="34" charset="0"/>
              </a:rPr>
              <a:t>因此，这个理想风险明确表示了能量被压缩到部分大系数的程度。</a:t>
            </a:r>
            <a:endParaRPr lang="en-US" sz="400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552" y="836711"/>
            <a:ext cx="7272982" cy="495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18" name="Rectangle 2"/>
          <p:cNvSpPr>
            <a:spLocks noGrp="1" noChangeArrowheads="1"/>
          </p:cNvSpPr>
          <p:nvPr>
            <p:ph type="body" sz="half" idx="1"/>
          </p:nvPr>
        </p:nvSpPr>
        <p:spPr>
          <a:xfrm>
            <a:off x="467544" y="260648"/>
            <a:ext cx="8075613" cy="1143000"/>
          </a:xfrm>
        </p:spPr>
        <p:txBody>
          <a:bodyPr/>
          <a:lstStyle/>
          <a:p>
            <a:pPr eaLnBrk="1" hangingPunct="1"/>
            <a:r>
              <a:rPr lang="zh-CN" altLang="en-US" sz="2800" dirty="0" smtClean="0"/>
              <a:t>下面是不同的正交基压缩的结果</a:t>
            </a:r>
            <a:endParaRPr lang="en-US" sz="2800" dirty="0" smtClean="0"/>
          </a:p>
        </p:txBody>
      </p:sp>
      <p:pic>
        <p:nvPicPr>
          <p:cNvPr id="60419" name="Picture 3"/>
          <p:cNvPicPr>
            <a:picLocks noGrp="1" noChangeAspect="1" noChangeArrowheads="1"/>
          </p:cNvPicPr>
          <p:nvPr>
            <p:ph sz="half" idx="2"/>
          </p:nvPr>
        </p:nvPicPr>
        <p:blipFill>
          <a:blip r:embed="rId3" cstate="print">
            <a:extLst>
              <a:ext uri="{28A0092B-C50C-407E-A947-70E740481C1C}">
                <a14:useLocalDpi xmlns="" xmlns:a14="http://schemas.microsoft.com/office/drawing/2010/main" val="0"/>
              </a:ext>
            </a:extLst>
          </a:blip>
          <a:srcRect/>
          <a:stretch>
            <a:fillRect/>
          </a:stretch>
        </p:blipFill>
        <p:spPr>
          <a:xfrm>
            <a:off x="531813" y="3356992"/>
            <a:ext cx="7272337" cy="2409825"/>
          </a:xfrm>
          <a:noFill/>
        </p:spPr>
      </p:pic>
      <p:sp>
        <p:nvSpPr>
          <p:cNvPr id="60420" name="Line 4"/>
          <p:cNvSpPr>
            <a:spLocks noChangeShapeType="1"/>
          </p:cNvSpPr>
          <p:nvPr/>
        </p:nvSpPr>
        <p:spPr bwMode="auto">
          <a:xfrm flipV="1">
            <a:off x="1042988" y="5106417"/>
            <a:ext cx="360362" cy="1223963"/>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0421" name="Text Box 5"/>
          <p:cNvSpPr txBox="1">
            <a:spLocks noChangeArrowheads="1"/>
          </p:cNvSpPr>
          <p:nvPr/>
        </p:nvSpPr>
        <p:spPr bwMode="auto">
          <a:xfrm>
            <a:off x="755650" y="6330380"/>
            <a:ext cx="1008063" cy="366712"/>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Haar</a:t>
            </a:r>
          </a:p>
        </p:txBody>
      </p:sp>
      <p:sp>
        <p:nvSpPr>
          <p:cNvPr id="60422" name="Text Box 6"/>
          <p:cNvSpPr txBox="1">
            <a:spLocks noChangeArrowheads="1"/>
          </p:cNvSpPr>
          <p:nvPr/>
        </p:nvSpPr>
        <p:spPr bwMode="auto">
          <a:xfrm>
            <a:off x="1908175" y="5682680"/>
            <a:ext cx="1008063" cy="366712"/>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db</a:t>
            </a:r>
          </a:p>
        </p:txBody>
      </p:sp>
      <p:sp>
        <p:nvSpPr>
          <p:cNvPr id="60423" name="Text Box 7"/>
          <p:cNvSpPr txBox="1">
            <a:spLocks noChangeArrowheads="1"/>
          </p:cNvSpPr>
          <p:nvPr/>
        </p:nvSpPr>
        <p:spPr bwMode="auto">
          <a:xfrm>
            <a:off x="2971800" y="6468492"/>
            <a:ext cx="1008063" cy="366713"/>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fourier</a:t>
            </a:r>
          </a:p>
        </p:txBody>
      </p:sp>
      <p:sp>
        <p:nvSpPr>
          <p:cNvPr id="60424" name="Line 8"/>
          <p:cNvSpPr>
            <a:spLocks noChangeShapeType="1"/>
          </p:cNvSpPr>
          <p:nvPr/>
        </p:nvSpPr>
        <p:spPr bwMode="auto">
          <a:xfrm flipH="1" flipV="1">
            <a:off x="1835150" y="4746055"/>
            <a:ext cx="576263" cy="93503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0425" name="Line 9"/>
          <p:cNvSpPr>
            <a:spLocks noChangeShapeType="1"/>
          </p:cNvSpPr>
          <p:nvPr/>
        </p:nvSpPr>
        <p:spPr bwMode="auto">
          <a:xfrm flipH="1" flipV="1">
            <a:off x="3124200" y="4792092"/>
            <a:ext cx="504825" cy="1655763"/>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0426" name="Text Box 10"/>
          <p:cNvSpPr txBox="1">
            <a:spLocks noChangeArrowheads="1"/>
          </p:cNvSpPr>
          <p:nvPr/>
        </p:nvSpPr>
        <p:spPr bwMode="auto">
          <a:xfrm>
            <a:off x="5867400" y="5825555"/>
            <a:ext cx="1008063" cy="366712"/>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Haar</a:t>
            </a:r>
          </a:p>
        </p:txBody>
      </p:sp>
      <p:sp>
        <p:nvSpPr>
          <p:cNvPr id="60427" name="Text Box 11"/>
          <p:cNvSpPr txBox="1">
            <a:spLocks noChangeArrowheads="1"/>
          </p:cNvSpPr>
          <p:nvPr/>
        </p:nvSpPr>
        <p:spPr bwMode="auto">
          <a:xfrm>
            <a:off x="4716463" y="5538217"/>
            <a:ext cx="1008062" cy="366713"/>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db</a:t>
            </a:r>
          </a:p>
        </p:txBody>
      </p:sp>
      <p:sp>
        <p:nvSpPr>
          <p:cNvPr id="60428" name="Text Box 12"/>
          <p:cNvSpPr txBox="1">
            <a:spLocks noChangeArrowheads="1"/>
          </p:cNvSpPr>
          <p:nvPr/>
        </p:nvSpPr>
        <p:spPr bwMode="auto">
          <a:xfrm>
            <a:off x="7380288" y="5754117"/>
            <a:ext cx="1008062" cy="366713"/>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fourier</a:t>
            </a:r>
          </a:p>
        </p:txBody>
      </p:sp>
      <p:sp>
        <p:nvSpPr>
          <p:cNvPr id="60429" name="Line 13"/>
          <p:cNvSpPr>
            <a:spLocks noChangeShapeType="1"/>
          </p:cNvSpPr>
          <p:nvPr/>
        </p:nvSpPr>
        <p:spPr bwMode="auto">
          <a:xfrm flipV="1">
            <a:off x="5076825" y="4817492"/>
            <a:ext cx="287338" cy="7207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0430" name="Line 14"/>
          <p:cNvSpPr>
            <a:spLocks noChangeShapeType="1"/>
          </p:cNvSpPr>
          <p:nvPr/>
        </p:nvSpPr>
        <p:spPr bwMode="auto">
          <a:xfrm flipH="1" flipV="1">
            <a:off x="5795963" y="4817492"/>
            <a:ext cx="431800" cy="9366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0431" name="Line 15"/>
          <p:cNvSpPr>
            <a:spLocks noChangeShapeType="1"/>
          </p:cNvSpPr>
          <p:nvPr/>
        </p:nvSpPr>
        <p:spPr bwMode="auto">
          <a:xfrm flipH="1" flipV="1">
            <a:off x="7380288" y="4674617"/>
            <a:ext cx="576262" cy="9366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20" name="Rectangle 2"/>
          <p:cNvSpPr>
            <a:spLocks noChangeArrowheads="1"/>
          </p:cNvSpPr>
          <p:nvPr/>
        </p:nvSpPr>
        <p:spPr bwMode="auto">
          <a:xfrm>
            <a:off x="1692275" y="1412875"/>
            <a:ext cx="77724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69900" indent="-469900">
              <a:spcBef>
                <a:spcPct val="20000"/>
              </a:spcBef>
              <a:buClr>
                <a:schemeClr val="bg2"/>
              </a:buClr>
              <a:buSzPct val="70000"/>
              <a:buFont typeface="Wingdings" pitchFamily="2" charset="2"/>
              <a:buChar char="o"/>
            </a:pPr>
            <a:endParaRPr lang="en-US" altLang="zh-CN" sz="2400"/>
          </a:p>
        </p:txBody>
      </p:sp>
      <p:sp>
        <p:nvSpPr>
          <p:cNvPr id="9221" name="Rectangle 3"/>
          <p:cNvSpPr>
            <a:spLocks noGrp="1" noChangeArrowheads="1"/>
          </p:cNvSpPr>
          <p:nvPr>
            <p:ph type="title"/>
          </p:nvPr>
        </p:nvSpPr>
        <p:spPr>
          <a:xfrm>
            <a:off x="609600" y="990600"/>
            <a:ext cx="7416800" cy="574675"/>
          </a:xfrm>
        </p:spPr>
        <p:txBody>
          <a:bodyPr/>
          <a:lstStyle/>
          <a:p>
            <a:pPr eaLnBrk="1" hangingPunct="1"/>
            <a:r>
              <a:rPr lang="zh-CN" altLang="en-US" b="1" smtClean="0">
                <a:solidFill>
                  <a:srgbClr val="CC0000"/>
                </a:solidFill>
              </a:rPr>
              <a:t>另一个侧面：消失矩</a:t>
            </a:r>
            <a:endParaRPr lang="en-US" b="1" smtClean="0">
              <a:solidFill>
                <a:srgbClr val="CC0000"/>
              </a:solidFill>
            </a:endParaRPr>
          </a:p>
        </p:txBody>
      </p:sp>
      <p:sp>
        <p:nvSpPr>
          <p:cNvPr id="9222" name="Rectangle 4"/>
          <p:cNvSpPr>
            <a:spLocks noGrp="1" noChangeArrowheads="1"/>
          </p:cNvSpPr>
          <p:nvPr>
            <p:ph type="body" sz="half" idx="1"/>
          </p:nvPr>
        </p:nvSpPr>
        <p:spPr>
          <a:xfrm>
            <a:off x="609600" y="1828800"/>
            <a:ext cx="8064500" cy="4824413"/>
          </a:xfrm>
        </p:spPr>
        <p:txBody>
          <a:bodyPr/>
          <a:lstStyle/>
          <a:p>
            <a:pPr marL="342900" indent="-342900" eaLnBrk="1" hangingPunct="1">
              <a:lnSpc>
                <a:spcPct val="90000"/>
              </a:lnSpc>
            </a:pPr>
            <a:r>
              <a:rPr lang="zh-CN" altLang="en-US" sz="3000" smtClean="0"/>
              <a:t>小波的第</a:t>
            </a:r>
            <a:r>
              <a:rPr lang="en-US" altLang="zh-CN" sz="3000" smtClean="0"/>
              <a:t>m</a:t>
            </a:r>
            <a:r>
              <a:rPr lang="zh-CN" altLang="en-US" sz="3000" smtClean="0"/>
              <a:t>阶矩</a:t>
            </a:r>
          </a:p>
          <a:p>
            <a:pPr marL="342900" indent="-342900" eaLnBrk="1" hangingPunct="1">
              <a:lnSpc>
                <a:spcPct val="90000"/>
              </a:lnSpc>
            </a:pPr>
            <a:r>
              <a:rPr lang="zh-CN" altLang="en-US" sz="3000" smtClean="0"/>
              <a:t>如果小波前</a:t>
            </a:r>
            <a:r>
              <a:rPr lang="en-US" altLang="zh-CN" sz="3000" smtClean="0"/>
              <a:t>M</a:t>
            </a:r>
            <a:r>
              <a:rPr lang="zh-CN" altLang="en-US" sz="3000" smtClean="0"/>
              <a:t>阶矩为零，那么所有具有如下多项式形式的信号的小波系数为零。</a:t>
            </a:r>
            <a:endParaRPr lang="en-US" sz="3000" smtClean="0"/>
          </a:p>
          <a:p>
            <a:pPr marL="342900" indent="-342900" eaLnBrk="1" hangingPunct="1">
              <a:lnSpc>
                <a:spcPct val="90000"/>
              </a:lnSpc>
            </a:pPr>
            <a:endParaRPr lang="en-US" sz="3000" smtClean="0"/>
          </a:p>
          <a:p>
            <a:pPr marL="342900" indent="-342900" eaLnBrk="1" hangingPunct="1">
              <a:lnSpc>
                <a:spcPct val="90000"/>
              </a:lnSpc>
            </a:pPr>
            <a:r>
              <a:rPr lang="zh-CN" altLang="en-US" sz="2800" smtClean="0"/>
              <a:t>这为什么重要呢？因为，如果我们使用具有足够高的消失矩的小波，那么低于该消失矩的多项式的小波系数都为零，能够达到很好的压缩效果。</a:t>
            </a:r>
            <a:endParaRPr lang="en-US" sz="2800" smtClean="0">
              <a:sym typeface="Wingdings" pitchFamily="2" charset="2"/>
            </a:endParaRPr>
          </a:p>
          <a:p>
            <a:pPr marL="342900" indent="-342900" eaLnBrk="1" hangingPunct="1">
              <a:lnSpc>
                <a:spcPct val="90000"/>
              </a:lnSpc>
            </a:pPr>
            <a:r>
              <a:rPr lang="zh-CN" altLang="en-US" sz="2800" smtClean="0">
                <a:sym typeface="Wingdings" pitchFamily="2" charset="2"/>
              </a:rPr>
              <a:t>所有的信号在平滑部分都能够写成多项式（</a:t>
            </a:r>
            <a:r>
              <a:rPr lang="en-US" altLang="zh-CN" sz="2800" smtClean="0">
                <a:sym typeface="Wingdings" pitchFamily="2" charset="2"/>
              </a:rPr>
              <a:t>Taylor</a:t>
            </a:r>
            <a:r>
              <a:rPr lang="zh-CN" altLang="en-US" sz="2800" smtClean="0">
                <a:sym typeface="Wingdings" pitchFamily="2" charset="2"/>
              </a:rPr>
              <a:t>展开）</a:t>
            </a:r>
            <a:endParaRPr lang="en-US" sz="2800" smtClean="0">
              <a:sym typeface="Wingdings" pitchFamily="2" charset="2"/>
            </a:endParaRPr>
          </a:p>
          <a:p>
            <a:pPr marL="342900" indent="-342900" eaLnBrk="1" hangingPunct="1">
              <a:lnSpc>
                <a:spcPct val="90000"/>
              </a:lnSpc>
            </a:pPr>
            <a:r>
              <a:rPr lang="zh-CN" altLang="en-US" sz="2800" smtClean="0">
                <a:sym typeface="Wingdings" pitchFamily="2" charset="2"/>
              </a:rPr>
              <a:t>这是小波能够成功压缩的原因。</a:t>
            </a:r>
            <a:endParaRPr lang="en-US" sz="2800" smtClean="0"/>
          </a:p>
        </p:txBody>
      </p:sp>
      <p:graphicFrame>
        <p:nvGraphicFramePr>
          <p:cNvPr id="9218" name="Object 5"/>
          <p:cNvGraphicFramePr>
            <a:graphicFrameLocks noGrp="1" noChangeAspect="1"/>
          </p:cNvGraphicFramePr>
          <p:nvPr>
            <p:ph sz="quarter" idx="3"/>
          </p:nvPr>
        </p:nvGraphicFramePr>
        <p:xfrm>
          <a:off x="2971800" y="3200400"/>
          <a:ext cx="2159000" cy="660400"/>
        </p:xfrm>
        <a:graphic>
          <a:graphicData uri="http://schemas.openxmlformats.org/presentationml/2006/ole">
            <p:oleObj spid="_x0000_s9305" name="Equation" r:id="rId3" imgW="1079500" imgH="419100" progId="Equation.3">
              <p:embed/>
            </p:oleObj>
          </a:graphicData>
        </a:graphic>
      </p:graphicFrame>
      <p:graphicFrame>
        <p:nvGraphicFramePr>
          <p:cNvPr id="9219" name="Object 6"/>
          <p:cNvGraphicFramePr>
            <a:graphicFrameLocks noGrp="1" noChangeAspect="1"/>
          </p:cNvGraphicFramePr>
          <p:nvPr>
            <p:ph sz="quarter" idx="2"/>
          </p:nvPr>
        </p:nvGraphicFramePr>
        <p:xfrm>
          <a:off x="4038600" y="1828800"/>
          <a:ext cx="1219200" cy="490538"/>
        </p:xfrm>
        <a:graphic>
          <a:graphicData uri="http://schemas.openxmlformats.org/presentationml/2006/ole">
            <p:oleObj spid="_x0000_s9306" name="Equation" r:id="rId4" imgW="685502" imgH="304668" progId="Equation.3">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a:xfrm>
            <a:off x="457200" y="533400"/>
            <a:ext cx="8229600" cy="735013"/>
          </a:xfrm>
        </p:spPr>
        <p:txBody>
          <a:bodyPr/>
          <a:lstStyle/>
          <a:p>
            <a:pPr eaLnBrk="1" hangingPunct="1"/>
            <a:r>
              <a:rPr lang="zh-CN" altLang="en-US" smtClean="0"/>
              <a:t>两个概率</a:t>
            </a:r>
          </a:p>
        </p:txBody>
      </p:sp>
      <p:sp>
        <p:nvSpPr>
          <p:cNvPr id="1032" name="Rectangle 3"/>
          <p:cNvSpPr>
            <a:spLocks noGrp="1" noChangeArrowheads="1"/>
          </p:cNvSpPr>
          <p:nvPr>
            <p:ph type="body" sz="half" idx="1"/>
          </p:nvPr>
        </p:nvSpPr>
        <p:spPr>
          <a:xfrm>
            <a:off x="395288" y="1844675"/>
            <a:ext cx="8291512" cy="4752975"/>
          </a:xfrm>
          <a:noFill/>
        </p:spPr>
        <p:txBody>
          <a:bodyPr/>
          <a:lstStyle/>
          <a:p>
            <a:pPr eaLnBrk="1" hangingPunct="1"/>
            <a:endParaRPr lang="en-US" altLang="zh-CN" sz="2800" smtClean="0"/>
          </a:p>
          <a:p>
            <a:pPr eaLnBrk="1" hangingPunct="1"/>
            <a:r>
              <a:rPr lang="zh-CN" altLang="en-US" sz="2800" smtClean="0"/>
              <a:t>需要给出两个概率函数：</a:t>
            </a:r>
          </a:p>
          <a:p>
            <a:pPr eaLnBrk="1" hangingPunct="1"/>
            <a:r>
              <a:rPr lang="zh-CN" altLang="en-US" sz="2800" smtClean="0"/>
              <a:t>                  和                </a:t>
            </a:r>
          </a:p>
          <a:p>
            <a:pPr eaLnBrk="1" hangingPunct="1"/>
            <a:r>
              <a:rPr lang="zh-CN" altLang="en-US" sz="2800" smtClean="0"/>
              <a:t>对于前者：一般都采用高斯模型，或者加权：</a:t>
            </a:r>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r>
              <a:rPr lang="zh-CN" altLang="en-US" sz="2800" smtClean="0"/>
              <a:t>            可以选择上述任何一个概率模型。         </a:t>
            </a:r>
          </a:p>
        </p:txBody>
      </p:sp>
      <p:graphicFrame>
        <p:nvGraphicFramePr>
          <p:cNvPr id="1026" name="Object 4"/>
          <p:cNvGraphicFramePr>
            <a:graphicFrameLocks noGrp="1" noChangeAspect="1"/>
          </p:cNvGraphicFramePr>
          <p:nvPr>
            <p:ph sz="quarter" idx="2"/>
          </p:nvPr>
        </p:nvGraphicFramePr>
        <p:xfrm>
          <a:off x="1042988" y="2847975"/>
          <a:ext cx="1225550" cy="436563"/>
        </p:xfrm>
        <a:graphic>
          <a:graphicData uri="http://schemas.openxmlformats.org/presentationml/2006/ole">
            <p:oleObj spid="_x0000_s1238" name="Equation" r:id="rId3" imgW="571252" imgH="203112" progId="Equation.DSMT4">
              <p:embed/>
            </p:oleObj>
          </a:graphicData>
        </a:graphic>
      </p:graphicFrame>
      <p:graphicFrame>
        <p:nvGraphicFramePr>
          <p:cNvPr id="1027" name="Object 5"/>
          <p:cNvGraphicFramePr>
            <a:graphicFrameLocks noGrp="1" noChangeAspect="1"/>
          </p:cNvGraphicFramePr>
          <p:nvPr>
            <p:ph sz="quarter" idx="3"/>
          </p:nvPr>
        </p:nvGraphicFramePr>
        <p:xfrm>
          <a:off x="3203575" y="2800350"/>
          <a:ext cx="936625" cy="484188"/>
        </p:xfrm>
        <a:graphic>
          <a:graphicData uri="http://schemas.openxmlformats.org/presentationml/2006/ole">
            <p:oleObj spid="_x0000_s1239" name="Equation" r:id="rId4" imgW="393529" imgH="203112" progId="Equation.DSMT4">
              <p:embed/>
            </p:oleObj>
          </a:graphicData>
        </a:graphic>
      </p:graphicFrame>
      <p:graphicFrame>
        <p:nvGraphicFramePr>
          <p:cNvPr id="1028" name="Object 6"/>
          <p:cNvGraphicFramePr>
            <a:graphicFrameLocks noChangeAspect="1"/>
          </p:cNvGraphicFramePr>
          <p:nvPr/>
        </p:nvGraphicFramePr>
        <p:xfrm>
          <a:off x="827088" y="3860800"/>
          <a:ext cx="5905500" cy="1527175"/>
        </p:xfrm>
        <a:graphic>
          <a:graphicData uri="http://schemas.openxmlformats.org/presentationml/2006/ole">
            <p:oleObj spid="_x0000_s1240" name="Equation" r:id="rId5" imgW="2552700" imgH="660400" progId="Equation.DSMT4">
              <p:embed/>
            </p:oleObj>
          </a:graphicData>
        </a:graphic>
      </p:graphicFrame>
      <p:graphicFrame>
        <p:nvGraphicFramePr>
          <p:cNvPr id="1029" name="Object 7"/>
          <p:cNvGraphicFramePr>
            <a:graphicFrameLocks noChangeAspect="1"/>
          </p:cNvGraphicFramePr>
          <p:nvPr/>
        </p:nvGraphicFramePr>
        <p:xfrm>
          <a:off x="900113" y="5465763"/>
          <a:ext cx="936625" cy="484187"/>
        </p:xfrm>
        <a:graphic>
          <a:graphicData uri="http://schemas.openxmlformats.org/presentationml/2006/ole">
            <p:oleObj spid="_x0000_s1241" name="Equation" r:id="rId6" imgW="393529" imgH="203112" progId="Equation.DSMT4">
              <p:embed/>
            </p:oleObj>
          </a:graphicData>
        </a:graphic>
      </p:graphicFrame>
      <p:graphicFrame>
        <p:nvGraphicFramePr>
          <p:cNvPr id="1030" name="Object 8"/>
          <p:cNvGraphicFramePr>
            <a:graphicFrameLocks noChangeAspect="1"/>
          </p:cNvGraphicFramePr>
          <p:nvPr/>
        </p:nvGraphicFramePr>
        <p:xfrm>
          <a:off x="611188" y="1196975"/>
          <a:ext cx="7588250" cy="1331913"/>
        </p:xfrm>
        <a:graphic>
          <a:graphicData uri="http://schemas.openxmlformats.org/presentationml/2006/ole">
            <p:oleObj spid="_x0000_s1242" name="Equation" r:id="rId7" imgW="3187700" imgH="558800" progId="Equation.DSMT4">
              <p:embed/>
            </p:oleObj>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en-US" smtClean="0"/>
              <a:t>空间自适应收缩算法</a:t>
            </a:r>
          </a:p>
        </p:txBody>
      </p:sp>
      <p:sp>
        <p:nvSpPr>
          <p:cNvPr id="10244" name="Rectangle 3"/>
          <p:cNvSpPr>
            <a:spLocks noGrp="1" noChangeArrowheads="1"/>
          </p:cNvSpPr>
          <p:nvPr>
            <p:ph type="body" idx="1"/>
          </p:nvPr>
        </p:nvSpPr>
        <p:spPr/>
        <p:txBody>
          <a:bodyPr/>
          <a:lstStyle/>
          <a:p>
            <a:pPr eaLnBrk="1" hangingPunct="1"/>
            <a:r>
              <a:rPr lang="zh-CN" altLang="en-US" smtClean="0"/>
              <a:t>全局一致的收缩参数虽然从理论上来看，误差风险和最小风险之间的量级基本相同，但是效果并不理想；</a:t>
            </a:r>
          </a:p>
          <a:p>
            <a:pPr eaLnBrk="1" hangingPunct="1"/>
            <a:r>
              <a:rPr lang="zh-CN" altLang="en-US" smtClean="0"/>
              <a:t>主要原因在于不同的点上小波系数的方差是变化的</a:t>
            </a:r>
          </a:p>
          <a:p>
            <a:pPr eaLnBrk="1" hangingPunct="1"/>
            <a:r>
              <a:rPr lang="zh-CN" altLang="en-US" smtClean="0"/>
              <a:t>一个点的</a:t>
            </a:r>
            <a:r>
              <a:rPr lang="en-US" altLang="zh-CN" smtClean="0"/>
              <a:t>Wiener</a:t>
            </a:r>
            <a:r>
              <a:rPr lang="zh-CN" altLang="en-US" smtClean="0"/>
              <a:t>滤波（信号和噪声都是高斯模型）：</a:t>
            </a:r>
          </a:p>
        </p:txBody>
      </p:sp>
      <p:graphicFrame>
        <p:nvGraphicFramePr>
          <p:cNvPr id="10242" name="Object 4"/>
          <p:cNvGraphicFramePr>
            <a:graphicFrameLocks noChangeAspect="1"/>
          </p:cNvGraphicFramePr>
          <p:nvPr/>
        </p:nvGraphicFramePr>
        <p:xfrm>
          <a:off x="3348038" y="5157788"/>
          <a:ext cx="2520950" cy="1089025"/>
        </p:xfrm>
        <a:graphic>
          <a:graphicData uri="http://schemas.openxmlformats.org/presentationml/2006/ole">
            <p:oleObj spid="_x0000_s10286" name="Equation" r:id="rId3" imgW="1117115" imgH="482391" progId="Equation.DSMT4">
              <p:embed/>
            </p:oleObj>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altLang="en-US" smtClean="0"/>
              <a:t>问题：</a:t>
            </a:r>
          </a:p>
        </p:txBody>
      </p:sp>
      <p:sp>
        <p:nvSpPr>
          <p:cNvPr id="11268" name="Rectangle 3"/>
          <p:cNvSpPr>
            <a:spLocks noGrp="1" noChangeArrowheads="1"/>
          </p:cNvSpPr>
          <p:nvPr>
            <p:ph type="body" sz="half" idx="1"/>
          </p:nvPr>
        </p:nvSpPr>
        <p:spPr>
          <a:xfrm>
            <a:off x="468313" y="1844675"/>
            <a:ext cx="8424862" cy="4302125"/>
          </a:xfrm>
        </p:spPr>
        <p:txBody>
          <a:bodyPr/>
          <a:lstStyle/>
          <a:p>
            <a:pPr eaLnBrk="1" hangingPunct="1"/>
            <a:r>
              <a:rPr lang="zh-CN" altLang="en-US" sz="2800" smtClean="0"/>
              <a:t>能不能在信号的小波变换域估计局部信号方差？</a:t>
            </a:r>
          </a:p>
          <a:p>
            <a:pPr eaLnBrk="1" hangingPunct="1"/>
            <a:r>
              <a:rPr lang="zh-CN" altLang="en-US" sz="2800" smtClean="0"/>
              <a:t>可以。（</a:t>
            </a:r>
            <a:r>
              <a:rPr lang="en-US" altLang="zh-CN" sz="2800" smtClean="0"/>
              <a:t>M. Vettelli)</a:t>
            </a:r>
          </a:p>
        </p:txBody>
      </p:sp>
      <p:graphicFrame>
        <p:nvGraphicFramePr>
          <p:cNvPr id="11266" name="Object 4"/>
          <p:cNvGraphicFramePr>
            <a:graphicFrameLocks noChangeAspect="1"/>
          </p:cNvGraphicFramePr>
          <p:nvPr/>
        </p:nvGraphicFramePr>
        <p:xfrm>
          <a:off x="684213" y="3271838"/>
          <a:ext cx="6391275" cy="2749550"/>
        </p:xfrm>
        <a:graphic>
          <a:graphicData uri="http://schemas.openxmlformats.org/presentationml/2006/ole">
            <p:oleObj spid="_x0000_s11311" name="Equation" r:id="rId3" imgW="3187700" imgH="1371600" progId="Equation.DSMT4">
              <p:embed/>
            </p:oleObj>
          </a:graphicData>
        </a:graphic>
      </p:graphicFrame>
      <p:pic>
        <p:nvPicPr>
          <p:cNvPr id="11269" name="Picture 5"/>
          <p:cNvPicPr>
            <a:picLocks noGrp="1" noChangeAspect="1" noChangeArrowheads="1"/>
          </p:cNvPicPr>
          <p:nvPr>
            <p:ph sz="half" idx="2"/>
          </p:nvPr>
        </p:nvPicPr>
        <p:blipFill>
          <a:blip r:embed="rId4" cstate="print">
            <a:extLst>
              <a:ext uri="{28A0092B-C50C-407E-A947-70E740481C1C}">
                <a14:useLocalDpi xmlns="" xmlns:a14="http://schemas.microsoft.com/office/drawing/2010/main" val="0"/>
              </a:ext>
            </a:extLst>
          </a:blip>
          <a:srcRect/>
          <a:stretch>
            <a:fillRect/>
          </a:stretch>
        </p:blipFill>
        <p:spPr>
          <a:xfrm>
            <a:off x="7380288" y="3933825"/>
            <a:ext cx="1338262" cy="1654175"/>
          </a:xfr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mtClean="0"/>
              <a:t>滤波流程</a:t>
            </a:r>
          </a:p>
        </p:txBody>
      </p:sp>
      <p:sp>
        <p:nvSpPr>
          <p:cNvPr id="62467" name="Rectangle 3"/>
          <p:cNvSpPr>
            <a:spLocks noGrp="1" noChangeArrowheads="1"/>
          </p:cNvSpPr>
          <p:nvPr>
            <p:ph type="body" idx="1"/>
          </p:nvPr>
        </p:nvSpPr>
        <p:spPr/>
        <p:txBody>
          <a:bodyPr/>
          <a:lstStyle/>
          <a:p>
            <a:pPr eaLnBrk="1" hangingPunct="1"/>
            <a:r>
              <a:rPr lang="en-US" altLang="zh-CN" smtClean="0"/>
              <a:t> </a:t>
            </a:r>
          </a:p>
        </p:txBody>
      </p:sp>
      <p:sp>
        <p:nvSpPr>
          <p:cNvPr id="62468" name="Rectangle 37"/>
          <p:cNvSpPr>
            <a:spLocks noChangeArrowheads="1"/>
          </p:cNvSpPr>
          <p:nvPr/>
        </p:nvSpPr>
        <p:spPr bwMode="auto">
          <a:xfrm>
            <a:off x="4191000" y="2362200"/>
            <a:ext cx="3048000" cy="137160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endParaRPr lang="en-US" altLang="zh-CN"/>
          </a:p>
          <a:p>
            <a:pPr algn="ctr" eaLnBrk="0" hangingPunct="0"/>
            <a:endParaRPr lang="en-US" altLang="zh-CN" sz="2400"/>
          </a:p>
        </p:txBody>
      </p:sp>
      <p:sp>
        <p:nvSpPr>
          <p:cNvPr id="62469" name="Rectangle 38"/>
          <p:cNvSpPr>
            <a:spLocks noChangeArrowheads="1"/>
          </p:cNvSpPr>
          <p:nvPr/>
        </p:nvSpPr>
        <p:spPr bwMode="auto">
          <a:xfrm>
            <a:off x="2667000" y="4572000"/>
            <a:ext cx="2895600" cy="137160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a:t>Variance estimation</a:t>
            </a:r>
          </a:p>
          <a:p>
            <a:pPr algn="ctr" eaLnBrk="0" hangingPunct="0"/>
            <a:endParaRPr lang="en-US" altLang="zh-CN">
              <a:latin typeface="Symbol" pitchFamily="18" charset="2"/>
            </a:endParaRPr>
          </a:p>
          <a:p>
            <a:pPr algn="ctr" eaLnBrk="0" hangingPunct="0"/>
            <a:r>
              <a:rPr lang="en-US" altLang="zh-CN">
                <a:latin typeface="Symbol" pitchFamily="18" charset="2"/>
              </a:rPr>
              <a:t>          </a:t>
            </a:r>
            <a:r>
              <a:rPr lang="en-US" altLang="zh-CN"/>
              <a:t> = max(0, </a:t>
            </a:r>
            <a:r>
              <a:rPr lang="en-US" altLang="zh-CN">
                <a:latin typeface="Symbol" pitchFamily="18" charset="2"/>
              </a:rPr>
              <a:t>S</a:t>
            </a:r>
            <a:r>
              <a:rPr lang="en-US" altLang="zh-CN" baseline="-40000"/>
              <a:t>l</a:t>
            </a:r>
            <a:r>
              <a:rPr lang="en-US" altLang="zh-CN"/>
              <a:t>Y</a:t>
            </a:r>
            <a:r>
              <a:rPr lang="en-US" altLang="zh-CN" baseline="50000"/>
              <a:t>2</a:t>
            </a:r>
            <a:r>
              <a:rPr lang="en-US" altLang="zh-CN"/>
              <a:t>(l) - </a:t>
            </a:r>
            <a:r>
              <a:rPr lang="en-US" altLang="zh-CN">
                <a:latin typeface="Symbol" pitchFamily="18" charset="2"/>
              </a:rPr>
              <a:t>s</a:t>
            </a:r>
            <a:r>
              <a:rPr lang="en-US" altLang="zh-CN" baseline="-40000"/>
              <a:t>n</a:t>
            </a:r>
            <a:r>
              <a:rPr lang="en-US" altLang="zh-CN" baseline="50000"/>
              <a:t>2</a:t>
            </a:r>
            <a:r>
              <a:rPr lang="en-US" altLang="zh-CN"/>
              <a:t>)</a:t>
            </a:r>
            <a:endParaRPr lang="en-US" altLang="zh-CN" sz="2400"/>
          </a:p>
        </p:txBody>
      </p:sp>
      <p:cxnSp>
        <p:nvCxnSpPr>
          <p:cNvPr id="62470" name="AutoShape 39"/>
          <p:cNvCxnSpPr>
            <a:cxnSpLocks noChangeShapeType="1"/>
            <a:endCxn id="62468" idx="1"/>
          </p:cNvCxnSpPr>
          <p:nvPr/>
        </p:nvCxnSpPr>
        <p:spPr bwMode="auto">
          <a:xfrm>
            <a:off x="1295400" y="3048000"/>
            <a:ext cx="2882900" cy="0"/>
          </a:xfrm>
          <a:prstGeom prst="straightConnector1">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2471" name="AutoShape 40"/>
          <p:cNvCxnSpPr>
            <a:cxnSpLocks noChangeShapeType="1"/>
            <a:endCxn id="62469" idx="1"/>
          </p:cNvCxnSpPr>
          <p:nvPr/>
        </p:nvCxnSpPr>
        <p:spPr bwMode="auto">
          <a:xfrm>
            <a:off x="457200" y="3048000"/>
            <a:ext cx="2197100" cy="2209800"/>
          </a:xfrm>
          <a:prstGeom prst="bentConnector3">
            <a:avLst>
              <a:gd name="adj1" fmla="val 50287"/>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62472" name="AutoShape 41"/>
          <p:cNvCxnSpPr>
            <a:cxnSpLocks noChangeShapeType="1"/>
            <a:stCxn id="62469" idx="3"/>
            <a:endCxn id="62468" idx="2"/>
          </p:cNvCxnSpPr>
          <p:nvPr/>
        </p:nvCxnSpPr>
        <p:spPr bwMode="auto">
          <a:xfrm flipV="1">
            <a:off x="5575300" y="3746500"/>
            <a:ext cx="139700" cy="1511300"/>
          </a:xfrm>
          <a:prstGeom prst="bentConnector2">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62473" name="AutoShape 42"/>
          <p:cNvCxnSpPr>
            <a:cxnSpLocks noChangeShapeType="1"/>
            <a:stCxn id="62468" idx="3"/>
          </p:cNvCxnSpPr>
          <p:nvPr/>
        </p:nvCxnSpPr>
        <p:spPr bwMode="auto">
          <a:xfrm>
            <a:off x="7251700" y="3048000"/>
            <a:ext cx="1130300" cy="0"/>
          </a:xfrm>
          <a:prstGeom prst="straightConnector1">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2474" name="Text Box 43"/>
          <p:cNvSpPr txBox="1">
            <a:spLocks noChangeArrowheads="1"/>
          </p:cNvSpPr>
          <p:nvPr/>
        </p:nvSpPr>
        <p:spPr bwMode="auto">
          <a:xfrm>
            <a:off x="1371600" y="2514600"/>
            <a:ext cx="4048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t>w</a:t>
            </a:r>
          </a:p>
        </p:txBody>
      </p:sp>
      <p:sp>
        <p:nvSpPr>
          <p:cNvPr id="62475" name="Rectangle 44"/>
          <p:cNvSpPr>
            <a:spLocks noChangeArrowheads="1"/>
          </p:cNvSpPr>
          <p:nvPr/>
        </p:nvSpPr>
        <p:spPr bwMode="auto">
          <a:xfrm>
            <a:off x="7696200" y="2514600"/>
            <a:ext cx="4048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400"/>
              <a:t>w</a:t>
            </a:r>
          </a:p>
        </p:txBody>
      </p:sp>
      <p:sp>
        <p:nvSpPr>
          <p:cNvPr id="62476" name="Text Box 45"/>
          <p:cNvSpPr txBox="1">
            <a:spLocks noChangeArrowheads="1"/>
          </p:cNvSpPr>
          <p:nvPr/>
        </p:nvSpPr>
        <p:spPr bwMode="auto">
          <a:xfrm>
            <a:off x="7696200" y="2362200"/>
            <a:ext cx="3619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b="1"/>
              <a:t>^</a:t>
            </a:r>
            <a:endParaRPr lang="en-US" altLang="zh-CN" sz="2400"/>
          </a:p>
        </p:txBody>
      </p:sp>
      <p:sp>
        <p:nvSpPr>
          <p:cNvPr id="62477" name="AutoShape 46"/>
          <p:cNvSpPr>
            <a:spLocks noChangeArrowheads="1"/>
          </p:cNvSpPr>
          <p:nvPr/>
        </p:nvSpPr>
        <p:spPr bwMode="auto">
          <a:xfrm>
            <a:off x="5715000" y="4343400"/>
            <a:ext cx="3124200" cy="914400"/>
          </a:xfrm>
          <a:prstGeom prst="wedgeEllipseCallout">
            <a:avLst>
              <a:gd name="adj1" fmla="val -49694"/>
              <a:gd name="adj2" fmla="val -115106"/>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endParaRPr lang="zh-CN" altLang="zh-CN" sz="2400"/>
          </a:p>
        </p:txBody>
      </p:sp>
      <p:sp>
        <p:nvSpPr>
          <p:cNvPr id="62478" name="Text Box 47"/>
          <p:cNvSpPr txBox="1">
            <a:spLocks noChangeArrowheads="1"/>
          </p:cNvSpPr>
          <p:nvPr/>
        </p:nvSpPr>
        <p:spPr bwMode="auto">
          <a:xfrm>
            <a:off x="4800600" y="2362200"/>
            <a:ext cx="18081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000"/>
              <a:t>Wiener filtering</a:t>
            </a:r>
          </a:p>
        </p:txBody>
      </p:sp>
      <p:sp>
        <p:nvSpPr>
          <p:cNvPr id="62479" name="Rectangle 48"/>
          <p:cNvSpPr>
            <a:spLocks noChangeArrowheads="1"/>
          </p:cNvSpPr>
          <p:nvPr/>
        </p:nvSpPr>
        <p:spPr bwMode="auto">
          <a:xfrm>
            <a:off x="4343400" y="2914650"/>
            <a:ext cx="8016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rPr>
              <a:t>X(k) =</a:t>
            </a:r>
          </a:p>
        </p:txBody>
      </p:sp>
      <p:sp>
        <p:nvSpPr>
          <p:cNvPr id="62480" name="Rectangle 49"/>
          <p:cNvSpPr>
            <a:spLocks noChangeArrowheads="1"/>
          </p:cNvSpPr>
          <p:nvPr/>
        </p:nvSpPr>
        <p:spPr bwMode="auto">
          <a:xfrm>
            <a:off x="5334000" y="3200400"/>
            <a:ext cx="1060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latin typeface="Symbol" pitchFamily="18" charset="2"/>
              </a:rPr>
              <a:t>        </a:t>
            </a:r>
            <a:r>
              <a:rPr lang="en-US" altLang="zh-CN">
                <a:solidFill>
                  <a:schemeClr val="tx2"/>
                </a:solidFill>
              </a:rPr>
              <a:t>+</a:t>
            </a:r>
            <a:r>
              <a:rPr lang="en-US" altLang="zh-CN">
                <a:solidFill>
                  <a:schemeClr val="tx2"/>
                </a:solidFill>
                <a:latin typeface="Symbol" pitchFamily="18" charset="2"/>
              </a:rPr>
              <a:t>s</a:t>
            </a:r>
            <a:r>
              <a:rPr lang="en-US" altLang="zh-CN" baseline="-40000">
                <a:solidFill>
                  <a:schemeClr val="tx2"/>
                </a:solidFill>
              </a:rPr>
              <a:t>n</a:t>
            </a:r>
            <a:r>
              <a:rPr lang="en-US" altLang="zh-CN" baseline="50000">
                <a:solidFill>
                  <a:schemeClr val="tx2"/>
                </a:solidFill>
              </a:rPr>
              <a:t>2</a:t>
            </a:r>
          </a:p>
        </p:txBody>
      </p:sp>
      <p:sp>
        <p:nvSpPr>
          <p:cNvPr id="62481" name="Rectangle 50"/>
          <p:cNvSpPr>
            <a:spLocks noChangeArrowheads="1"/>
          </p:cNvSpPr>
          <p:nvPr/>
        </p:nvSpPr>
        <p:spPr bwMode="auto">
          <a:xfrm>
            <a:off x="6400800" y="2895600"/>
            <a:ext cx="6159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rPr>
              <a:t>Y(k)</a:t>
            </a:r>
          </a:p>
        </p:txBody>
      </p:sp>
      <p:sp>
        <p:nvSpPr>
          <p:cNvPr id="62482" name="Rectangle 51"/>
          <p:cNvSpPr>
            <a:spLocks noChangeArrowheads="1"/>
          </p:cNvSpPr>
          <p:nvPr/>
        </p:nvSpPr>
        <p:spPr bwMode="auto">
          <a:xfrm>
            <a:off x="4419600" y="2743200"/>
            <a:ext cx="3984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a:solidFill>
                  <a:schemeClr val="tx2"/>
                </a:solidFill>
              </a:rPr>
              <a:t>^</a:t>
            </a:r>
          </a:p>
        </p:txBody>
      </p:sp>
      <p:sp>
        <p:nvSpPr>
          <p:cNvPr id="62483" name="Rectangle 52"/>
          <p:cNvSpPr>
            <a:spLocks noChangeArrowheads="1"/>
          </p:cNvSpPr>
          <p:nvPr/>
        </p:nvSpPr>
        <p:spPr bwMode="auto">
          <a:xfrm>
            <a:off x="5410200" y="2743200"/>
            <a:ext cx="3222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latin typeface="Symbol" pitchFamily="18" charset="2"/>
              </a:rPr>
              <a:t>s</a:t>
            </a:r>
          </a:p>
        </p:txBody>
      </p:sp>
      <p:sp>
        <p:nvSpPr>
          <p:cNvPr id="62484" name="Rectangle 53"/>
          <p:cNvSpPr>
            <a:spLocks noChangeArrowheads="1"/>
          </p:cNvSpPr>
          <p:nvPr/>
        </p:nvSpPr>
        <p:spPr bwMode="auto">
          <a:xfrm>
            <a:off x="5638800" y="2743200"/>
            <a:ext cx="527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aseline="30000">
                <a:solidFill>
                  <a:schemeClr val="tx2"/>
                </a:solidFill>
              </a:rPr>
              <a:t>2</a:t>
            </a:r>
            <a:r>
              <a:rPr lang="en-US" altLang="zh-CN">
                <a:solidFill>
                  <a:schemeClr val="tx2"/>
                </a:solidFill>
              </a:rPr>
              <a:t>(k)</a:t>
            </a:r>
          </a:p>
        </p:txBody>
      </p:sp>
      <p:sp>
        <p:nvSpPr>
          <p:cNvPr id="62485" name="Rectangle 54"/>
          <p:cNvSpPr>
            <a:spLocks noChangeArrowheads="1"/>
          </p:cNvSpPr>
          <p:nvPr/>
        </p:nvSpPr>
        <p:spPr bwMode="auto">
          <a:xfrm>
            <a:off x="5181600" y="3200400"/>
            <a:ext cx="3222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latin typeface="Symbol" pitchFamily="18" charset="2"/>
              </a:rPr>
              <a:t>s</a:t>
            </a:r>
          </a:p>
        </p:txBody>
      </p:sp>
      <p:sp>
        <p:nvSpPr>
          <p:cNvPr id="62486" name="Rectangle 55"/>
          <p:cNvSpPr>
            <a:spLocks noChangeArrowheads="1"/>
          </p:cNvSpPr>
          <p:nvPr/>
        </p:nvSpPr>
        <p:spPr bwMode="auto">
          <a:xfrm>
            <a:off x="5181600" y="3124200"/>
            <a:ext cx="3175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b="1">
                <a:solidFill>
                  <a:schemeClr val="tx2"/>
                </a:solidFill>
              </a:rPr>
              <a:t>^</a:t>
            </a:r>
          </a:p>
        </p:txBody>
      </p:sp>
      <p:sp>
        <p:nvSpPr>
          <p:cNvPr id="62487" name="Rectangle 56"/>
          <p:cNvSpPr>
            <a:spLocks noChangeArrowheads="1"/>
          </p:cNvSpPr>
          <p:nvPr/>
        </p:nvSpPr>
        <p:spPr bwMode="auto">
          <a:xfrm>
            <a:off x="5410200" y="3200400"/>
            <a:ext cx="527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aseline="30000">
                <a:solidFill>
                  <a:schemeClr val="tx2"/>
                </a:solidFill>
              </a:rPr>
              <a:t>2</a:t>
            </a:r>
            <a:r>
              <a:rPr lang="en-US" altLang="zh-CN">
                <a:solidFill>
                  <a:schemeClr val="tx2"/>
                </a:solidFill>
              </a:rPr>
              <a:t>(k)</a:t>
            </a:r>
          </a:p>
        </p:txBody>
      </p:sp>
      <p:sp>
        <p:nvSpPr>
          <p:cNvPr id="62488" name="Line 57"/>
          <p:cNvSpPr>
            <a:spLocks noChangeShapeType="1"/>
          </p:cNvSpPr>
          <p:nvPr/>
        </p:nvSpPr>
        <p:spPr bwMode="auto">
          <a:xfrm>
            <a:off x="5181600" y="3124200"/>
            <a:ext cx="1219200" cy="1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2489" name="Rectangle 58"/>
          <p:cNvSpPr>
            <a:spLocks noChangeArrowheads="1"/>
          </p:cNvSpPr>
          <p:nvPr/>
        </p:nvSpPr>
        <p:spPr bwMode="auto">
          <a:xfrm>
            <a:off x="5410200" y="2667000"/>
            <a:ext cx="3175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1">
                <a:solidFill>
                  <a:schemeClr val="tx2"/>
                </a:solidFill>
              </a:rPr>
              <a:t>^</a:t>
            </a:r>
          </a:p>
        </p:txBody>
      </p:sp>
      <p:sp>
        <p:nvSpPr>
          <p:cNvPr id="62490" name="Rectangle 59"/>
          <p:cNvSpPr>
            <a:spLocks noChangeArrowheads="1"/>
          </p:cNvSpPr>
          <p:nvPr/>
        </p:nvSpPr>
        <p:spPr bwMode="auto">
          <a:xfrm>
            <a:off x="2667000" y="5334000"/>
            <a:ext cx="8270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a:latin typeface="Symbol" pitchFamily="18" charset="2"/>
              </a:rPr>
              <a:t>s</a:t>
            </a:r>
            <a:r>
              <a:rPr lang="en-US" altLang="zh-CN" baseline="-40000"/>
              <a:t>m</a:t>
            </a:r>
            <a:r>
              <a:rPr lang="en-US" altLang="zh-CN" baseline="50000"/>
              <a:t>2</a:t>
            </a:r>
            <a:r>
              <a:rPr lang="en-US" altLang="zh-CN"/>
              <a:t>(k)</a:t>
            </a:r>
          </a:p>
        </p:txBody>
      </p:sp>
      <p:sp>
        <p:nvSpPr>
          <p:cNvPr id="62491" name="Rectangle 60"/>
          <p:cNvSpPr>
            <a:spLocks noChangeArrowheads="1"/>
          </p:cNvSpPr>
          <p:nvPr/>
        </p:nvSpPr>
        <p:spPr bwMode="auto">
          <a:xfrm>
            <a:off x="2667000" y="5181600"/>
            <a:ext cx="3905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sz="2800" b="1"/>
              <a:t>^</a:t>
            </a:r>
          </a:p>
        </p:txBody>
      </p:sp>
      <p:sp>
        <p:nvSpPr>
          <p:cNvPr id="62492" name="Text Box 61"/>
          <p:cNvSpPr txBox="1">
            <a:spLocks noChangeArrowheads="1"/>
          </p:cNvSpPr>
          <p:nvPr/>
        </p:nvSpPr>
        <p:spPr bwMode="auto">
          <a:xfrm>
            <a:off x="7467600" y="4419600"/>
            <a:ext cx="3905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800" b="1">
                <a:solidFill>
                  <a:schemeClr val="tx2"/>
                </a:solidFill>
              </a:rPr>
              <a:t>^</a:t>
            </a:r>
            <a:endParaRPr lang="en-US" altLang="zh-CN" sz="2400">
              <a:solidFill>
                <a:schemeClr val="tx2"/>
              </a:solidFill>
            </a:endParaRPr>
          </a:p>
        </p:txBody>
      </p:sp>
      <p:sp>
        <p:nvSpPr>
          <p:cNvPr id="62493" name="Rectangle 62"/>
          <p:cNvSpPr>
            <a:spLocks noChangeArrowheads="1"/>
          </p:cNvSpPr>
          <p:nvPr/>
        </p:nvSpPr>
        <p:spPr bwMode="auto">
          <a:xfrm>
            <a:off x="5791200" y="4648200"/>
            <a:ext cx="3222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latin typeface="Symbol" pitchFamily="18" charset="2"/>
              </a:rPr>
              <a:t>s</a:t>
            </a:r>
          </a:p>
        </p:txBody>
      </p:sp>
      <p:sp>
        <p:nvSpPr>
          <p:cNvPr id="62494" name="Rectangle 63"/>
          <p:cNvSpPr>
            <a:spLocks noChangeArrowheads="1"/>
          </p:cNvSpPr>
          <p:nvPr/>
        </p:nvSpPr>
        <p:spPr bwMode="auto">
          <a:xfrm>
            <a:off x="5791200" y="4495800"/>
            <a:ext cx="3905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b="1">
                <a:solidFill>
                  <a:schemeClr val="tx2"/>
                </a:solidFill>
              </a:rPr>
              <a:t>^</a:t>
            </a:r>
          </a:p>
        </p:txBody>
      </p:sp>
      <p:sp>
        <p:nvSpPr>
          <p:cNvPr id="62495" name="Rectangle 64"/>
          <p:cNvSpPr>
            <a:spLocks noChangeArrowheads="1"/>
          </p:cNvSpPr>
          <p:nvPr/>
        </p:nvSpPr>
        <p:spPr bwMode="auto">
          <a:xfrm>
            <a:off x="6019800" y="4648200"/>
            <a:ext cx="527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aseline="30000">
                <a:solidFill>
                  <a:schemeClr val="tx2"/>
                </a:solidFill>
              </a:rPr>
              <a:t>2</a:t>
            </a:r>
            <a:r>
              <a:rPr lang="en-US" altLang="zh-CN">
                <a:solidFill>
                  <a:schemeClr val="tx2"/>
                </a:solidFill>
              </a:rPr>
              <a:t>(k)</a:t>
            </a:r>
          </a:p>
        </p:txBody>
      </p:sp>
      <p:sp>
        <p:nvSpPr>
          <p:cNvPr id="62496" name="Rectangle 65"/>
          <p:cNvSpPr>
            <a:spLocks noChangeArrowheads="1"/>
          </p:cNvSpPr>
          <p:nvPr/>
        </p:nvSpPr>
        <p:spPr bwMode="auto">
          <a:xfrm>
            <a:off x="7848600" y="4648200"/>
            <a:ext cx="8270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a:solidFill>
                  <a:schemeClr val="tx2"/>
                </a:solidFill>
                <a:latin typeface="Symbol" pitchFamily="18" charset="2"/>
              </a:rPr>
              <a:t>s</a:t>
            </a:r>
            <a:r>
              <a:rPr lang="en-US" altLang="zh-CN" baseline="-40000">
                <a:solidFill>
                  <a:schemeClr val="tx2"/>
                </a:solidFill>
              </a:rPr>
              <a:t>m</a:t>
            </a:r>
            <a:r>
              <a:rPr lang="en-US" altLang="zh-CN" baseline="50000">
                <a:solidFill>
                  <a:schemeClr val="tx2"/>
                </a:solidFill>
              </a:rPr>
              <a:t>2</a:t>
            </a:r>
            <a:r>
              <a:rPr lang="en-US" altLang="zh-CN">
                <a:solidFill>
                  <a:schemeClr val="tx2"/>
                </a:solidFill>
              </a:rPr>
              <a:t>(k)</a:t>
            </a:r>
          </a:p>
        </p:txBody>
      </p:sp>
      <p:sp>
        <p:nvSpPr>
          <p:cNvPr id="62497" name="Rectangle 66"/>
          <p:cNvSpPr>
            <a:spLocks noChangeArrowheads="1"/>
          </p:cNvSpPr>
          <p:nvPr/>
        </p:nvSpPr>
        <p:spPr bwMode="auto">
          <a:xfrm>
            <a:off x="7848600" y="4495800"/>
            <a:ext cx="3905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sz="2800" b="1">
                <a:solidFill>
                  <a:schemeClr val="tx2"/>
                </a:solidFill>
              </a:rPr>
              <a:t>^</a:t>
            </a:r>
          </a:p>
        </p:txBody>
      </p:sp>
      <p:sp>
        <p:nvSpPr>
          <p:cNvPr id="62498" name="Text Box 67"/>
          <p:cNvSpPr txBox="1">
            <a:spLocks noChangeArrowheads="1"/>
          </p:cNvSpPr>
          <p:nvPr/>
        </p:nvSpPr>
        <p:spPr bwMode="auto">
          <a:xfrm>
            <a:off x="6400800" y="4648200"/>
            <a:ext cx="15128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i="1"/>
              <a:t>= arg min Var</a:t>
            </a:r>
          </a:p>
        </p:txBody>
      </p:sp>
      <p:sp>
        <p:nvSpPr>
          <p:cNvPr id="62499" name="Rectangle 68"/>
          <p:cNvSpPr>
            <a:spLocks noChangeArrowheads="1"/>
          </p:cNvSpPr>
          <p:nvPr/>
        </p:nvSpPr>
        <p:spPr bwMode="auto">
          <a:xfrm>
            <a:off x="6934200" y="4953000"/>
            <a:ext cx="8270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sz="1400">
                <a:latin typeface="Symbol" pitchFamily="18" charset="2"/>
              </a:rPr>
              <a:t>s</a:t>
            </a:r>
            <a:r>
              <a:rPr lang="en-US" altLang="zh-CN" sz="1400" baseline="-40000"/>
              <a:t>m</a:t>
            </a:r>
            <a:r>
              <a:rPr lang="en-US" altLang="zh-CN" sz="1400" baseline="50000"/>
              <a:t>2</a:t>
            </a:r>
            <a:r>
              <a:rPr lang="en-US" altLang="zh-CN" sz="1400"/>
              <a:t>(k)</a:t>
            </a:r>
          </a:p>
        </p:txBody>
      </p:sp>
      <p:sp>
        <p:nvSpPr>
          <p:cNvPr id="62500" name="Rectangle 69"/>
          <p:cNvSpPr>
            <a:spLocks noChangeArrowheads="1"/>
          </p:cNvSpPr>
          <p:nvPr/>
        </p:nvSpPr>
        <p:spPr bwMode="auto">
          <a:xfrm>
            <a:off x="6934200" y="4876800"/>
            <a:ext cx="3905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sz="1400" b="1"/>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5800" y="0"/>
            <a:ext cx="7772400" cy="1143000"/>
          </a:xfrm>
        </p:spPr>
        <p:txBody>
          <a:bodyPr/>
          <a:lstStyle/>
          <a:p>
            <a:pPr eaLnBrk="1" hangingPunct="1"/>
            <a:r>
              <a:rPr lang="zh-CN" altLang="en-US" sz="3200" smtClean="0">
                <a:solidFill>
                  <a:schemeClr val="tx1"/>
                </a:solidFill>
              </a:rPr>
              <a:t>滤波结果</a:t>
            </a:r>
            <a:r>
              <a:rPr lang="zh-CN" altLang="en-US" sz="3200" smtClean="0">
                <a:solidFill>
                  <a:schemeClr val="accent2"/>
                </a:solidFill>
              </a:rPr>
              <a:t> </a:t>
            </a:r>
            <a:endParaRPr lang="zh-CN" altLang="en-US" smtClean="0"/>
          </a:p>
        </p:txBody>
      </p:sp>
      <p:sp>
        <p:nvSpPr>
          <p:cNvPr id="63491" name="Text Box 3"/>
          <p:cNvSpPr txBox="1">
            <a:spLocks noChangeArrowheads="1"/>
          </p:cNvSpPr>
          <p:nvPr/>
        </p:nvSpPr>
        <p:spPr bwMode="auto">
          <a:xfrm>
            <a:off x="663575" y="5680075"/>
            <a:ext cx="3603625"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t>Donoho’s hard thresholding</a:t>
            </a:r>
          </a:p>
          <a:p>
            <a:pPr algn="ctr"/>
            <a:r>
              <a:rPr lang="en-US" altLang="zh-CN" sz="2400">
                <a:latin typeface="Symbol" pitchFamily="18" charset="2"/>
              </a:rPr>
              <a:t>s</a:t>
            </a:r>
            <a:r>
              <a:rPr lang="en-US" altLang="zh-CN" sz="2400" baseline="-25000"/>
              <a:t>n</a:t>
            </a:r>
            <a:r>
              <a:rPr lang="en-US" altLang="zh-CN" sz="2400"/>
              <a:t>=25, PSNR = 26.34 dB </a:t>
            </a:r>
          </a:p>
        </p:txBody>
      </p:sp>
      <p:sp>
        <p:nvSpPr>
          <p:cNvPr id="63492" name="Text Box 4"/>
          <p:cNvSpPr txBox="1">
            <a:spLocks noChangeArrowheads="1"/>
          </p:cNvSpPr>
          <p:nvPr/>
        </p:nvSpPr>
        <p:spPr bwMode="auto">
          <a:xfrm>
            <a:off x="5100638" y="5694363"/>
            <a:ext cx="3303587"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zh-CN" altLang="en-US" sz="2400"/>
              <a:t>局部自适应</a:t>
            </a:r>
          </a:p>
          <a:p>
            <a:pPr algn="ctr"/>
            <a:r>
              <a:rPr lang="en-US" altLang="zh-CN" sz="2400">
                <a:latin typeface="Symbol" pitchFamily="18" charset="2"/>
              </a:rPr>
              <a:t>s</a:t>
            </a:r>
            <a:r>
              <a:rPr lang="en-US" altLang="zh-CN" sz="2400" baseline="-25000"/>
              <a:t>n</a:t>
            </a:r>
            <a:r>
              <a:rPr lang="en-US" altLang="zh-CN" sz="2400"/>
              <a:t>=25, PSNR = 29.84 dB</a:t>
            </a:r>
          </a:p>
        </p:txBody>
      </p:sp>
      <p:pic>
        <p:nvPicPr>
          <p:cNvPr id="63493" name="Picture 5" descr="lena_donoh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4800" y="1371600"/>
            <a:ext cx="41910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4" name="Picture 6" descr="lena_mi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48200" y="1371600"/>
            <a:ext cx="41910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667000"/>
            <a:ext cx="8229600" cy="1143000"/>
          </a:xfrm>
        </p:spPr>
        <p:txBody>
          <a:bodyPr/>
          <a:lstStyle/>
          <a:p>
            <a:pPr algn="ctr" eaLnBrk="1" hangingPunct="1"/>
            <a:r>
              <a:rPr lang="zh-CN" altLang="en-US" smtClean="0"/>
              <a:t>冗余变换的收缩去噪中的映射函数学习</a:t>
            </a:r>
          </a:p>
        </p:txBody>
      </p:sp>
      <p:sp>
        <p:nvSpPr>
          <p:cNvPr id="65539" name="Text Box 3"/>
          <p:cNvSpPr txBox="1">
            <a:spLocks noChangeArrowheads="1"/>
          </p:cNvSpPr>
          <p:nvPr/>
        </p:nvSpPr>
        <p:spPr bwMode="auto">
          <a:xfrm>
            <a:off x="372301" y="3886200"/>
            <a:ext cx="820731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eaLnBrk="1" hangingPunct="1"/>
            <a:r>
              <a:rPr lang="en-US" altLang="zh-CN" sz="2400" b="1" dirty="0" smtClean="0">
                <a:solidFill>
                  <a:schemeClr val="tx2"/>
                </a:solidFill>
              </a:rPr>
              <a:t>A </a:t>
            </a:r>
            <a:r>
              <a:rPr lang="en-US" altLang="zh-CN" sz="2400" b="1" dirty="0">
                <a:solidFill>
                  <a:schemeClr val="tx2"/>
                </a:solidFill>
              </a:rPr>
              <a:t>Discriminative Approach for </a:t>
            </a:r>
            <a:r>
              <a:rPr lang="en-US" altLang="zh-CN" sz="2400" b="1" dirty="0" smtClean="0">
                <a:solidFill>
                  <a:schemeClr val="tx2"/>
                </a:solidFill>
              </a:rPr>
              <a:t>Wavelet </a:t>
            </a:r>
            <a:r>
              <a:rPr lang="en-US" altLang="zh-CN" sz="2400" b="1" dirty="0" err="1" smtClean="0">
                <a:solidFill>
                  <a:schemeClr val="tx2"/>
                </a:solidFill>
              </a:rPr>
              <a:t>Denoising</a:t>
            </a:r>
            <a:endParaRPr lang="en-US" altLang="zh-CN" sz="2400" b="1" dirty="0">
              <a:solidFill>
                <a:schemeClr val="tx2"/>
              </a:solidFill>
            </a:endParaRPr>
          </a:p>
          <a:p>
            <a:pPr algn="ctr" eaLnBrk="1" hangingPunct="1"/>
            <a:r>
              <a:rPr lang="en-US" altLang="zh-CN" sz="2400" dirty="0" err="1">
                <a:solidFill>
                  <a:schemeClr val="tx2"/>
                </a:solidFill>
              </a:rPr>
              <a:t>Yacov</a:t>
            </a:r>
            <a:r>
              <a:rPr lang="en-US" altLang="zh-CN" sz="2400" dirty="0">
                <a:solidFill>
                  <a:schemeClr val="tx2"/>
                </a:solidFill>
              </a:rPr>
              <a:t> Hel-Or, </a:t>
            </a:r>
            <a:r>
              <a:rPr lang="en-US" altLang="zh-CN" sz="2400" dirty="0" err="1">
                <a:solidFill>
                  <a:schemeClr val="tx2"/>
                </a:solidFill>
              </a:rPr>
              <a:t>Doron</a:t>
            </a:r>
            <a:r>
              <a:rPr lang="en-US" altLang="zh-CN" sz="2400" dirty="0">
                <a:solidFill>
                  <a:schemeClr val="tx2"/>
                </a:solidFill>
              </a:rPr>
              <a:t> </a:t>
            </a:r>
            <a:r>
              <a:rPr lang="en-US" altLang="zh-CN" sz="2400" dirty="0" err="1">
                <a:solidFill>
                  <a:schemeClr val="tx2"/>
                </a:solidFill>
              </a:rPr>
              <a:t>Shaked</a:t>
            </a:r>
            <a:endParaRPr lang="en-US" altLang="zh-CN" sz="2400" dirty="0">
              <a:solidFill>
                <a:schemeClr val="tx2"/>
              </a:solidFill>
            </a:endParaRPr>
          </a:p>
          <a:p>
            <a:pPr algn="ctr" eaLnBrk="1" hangingPunct="1"/>
            <a:r>
              <a:rPr lang="en-US" altLang="zh-CN" sz="2400" dirty="0">
                <a:solidFill>
                  <a:schemeClr val="tx2"/>
                </a:solidFill>
              </a:rPr>
              <a:t>HP Laboratories Israel</a:t>
            </a:r>
          </a:p>
          <a:p>
            <a:pPr algn="ctr" eaLnBrk="1" hangingPunct="1"/>
            <a:r>
              <a:rPr lang="en-US" altLang="zh-CN" sz="2400" dirty="0" smtClean="0"/>
              <a:t> </a:t>
            </a:r>
            <a:r>
              <a:rPr lang="en-US" altLang="zh-CN" sz="2400" dirty="0"/>
              <a:t>Image Processing, IEEE Transactions on, 2008, 17(4): 443-457.</a:t>
            </a:r>
            <a:endParaRPr lang="en-US" altLang="zh-CN" sz="2400" b="1" dirty="0">
              <a:solidFill>
                <a:schemeClr val="tx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a:xfrm>
            <a:off x="228600" y="533400"/>
            <a:ext cx="8839200" cy="6096000"/>
          </a:xfrm>
        </p:spPr>
        <p:txBody>
          <a:bodyPr/>
          <a:lstStyle/>
          <a:p>
            <a:pPr eaLnBrk="1" hangingPunct="1">
              <a:spcBef>
                <a:spcPct val="25000"/>
              </a:spcBef>
              <a:spcAft>
                <a:spcPct val="15000"/>
              </a:spcAft>
            </a:pPr>
            <a:r>
              <a:rPr lang="zh-CN" altLang="en-US" sz="3600" dirty="0" smtClean="0">
                <a:solidFill>
                  <a:srgbClr val="000099"/>
                </a:solidFill>
              </a:rPr>
              <a:t>因为简单，</a:t>
            </a:r>
            <a:r>
              <a:rPr lang="en-US" altLang="zh-CN" sz="3600" b="1" i="1" dirty="0" smtClean="0">
                <a:solidFill>
                  <a:srgbClr val="000099"/>
                </a:solidFill>
              </a:rPr>
              <a:t>Wavelet Shrinkage</a:t>
            </a:r>
            <a:r>
              <a:rPr lang="en-US" altLang="zh-CN" sz="3600" dirty="0" smtClean="0">
                <a:solidFill>
                  <a:srgbClr val="000099"/>
                </a:solidFill>
              </a:rPr>
              <a:t> </a:t>
            </a:r>
            <a:r>
              <a:rPr lang="zh-CN" altLang="en-US" sz="3600" dirty="0" smtClean="0">
                <a:solidFill>
                  <a:srgbClr val="000099"/>
                </a:solidFill>
              </a:rPr>
              <a:t>成为最流行的方法：</a:t>
            </a:r>
          </a:p>
          <a:p>
            <a:pPr lvl="1" eaLnBrk="1" hangingPunct="1">
              <a:spcBef>
                <a:spcPct val="25000"/>
              </a:spcBef>
              <a:spcAft>
                <a:spcPct val="15000"/>
              </a:spcAft>
            </a:pPr>
            <a:r>
              <a:rPr lang="zh-CN" altLang="en-US" dirty="0" smtClean="0"/>
              <a:t>上千种应用</a:t>
            </a:r>
          </a:p>
          <a:p>
            <a:pPr lvl="1" eaLnBrk="1" hangingPunct="1">
              <a:spcBef>
                <a:spcPct val="25000"/>
              </a:spcBef>
              <a:spcAft>
                <a:spcPct val="15000"/>
              </a:spcAft>
            </a:pPr>
            <a:r>
              <a:rPr lang="zh-CN" altLang="en-US" dirty="0" smtClean="0"/>
              <a:t>上千篇论文 </a:t>
            </a:r>
            <a:r>
              <a:rPr lang="en-US" altLang="zh-CN" sz="2400" dirty="0" smtClean="0"/>
              <a:t>(</a:t>
            </a:r>
            <a:r>
              <a:rPr lang="zh-CN" altLang="en-US" sz="2400" dirty="0" smtClean="0"/>
              <a:t>在</a:t>
            </a:r>
            <a:r>
              <a:rPr lang="en-US" altLang="zh-CN" sz="2400" dirty="0" smtClean="0"/>
              <a:t>Google Scholar</a:t>
            </a:r>
            <a:r>
              <a:rPr lang="zh-CN" altLang="en-US" sz="2400" dirty="0" smtClean="0"/>
              <a:t>可以查到， </a:t>
            </a:r>
            <a:r>
              <a:rPr lang="en-US" altLang="zh-CN" sz="2400" dirty="0" smtClean="0"/>
              <a:t>D&amp;J </a:t>
            </a:r>
            <a:r>
              <a:rPr lang="zh-CN" altLang="en-US" sz="2400" dirty="0" smtClean="0"/>
              <a:t>文章的引用达到１０８９次</a:t>
            </a:r>
            <a:r>
              <a:rPr lang="en-US" altLang="zh-CN" sz="2400" dirty="0" smtClean="0"/>
              <a:t>).</a:t>
            </a:r>
          </a:p>
          <a:p>
            <a:pPr eaLnBrk="1" hangingPunct="1">
              <a:spcBef>
                <a:spcPct val="25000"/>
              </a:spcBef>
              <a:spcAft>
                <a:spcPct val="15000"/>
              </a:spcAft>
            </a:pPr>
            <a:r>
              <a:rPr lang="zh-CN" altLang="en-US" sz="3600" dirty="0" smtClean="0">
                <a:solidFill>
                  <a:srgbClr val="000099"/>
                </a:solidFill>
              </a:rPr>
              <a:t>效率到底如何</a:t>
            </a:r>
            <a:r>
              <a:rPr lang="en-US" altLang="zh-CN" sz="3600" dirty="0" smtClean="0">
                <a:solidFill>
                  <a:srgbClr val="000099"/>
                </a:solidFill>
              </a:rPr>
              <a:t>?</a:t>
            </a:r>
          </a:p>
          <a:p>
            <a:pPr lvl="1" eaLnBrk="1" hangingPunct="1">
              <a:spcBef>
                <a:spcPct val="25000"/>
              </a:spcBef>
              <a:spcAft>
                <a:spcPct val="15000"/>
              </a:spcAft>
            </a:pPr>
            <a:r>
              <a:rPr lang="zh-CN" altLang="en-US" dirty="0" smtClean="0"/>
              <a:t>小波域收缩方法仍然不能达到最理想的效果。</a:t>
            </a:r>
          </a:p>
          <a:p>
            <a:pPr eaLnBrk="1" hangingPunct="1">
              <a:spcBef>
                <a:spcPct val="25000"/>
              </a:spcBef>
              <a:spcAft>
                <a:spcPct val="15000"/>
              </a:spcAft>
            </a:pPr>
            <a:r>
              <a:rPr lang="en-US" altLang="zh-CN" sz="3600" dirty="0" smtClean="0">
                <a:solidFill>
                  <a:srgbClr val="000099"/>
                </a:solidFill>
              </a:rPr>
              <a:t>Why?</a:t>
            </a:r>
          </a:p>
          <a:p>
            <a:pPr lvl="1" eaLnBrk="1" hangingPunct="1">
              <a:spcBef>
                <a:spcPct val="25000"/>
              </a:spcBef>
              <a:spcAft>
                <a:spcPct val="15000"/>
              </a:spcAft>
            </a:pPr>
            <a:r>
              <a:rPr lang="zh-CN" altLang="en-US" dirty="0" smtClean="0"/>
              <a:t>小波系数不是</a:t>
            </a:r>
            <a:r>
              <a:rPr lang="zh-CN" altLang="en-US" dirty="0" smtClean="0">
                <a:solidFill>
                  <a:schemeClr val="folHlink"/>
                </a:solidFill>
              </a:rPr>
              <a:t>真正</a:t>
            </a:r>
            <a:r>
              <a:rPr lang="zh-CN" altLang="en-US" dirty="0" smtClean="0"/>
              <a:t>的独立。</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685800" y="381000"/>
            <a:ext cx="6837363" cy="735013"/>
          </a:xfrm>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小波收缩流程</a:t>
            </a:r>
          </a:p>
        </p:txBody>
      </p:sp>
      <p:graphicFrame>
        <p:nvGraphicFramePr>
          <p:cNvPr id="14338" name="Object 3"/>
          <p:cNvGraphicFramePr>
            <a:graphicFrameLocks noChangeAspect="1"/>
          </p:cNvGraphicFramePr>
          <p:nvPr/>
        </p:nvGraphicFramePr>
        <p:xfrm>
          <a:off x="381000" y="3246438"/>
          <a:ext cx="504825" cy="868362"/>
        </p:xfrm>
        <a:graphic>
          <a:graphicData uri="http://schemas.openxmlformats.org/presentationml/2006/ole">
            <p:oleObj spid="_x0000_s14482" name="Equation" r:id="rId4" imgW="177840" imgH="304920" progId="Equation.3">
              <p:embed/>
            </p:oleObj>
          </a:graphicData>
        </a:graphic>
      </p:graphicFrame>
      <p:sp>
        <p:nvSpPr>
          <p:cNvPr id="14342" name="AutoShape 4"/>
          <p:cNvSpPr>
            <a:spLocks noChangeArrowheads="1"/>
          </p:cNvSpPr>
          <p:nvPr/>
        </p:nvSpPr>
        <p:spPr bwMode="auto">
          <a:xfrm>
            <a:off x="839788" y="35814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62149" name="Rectangle 5"/>
          <p:cNvSpPr>
            <a:spLocks noChangeArrowheads="1"/>
          </p:cNvSpPr>
          <p:nvPr/>
        </p:nvSpPr>
        <p:spPr bwMode="auto">
          <a:xfrm>
            <a:off x="1449388" y="3124200"/>
            <a:ext cx="1465262" cy="12192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400">
                <a:latin typeface="Arial" pitchFamily="34" charset="0"/>
              </a:rPr>
              <a:t>Transform</a:t>
            </a:r>
          </a:p>
          <a:p>
            <a:pPr algn="ctr" eaLnBrk="0" hangingPunct="0">
              <a:defRPr/>
            </a:pPr>
            <a:r>
              <a:rPr lang="en-US" altLang="zh-CN" sz="3200">
                <a:latin typeface="Arial" pitchFamily="34" charset="0"/>
              </a:rPr>
              <a:t>W</a:t>
            </a:r>
          </a:p>
        </p:txBody>
      </p:sp>
      <p:sp>
        <p:nvSpPr>
          <p:cNvPr id="262150" name="Rectangle 6"/>
          <p:cNvSpPr>
            <a:spLocks noChangeArrowheads="1"/>
          </p:cNvSpPr>
          <p:nvPr/>
        </p:nvSpPr>
        <p:spPr bwMode="auto">
          <a:xfrm>
            <a:off x="3302000" y="2438400"/>
            <a:ext cx="2554288" cy="2895600"/>
          </a:xfrm>
          <a:prstGeom prst="rect">
            <a:avLst/>
          </a:prstGeom>
          <a:solidFill>
            <a:srgbClr val="FFC5F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zh-CN" altLang="en-US" sz="2400">
                <a:latin typeface="Arial" pitchFamily="34" charset="0"/>
              </a:rPr>
              <a:t>映射函数</a:t>
            </a:r>
          </a:p>
          <a:p>
            <a:pPr algn="ctr" eaLnBrk="0" hangingPunct="0">
              <a:defRPr/>
            </a:pPr>
            <a:r>
              <a:rPr lang="en-US" altLang="zh-CN" sz="2400"/>
              <a:t>M</a:t>
            </a:r>
            <a:r>
              <a:rPr lang="en-US" altLang="zh-CN" sz="2400" baseline="-25000"/>
              <a:t>i</a:t>
            </a:r>
            <a:r>
              <a:rPr lang="en-US" altLang="zh-CN" sz="2400"/>
              <a:t>(y</a:t>
            </a:r>
            <a:r>
              <a:rPr lang="en-US" altLang="zh-CN" sz="2400" baseline="30000"/>
              <a:t>i</a:t>
            </a:r>
            <a:r>
              <a:rPr lang="en-US" altLang="zh-CN" sz="2400" baseline="-25000"/>
              <a:t>w</a:t>
            </a:r>
            <a:r>
              <a:rPr lang="en-US" altLang="zh-CN" sz="2400"/>
              <a:t>)</a:t>
            </a:r>
          </a:p>
          <a:p>
            <a:pPr algn="ctr" eaLnBrk="0" hangingPunct="0">
              <a:defRPr/>
            </a:pPr>
            <a:endParaRPr lang="en-US" altLang="zh-CN" sz="2400"/>
          </a:p>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2151" name="Rectangle 7"/>
          <p:cNvSpPr>
            <a:spLocks noChangeArrowheads="1"/>
          </p:cNvSpPr>
          <p:nvPr/>
        </p:nvSpPr>
        <p:spPr bwMode="auto">
          <a:xfrm>
            <a:off x="6296025" y="3124200"/>
            <a:ext cx="1676400" cy="12192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400">
                <a:latin typeface="Arial" pitchFamily="34" charset="0"/>
              </a:rPr>
              <a:t>Inverse</a:t>
            </a:r>
          </a:p>
          <a:p>
            <a:pPr algn="ctr" eaLnBrk="0" hangingPunct="0">
              <a:defRPr/>
            </a:pPr>
            <a:r>
              <a:rPr lang="en-US" altLang="zh-CN" sz="2400">
                <a:latin typeface="Arial" pitchFamily="34" charset="0"/>
              </a:rPr>
              <a:t>Transform</a:t>
            </a:r>
          </a:p>
          <a:p>
            <a:pPr algn="ctr" eaLnBrk="0" hangingPunct="0">
              <a:defRPr/>
            </a:pPr>
            <a:r>
              <a:rPr lang="en-US" altLang="zh-CN" sz="3200">
                <a:latin typeface="Arial" pitchFamily="34" charset="0"/>
              </a:rPr>
              <a:t>W</a:t>
            </a:r>
            <a:r>
              <a:rPr lang="en-US" altLang="zh-CN" sz="3200" baseline="30000">
                <a:latin typeface="Arial" pitchFamily="34" charset="0"/>
              </a:rPr>
              <a:t>T</a:t>
            </a:r>
          </a:p>
        </p:txBody>
      </p:sp>
      <p:sp>
        <p:nvSpPr>
          <p:cNvPr id="14346" name="AutoShape 8"/>
          <p:cNvSpPr>
            <a:spLocks noChangeArrowheads="1"/>
          </p:cNvSpPr>
          <p:nvPr/>
        </p:nvSpPr>
        <p:spPr bwMode="auto">
          <a:xfrm>
            <a:off x="5762625" y="35814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14347" name="Line 9"/>
          <p:cNvSpPr>
            <a:spLocks noChangeShapeType="1"/>
          </p:cNvSpPr>
          <p:nvPr/>
        </p:nvSpPr>
        <p:spPr bwMode="auto">
          <a:xfrm>
            <a:off x="4452938" y="3867150"/>
            <a:ext cx="0" cy="129540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14348" name="Line 10"/>
          <p:cNvSpPr>
            <a:spLocks noChangeShapeType="1"/>
          </p:cNvSpPr>
          <p:nvPr/>
        </p:nvSpPr>
        <p:spPr bwMode="auto">
          <a:xfrm flipH="1">
            <a:off x="3843338" y="4552950"/>
            <a:ext cx="1295400"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14349" name="AutoShape 11"/>
          <p:cNvSpPr>
            <a:spLocks noChangeArrowheads="1"/>
          </p:cNvSpPr>
          <p:nvPr/>
        </p:nvSpPr>
        <p:spPr bwMode="auto">
          <a:xfrm>
            <a:off x="2819400" y="35814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14350" name="Freeform 12"/>
          <p:cNvSpPr>
            <a:spLocks/>
          </p:cNvSpPr>
          <p:nvPr/>
        </p:nvSpPr>
        <p:spPr bwMode="auto">
          <a:xfrm>
            <a:off x="4446588" y="3917950"/>
            <a:ext cx="668337" cy="617538"/>
          </a:xfrm>
          <a:custGeom>
            <a:avLst/>
            <a:gdLst>
              <a:gd name="T0" fmla="*/ 0 w 421"/>
              <a:gd name="T1" fmla="*/ 2147483647 h 389"/>
              <a:gd name="T2" fmla="*/ 2147483647 w 421"/>
              <a:gd name="T3" fmla="*/ 2147483647 h 389"/>
              <a:gd name="T4" fmla="*/ 2147483647 w 421"/>
              <a:gd name="T5" fmla="*/ 2147483647 h 389"/>
              <a:gd name="T6" fmla="*/ 2147483647 w 421"/>
              <a:gd name="T7" fmla="*/ 2147483647 h 389"/>
              <a:gd name="T8" fmla="*/ 2147483647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noFill/>
          <a:ln w="28575" cmpd="sng">
            <a:solidFill>
              <a:srgbClr val="0033CC"/>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4351" name="Line 13"/>
          <p:cNvSpPr>
            <a:spLocks noChangeShapeType="1"/>
          </p:cNvSpPr>
          <p:nvPr/>
        </p:nvSpPr>
        <p:spPr bwMode="auto">
          <a:xfrm rot="2700000">
            <a:off x="4425156" y="3752057"/>
            <a:ext cx="1587" cy="16002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4352" name="Freeform 14"/>
          <p:cNvSpPr>
            <a:spLocks/>
          </p:cNvSpPr>
          <p:nvPr/>
        </p:nvSpPr>
        <p:spPr bwMode="auto">
          <a:xfrm flipH="1" flipV="1">
            <a:off x="3778250" y="4545013"/>
            <a:ext cx="668338" cy="617537"/>
          </a:xfrm>
          <a:custGeom>
            <a:avLst/>
            <a:gdLst>
              <a:gd name="T0" fmla="*/ 0 w 421"/>
              <a:gd name="T1" fmla="*/ 2147483647 h 389"/>
              <a:gd name="T2" fmla="*/ 2147483647 w 421"/>
              <a:gd name="T3" fmla="*/ 2147483647 h 389"/>
              <a:gd name="T4" fmla="*/ 2147483647 w 421"/>
              <a:gd name="T5" fmla="*/ 2147483647 h 389"/>
              <a:gd name="T6" fmla="*/ 2147483647 w 421"/>
              <a:gd name="T7" fmla="*/ 2147483647 h 389"/>
              <a:gd name="T8" fmla="*/ 2147483647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noFill/>
          <a:ln w="28575" cmpd="sng">
            <a:solidFill>
              <a:srgbClr val="0033CC"/>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4353" name="AutoShape 15"/>
          <p:cNvSpPr>
            <a:spLocks noChangeArrowheads="1"/>
          </p:cNvSpPr>
          <p:nvPr/>
        </p:nvSpPr>
        <p:spPr bwMode="auto">
          <a:xfrm>
            <a:off x="7907338" y="35814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14339" name="Object 16"/>
          <p:cNvGraphicFramePr>
            <a:graphicFrameLocks noChangeAspect="1"/>
          </p:cNvGraphicFramePr>
          <p:nvPr/>
        </p:nvGraphicFramePr>
        <p:xfrm>
          <a:off x="8404225" y="3246438"/>
          <a:ext cx="458788" cy="776287"/>
        </p:xfrm>
        <a:graphic>
          <a:graphicData uri="http://schemas.openxmlformats.org/presentationml/2006/ole">
            <p:oleObj spid="_x0000_s14483" name="Equation" r:id="rId5" imgW="152280" imgH="279360" progId="Equation.3">
              <p:embed/>
            </p:oleObj>
          </a:graphicData>
        </a:graphic>
      </p:graphicFrame>
      <p:sp>
        <p:nvSpPr>
          <p:cNvPr id="14354" name="Text Box 17"/>
          <p:cNvSpPr txBox="1">
            <a:spLocks noChangeArrowheads="1"/>
          </p:cNvSpPr>
          <p:nvPr/>
        </p:nvSpPr>
        <p:spPr bwMode="auto">
          <a:xfrm>
            <a:off x="5080000" y="4271963"/>
            <a:ext cx="5397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cs typeface="Times New Roman" pitchFamily="18" charset="0"/>
              </a:rPr>
              <a:t>y</a:t>
            </a:r>
            <a:r>
              <a:rPr lang="en-US" altLang="zh-CN" sz="2400" baseline="30000">
                <a:cs typeface="Times New Roman" pitchFamily="18" charset="0"/>
              </a:rPr>
              <a:t>i</a:t>
            </a:r>
            <a:r>
              <a:rPr lang="en-US" altLang="zh-CN" sz="2400" baseline="-25000">
                <a:cs typeface="Times New Roman" pitchFamily="18" charset="0"/>
              </a:rPr>
              <a:t>w</a:t>
            </a:r>
          </a:p>
        </p:txBody>
      </p:sp>
      <p:sp>
        <p:nvSpPr>
          <p:cNvPr id="14355" name="Text Box 18"/>
          <p:cNvSpPr txBox="1">
            <a:spLocks noChangeArrowheads="1"/>
          </p:cNvSpPr>
          <p:nvPr/>
        </p:nvSpPr>
        <p:spPr bwMode="auto">
          <a:xfrm>
            <a:off x="4235450" y="3409950"/>
            <a:ext cx="5397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cs typeface="Times New Roman" pitchFamily="18" charset="0"/>
              </a:rPr>
              <a:t>x</a:t>
            </a:r>
            <a:r>
              <a:rPr lang="en-US" altLang="zh-CN" sz="2400" baseline="30000">
                <a:cs typeface="Times New Roman" pitchFamily="18" charset="0"/>
              </a:rPr>
              <a:t>i</a:t>
            </a:r>
            <a:r>
              <a:rPr lang="en-US" altLang="zh-CN" sz="2400" baseline="-25000">
                <a:cs typeface="Times New Roman" pitchFamily="18" charset="0"/>
              </a:rPr>
              <a:t>w</a:t>
            </a:r>
          </a:p>
        </p:txBody>
      </p:sp>
      <p:sp>
        <p:nvSpPr>
          <p:cNvPr id="14356" name="AutoShape 19"/>
          <p:cNvSpPr>
            <a:spLocks noChangeArrowheads="1"/>
          </p:cNvSpPr>
          <p:nvPr/>
        </p:nvSpPr>
        <p:spPr bwMode="auto">
          <a:xfrm>
            <a:off x="4267200" y="5410200"/>
            <a:ext cx="457200" cy="457200"/>
          </a:xfrm>
          <a:prstGeom prst="upArrow">
            <a:avLst>
              <a:gd name="adj1" fmla="val 50000"/>
              <a:gd name="adj2" fmla="val 25000"/>
            </a:avLst>
          </a:prstGeom>
          <a:solidFill>
            <a:srgbClr val="336600"/>
          </a:solidFill>
          <a:ln w="9525">
            <a:solidFill>
              <a:schemeClr val="tx1"/>
            </a:solidFill>
            <a:miter lim="800000"/>
            <a:headEnd/>
            <a:tailEnd/>
          </a:ln>
        </p:spPr>
        <p:txBody>
          <a:bodyPr vert="eaVert" wrap="none" anchor="ctr"/>
          <a:lstStyle/>
          <a:p>
            <a:endParaRPr lang="zh-CN" altLang="en-US"/>
          </a:p>
        </p:txBody>
      </p:sp>
      <p:sp>
        <p:nvSpPr>
          <p:cNvPr id="14357" name="Text Box 20"/>
          <p:cNvSpPr txBox="1">
            <a:spLocks noChangeArrowheads="1"/>
          </p:cNvSpPr>
          <p:nvPr/>
        </p:nvSpPr>
        <p:spPr bwMode="auto">
          <a:xfrm>
            <a:off x="3009900" y="6000750"/>
            <a:ext cx="1708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400">
                <a:latin typeface="Arial" pitchFamily="34" charset="0"/>
              </a:rPr>
              <a:t>非线性映射</a:t>
            </a:r>
          </a:p>
        </p:txBody>
      </p:sp>
      <p:sp>
        <p:nvSpPr>
          <p:cNvPr id="262165" name="AutoShape 21"/>
          <p:cNvSpPr>
            <a:spLocks noChangeArrowheads="1"/>
          </p:cNvSpPr>
          <p:nvPr/>
        </p:nvSpPr>
        <p:spPr bwMode="auto">
          <a:xfrm>
            <a:off x="3048000" y="1295400"/>
            <a:ext cx="2971800" cy="8382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graphicFrame>
        <p:nvGraphicFramePr>
          <p:cNvPr id="14340" name="Object 22"/>
          <p:cNvGraphicFramePr>
            <a:graphicFrameLocks noChangeAspect="1"/>
          </p:cNvGraphicFramePr>
          <p:nvPr/>
        </p:nvGraphicFramePr>
        <p:xfrm>
          <a:off x="3276600" y="1447800"/>
          <a:ext cx="2416175" cy="587375"/>
        </p:xfrm>
        <a:graphic>
          <a:graphicData uri="http://schemas.openxmlformats.org/presentationml/2006/ole">
            <p:oleObj spid="_x0000_s14484" name="משוואה" r:id="rId6" imgW="1371960" imgH="330120" progId="Equation.3">
              <p:embed/>
            </p:oleObj>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Rectangle 2"/>
          <p:cNvSpPr>
            <a:spLocks noGrp="1" noChangeArrowheads="1"/>
          </p:cNvSpPr>
          <p:nvPr>
            <p:ph type="body" idx="1"/>
          </p:nvPr>
        </p:nvSpPr>
        <p:spPr>
          <a:xfrm>
            <a:off x="457200" y="1219200"/>
            <a:ext cx="8229600" cy="4754563"/>
          </a:xfrm>
        </p:spPr>
        <p:txBody>
          <a:bodyPr/>
          <a:lstStyle/>
          <a:p>
            <a:pPr eaLnBrk="1" hangingPunct="1"/>
            <a:r>
              <a:rPr lang="zh-CN" altLang="en-US" smtClean="0"/>
              <a:t>基于下面的事实</a:t>
            </a:r>
            <a:r>
              <a:rPr lang="en-US" altLang="zh-CN" smtClean="0"/>
              <a:t>:</a:t>
            </a:r>
          </a:p>
          <a:p>
            <a:pPr eaLnBrk="1" hangingPunct="1"/>
            <a:endParaRPr lang="en-US" altLang="zh-CN" smtClean="0"/>
          </a:p>
          <a:p>
            <a:pPr eaLnBrk="1" hangingPunct="1"/>
            <a:endParaRPr lang="en-US" altLang="zh-CN" smtClean="0"/>
          </a:p>
          <a:p>
            <a:pPr eaLnBrk="1" hangingPunct="1"/>
            <a:endParaRPr lang="en-US" altLang="zh-CN" smtClean="0"/>
          </a:p>
          <a:p>
            <a:pPr eaLnBrk="1" hangingPunct="1"/>
            <a:r>
              <a:rPr lang="en-US" altLang="zh-CN" smtClean="0"/>
              <a:t>N </a:t>
            </a:r>
            <a:r>
              <a:rPr lang="zh-CN" altLang="en-US" smtClean="0"/>
              <a:t>个子带，Ｎ个映射函数</a:t>
            </a:r>
            <a:r>
              <a:rPr lang="en-US" altLang="zh-CN" smtClean="0"/>
              <a:t>.</a:t>
            </a:r>
          </a:p>
        </p:txBody>
      </p:sp>
      <p:graphicFrame>
        <p:nvGraphicFramePr>
          <p:cNvPr id="15362" name="Object 0"/>
          <p:cNvGraphicFramePr>
            <a:graphicFrameLocks noChangeAspect="1"/>
          </p:cNvGraphicFramePr>
          <p:nvPr/>
        </p:nvGraphicFramePr>
        <p:xfrm>
          <a:off x="1981200" y="2133600"/>
          <a:ext cx="3352800" cy="739775"/>
        </p:xfrm>
        <a:graphic>
          <a:graphicData uri="http://schemas.openxmlformats.org/presentationml/2006/ole">
            <p:oleObj spid="_x0000_s15407" name="משוואה" r:id="rId3" imgW="1600560" imgH="343080" progId="Equation.3">
              <p:embed/>
            </p:oleObj>
          </a:graphicData>
        </a:graphic>
      </p:graphicFrame>
      <p:sp>
        <p:nvSpPr>
          <p:cNvPr id="267268" name="Rectangle 4"/>
          <p:cNvSpPr>
            <a:spLocks noGrp="1" noChangeArrowheads="1"/>
          </p:cNvSpPr>
          <p:nvPr>
            <p:ph type="title"/>
          </p:nvPr>
        </p:nvSpPr>
        <p:spPr>
          <a:xfrm>
            <a:off x="609600" y="381000"/>
            <a:ext cx="6837363" cy="735013"/>
          </a:xfrm>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多少个映射函数</a:t>
            </a:r>
            <a:r>
              <a:rPr lang="en-US" altLang="zh-CN" sz="4800" smtClean="0">
                <a:solidFill>
                  <a:srgbClr val="000099"/>
                </a:solidFill>
                <a:effectLst>
                  <a:outerShdw blurRad="38100" dist="38100" dir="2700000" algn="tl">
                    <a:srgbClr val="C0C0C0"/>
                  </a:outerShdw>
                </a:effectLst>
                <a:cs typeface="Times New Roman" pitchFamily="18" charset="0"/>
              </a:rPr>
              <a:t>?</a:t>
            </a:r>
          </a:p>
        </p:txBody>
      </p:sp>
      <p:pic>
        <p:nvPicPr>
          <p:cNvPr id="267269" name="Picture 5" descr="lena_wt"/>
          <p:cNvPicPr>
            <a:picLocks noChangeAspect="1" noChangeArrowheads="1"/>
          </p:cNvPicPr>
          <p:nvPr/>
        </p:nvPicPr>
        <p:blipFill>
          <a:blip r:embed="rId4" cstate="print"/>
          <a:srcRect/>
          <a:stretch>
            <a:fillRect/>
          </a:stretch>
        </p:blipFill>
        <p:spPr bwMode="auto">
          <a:xfrm>
            <a:off x="2976563" y="4191000"/>
            <a:ext cx="2128837" cy="2128838"/>
          </a:xfrm>
          <a:prstGeom prst="rect">
            <a:avLst/>
          </a:prstGeom>
          <a:noFill/>
          <a:ln w="28575" algn="ctr">
            <a:solidFill>
              <a:srgbClr val="CC3300"/>
            </a:solidFill>
            <a:miter lim="800000"/>
            <a:headEnd/>
            <a:tailEnd/>
          </a:ln>
          <a:effectLst>
            <a:outerShdw dist="107763" dir="2700000" algn="ctr" rotWithShape="0">
              <a:srgbClr val="C0C0C0"/>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8290" name="AutoShape 2"/>
          <p:cNvSpPr>
            <a:spLocks noChangeArrowheads="1"/>
          </p:cNvSpPr>
          <p:nvPr/>
        </p:nvSpPr>
        <p:spPr bwMode="auto">
          <a:xfrm>
            <a:off x="762000" y="4648200"/>
            <a:ext cx="7239000" cy="12192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68291" name="AutoShape 3"/>
          <p:cNvSpPr>
            <a:spLocks noChangeArrowheads="1"/>
          </p:cNvSpPr>
          <p:nvPr/>
        </p:nvSpPr>
        <p:spPr bwMode="auto">
          <a:xfrm>
            <a:off x="3352800" y="2393950"/>
            <a:ext cx="2133600" cy="9144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68292" name="Rectangle 4"/>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子带分解</a:t>
            </a:r>
          </a:p>
        </p:txBody>
      </p:sp>
      <p:graphicFrame>
        <p:nvGraphicFramePr>
          <p:cNvPr id="16386" name="Object 0"/>
          <p:cNvGraphicFramePr>
            <a:graphicFrameLocks noChangeAspect="1"/>
          </p:cNvGraphicFramePr>
          <p:nvPr/>
        </p:nvGraphicFramePr>
        <p:xfrm>
          <a:off x="3581400" y="2508250"/>
          <a:ext cx="1600200" cy="723900"/>
        </p:xfrm>
        <a:graphic>
          <a:graphicData uri="http://schemas.openxmlformats.org/presentationml/2006/ole">
            <p:oleObj spid="_x0000_s16517" name="משוואה" r:id="rId3" imgW="736920" imgH="330120" progId="Equation.3">
              <p:embed/>
            </p:oleObj>
          </a:graphicData>
        </a:graphic>
      </p:graphicFrame>
      <p:sp>
        <p:nvSpPr>
          <p:cNvPr id="16392" name="Rectangle 6"/>
          <p:cNvSpPr>
            <a:spLocks noChangeArrowheads="1"/>
          </p:cNvSpPr>
          <p:nvPr/>
        </p:nvSpPr>
        <p:spPr bwMode="auto">
          <a:xfrm>
            <a:off x="457200" y="1371600"/>
            <a:ext cx="8229600" cy="4754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69900" indent="-469900">
              <a:spcBef>
                <a:spcPct val="20000"/>
              </a:spcBef>
              <a:buClr>
                <a:schemeClr val="bg2"/>
              </a:buClr>
              <a:buSzPct val="70000"/>
              <a:buFont typeface="Wingdings" pitchFamily="2" charset="2"/>
              <a:buChar char="o"/>
            </a:pPr>
            <a:r>
              <a:rPr lang="zh-CN" altLang="en-US" sz="3200"/>
              <a:t>小波变换：</a:t>
            </a:r>
            <a:endParaRPr lang="ar-SA" altLang="he-IL" sz="3200">
              <a:cs typeface="Arial" pitchFamily="34" charset="0"/>
            </a:endParaRPr>
          </a:p>
          <a:p>
            <a:pPr marL="469900" indent="-469900">
              <a:spcBef>
                <a:spcPct val="20000"/>
              </a:spcBef>
              <a:buClr>
                <a:schemeClr val="bg2"/>
              </a:buClr>
              <a:buSzPct val="70000"/>
              <a:buFont typeface="Wingdings" pitchFamily="2" charset="2"/>
              <a:buChar char="o"/>
            </a:pPr>
            <a:endParaRPr lang="he-IL" sz="3200">
              <a:cs typeface="Arial" pitchFamily="34" charset="0"/>
            </a:endParaRPr>
          </a:p>
          <a:p>
            <a:pPr marL="469900" indent="-469900">
              <a:spcBef>
                <a:spcPct val="20000"/>
              </a:spcBef>
              <a:buClr>
                <a:schemeClr val="bg2"/>
              </a:buClr>
              <a:buSzPct val="70000"/>
              <a:buFont typeface="Wingdings" pitchFamily="2" charset="2"/>
              <a:buChar char="o"/>
            </a:pPr>
            <a:endParaRPr lang="zh-CN" altLang="en-US" sz="3200"/>
          </a:p>
          <a:p>
            <a:pPr marL="469900" indent="-469900">
              <a:spcBef>
                <a:spcPct val="20000"/>
              </a:spcBef>
              <a:buClr>
                <a:schemeClr val="bg2"/>
              </a:buClr>
              <a:buSzPct val="70000"/>
              <a:buFont typeface="Wingdings" pitchFamily="2" charset="2"/>
              <a:buChar char="o"/>
            </a:pPr>
            <a:endParaRPr lang="zh-CN" altLang="en-US" sz="3200"/>
          </a:p>
          <a:p>
            <a:pPr marL="469900" indent="-469900">
              <a:spcBef>
                <a:spcPct val="20000"/>
              </a:spcBef>
              <a:buClr>
                <a:schemeClr val="bg2"/>
              </a:buClr>
              <a:buSzPct val="70000"/>
              <a:buFont typeface="Wingdings" pitchFamily="2" charset="2"/>
              <a:buChar char="o"/>
            </a:pPr>
            <a:r>
              <a:rPr lang="zh-CN" altLang="en-US" sz="3200"/>
              <a:t>收缩：</a:t>
            </a:r>
          </a:p>
          <a:p>
            <a:pPr marL="469900" indent="-469900">
              <a:spcBef>
                <a:spcPct val="20000"/>
              </a:spcBef>
              <a:buClr>
                <a:schemeClr val="bg2"/>
              </a:buClr>
              <a:buSzPct val="70000"/>
              <a:buFont typeface="Wingdings" pitchFamily="2" charset="2"/>
              <a:buChar char="o"/>
            </a:pPr>
            <a:endParaRPr lang="zh-CN" altLang="en-US" sz="3200"/>
          </a:p>
          <a:p>
            <a:pPr marL="469900" indent="-469900">
              <a:spcBef>
                <a:spcPct val="20000"/>
              </a:spcBef>
              <a:buClr>
                <a:schemeClr val="bg2"/>
              </a:buClr>
              <a:buSzPct val="70000"/>
              <a:buFont typeface="Wingdings" pitchFamily="2" charset="2"/>
              <a:buChar char="o"/>
            </a:pPr>
            <a:endParaRPr lang="zh-CN" altLang="en-US" sz="3200"/>
          </a:p>
          <a:p>
            <a:pPr marL="469900" indent="-469900">
              <a:spcBef>
                <a:spcPct val="20000"/>
              </a:spcBef>
              <a:buClr>
                <a:schemeClr val="bg2"/>
              </a:buClr>
              <a:buSzPct val="70000"/>
              <a:buFont typeface="Wingdings" pitchFamily="2" charset="2"/>
              <a:buChar char="o"/>
            </a:pPr>
            <a:endParaRPr lang="en-US" altLang="zh-CN" sz="3200"/>
          </a:p>
        </p:txBody>
      </p:sp>
      <p:graphicFrame>
        <p:nvGraphicFramePr>
          <p:cNvPr id="16387" name="Object 1"/>
          <p:cNvGraphicFramePr>
            <a:graphicFrameLocks noChangeAspect="1"/>
          </p:cNvGraphicFramePr>
          <p:nvPr/>
        </p:nvGraphicFramePr>
        <p:xfrm>
          <a:off x="2022475" y="4973638"/>
          <a:ext cx="4625975" cy="792162"/>
        </p:xfrm>
        <a:graphic>
          <a:graphicData uri="http://schemas.openxmlformats.org/presentationml/2006/ole">
            <p:oleObj spid="_x0000_s16518" name="משוואה" r:id="rId4" imgW="2642040" imgH="444600" progId="Equation.3">
              <p:embed/>
            </p:oleObj>
          </a:graphicData>
        </a:graphic>
      </p:graphicFrame>
      <p:graphicFrame>
        <p:nvGraphicFramePr>
          <p:cNvPr id="16388" name="Object 2"/>
          <p:cNvGraphicFramePr>
            <a:graphicFrameLocks noChangeAspect="1"/>
          </p:cNvGraphicFramePr>
          <p:nvPr/>
        </p:nvGraphicFramePr>
        <p:xfrm>
          <a:off x="6675438" y="1860550"/>
          <a:ext cx="1782762" cy="2025650"/>
        </p:xfrm>
        <a:graphic>
          <a:graphicData uri="http://schemas.openxmlformats.org/presentationml/2006/ole">
            <p:oleObj spid="_x0000_s16519" name="משוואה" r:id="rId5" imgW="812880" imgH="939960" progId="Equation.3">
              <p:embed/>
            </p:oleObj>
          </a:graphicData>
        </a:graphic>
      </p:graphicFrame>
      <p:sp>
        <p:nvSpPr>
          <p:cNvPr id="16393" name="Text Box 9"/>
          <p:cNvSpPr txBox="1">
            <a:spLocks noChangeArrowheads="1"/>
          </p:cNvSpPr>
          <p:nvPr/>
        </p:nvSpPr>
        <p:spPr bwMode="auto">
          <a:xfrm>
            <a:off x="5753100" y="2682875"/>
            <a:ext cx="8763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where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3" name="Rectangle 2"/>
          <p:cNvSpPr>
            <a:spLocks noGrp="1" noChangeArrowheads="1"/>
          </p:cNvSpPr>
          <p:nvPr>
            <p:ph type="body" idx="1"/>
          </p:nvPr>
        </p:nvSpPr>
        <p:spPr>
          <a:xfrm>
            <a:off x="304800" y="1219200"/>
            <a:ext cx="8410575" cy="990600"/>
          </a:xfrm>
        </p:spPr>
        <p:txBody>
          <a:bodyPr/>
          <a:lstStyle/>
          <a:p>
            <a:pPr eaLnBrk="1" hangingPunct="1">
              <a:lnSpc>
                <a:spcPct val="95000"/>
              </a:lnSpc>
              <a:spcBef>
                <a:spcPct val="50000"/>
              </a:spcBef>
            </a:pPr>
            <a:r>
              <a:rPr lang="zh-CN" altLang="en-US" sz="2800" smtClean="0"/>
              <a:t>映射函数</a:t>
            </a:r>
            <a:r>
              <a:rPr lang="en-US" altLang="zh-CN" sz="2800" smtClean="0"/>
              <a:t>M</a:t>
            </a:r>
            <a:r>
              <a:rPr lang="en-US" altLang="zh-CN" sz="2800" baseline="-25000" smtClean="0"/>
              <a:t>j</a:t>
            </a:r>
            <a:r>
              <a:rPr lang="en-US" altLang="zh-CN" sz="2800" smtClean="0"/>
              <a:t> </a:t>
            </a:r>
            <a:r>
              <a:rPr lang="zh-CN" altLang="en-US" sz="2800" smtClean="0"/>
              <a:t>的形状只依赖于</a:t>
            </a:r>
            <a:r>
              <a:rPr lang="en-US" altLang="zh-CN" sz="2800" smtClean="0"/>
              <a:t>P</a:t>
            </a:r>
            <a:r>
              <a:rPr lang="en-US" altLang="zh-CN" sz="2800" baseline="-25000" smtClean="0"/>
              <a:t>j</a:t>
            </a:r>
            <a:r>
              <a:rPr lang="en-US" altLang="zh-CN" sz="2800" smtClean="0"/>
              <a:t>  </a:t>
            </a:r>
            <a:r>
              <a:rPr lang="zh-CN" altLang="en-US" sz="2800" smtClean="0"/>
              <a:t>和噪声方差 </a:t>
            </a:r>
            <a:r>
              <a:rPr lang="zh-CN" altLang="en-US" sz="2800" smtClean="0">
                <a:sym typeface="Symbol" pitchFamily="18" charset="2"/>
              </a:rPr>
              <a:t></a:t>
            </a:r>
            <a:r>
              <a:rPr lang="en-US" altLang="zh-CN" sz="2800" smtClean="0"/>
              <a:t>.</a:t>
            </a:r>
          </a:p>
        </p:txBody>
      </p:sp>
      <p:sp>
        <p:nvSpPr>
          <p:cNvPr id="270339" name="Rectangle 3"/>
          <p:cNvSpPr>
            <a:spLocks noGrp="1" noChangeArrowheads="1"/>
          </p:cNvSpPr>
          <p:nvPr>
            <p:ph type="title"/>
          </p:nvPr>
        </p:nvSpPr>
        <p:spPr>
          <a:xfrm>
            <a:off x="685800" y="381000"/>
            <a:ext cx="6837363" cy="735013"/>
          </a:xfrm>
        </p:spPr>
        <p:txBody>
          <a:bodyPr anchor="ctr"/>
          <a:lstStyle/>
          <a:p>
            <a:pPr eaLnBrk="1" hangingPunct="1">
              <a:defRPr/>
            </a:pPr>
            <a:r>
              <a:rPr lang="zh-CN" altLang="en-US" smtClean="0">
                <a:solidFill>
                  <a:srgbClr val="000099"/>
                </a:solidFill>
                <a:effectLst>
                  <a:outerShdw blurRad="38100" dist="38100" dir="2700000" algn="tl">
                    <a:srgbClr val="C0C0C0"/>
                  </a:outerShdw>
                </a:effectLst>
              </a:rPr>
              <a:t>设计映射函数</a:t>
            </a:r>
          </a:p>
        </p:txBody>
      </p:sp>
      <p:graphicFrame>
        <p:nvGraphicFramePr>
          <p:cNvPr id="17410" name="Object 4"/>
          <p:cNvGraphicFramePr>
            <a:graphicFrameLocks noChangeAspect="1"/>
          </p:cNvGraphicFramePr>
          <p:nvPr/>
        </p:nvGraphicFramePr>
        <p:xfrm>
          <a:off x="442913" y="4822825"/>
          <a:ext cx="1309687" cy="769938"/>
        </p:xfrm>
        <a:graphic>
          <a:graphicData uri="http://schemas.openxmlformats.org/presentationml/2006/ole">
            <p:oleObj spid="_x0000_s17551" name="משוואה" r:id="rId4" imgW="648000" imgH="381240" progId="Equation.3">
              <p:embed/>
            </p:oleObj>
          </a:graphicData>
        </a:graphic>
      </p:graphicFrame>
      <p:sp>
        <p:nvSpPr>
          <p:cNvPr id="17415" name="AutoShape 5"/>
          <p:cNvSpPr>
            <a:spLocks noChangeArrowheads="1"/>
          </p:cNvSpPr>
          <p:nvPr/>
        </p:nvSpPr>
        <p:spPr bwMode="auto">
          <a:xfrm>
            <a:off x="1600200" y="50292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70342" name="Rectangle 6"/>
          <p:cNvSpPr>
            <a:spLocks noChangeArrowheads="1"/>
          </p:cNvSpPr>
          <p:nvPr/>
        </p:nvSpPr>
        <p:spPr bwMode="auto">
          <a:xfrm>
            <a:off x="2286000" y="3886200"/>
            <a:ext cx="2554288" cy="19812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p:txBody>
      </p:sp>
      <p:sp>
        <p:nvSpPr>
          <p:cNvPr id="17417" name="AutoShape 7"/>
          <p:cNvSpPr>
            <a:spLocks noChangeArrowheads="1"/>
          </p:cNvSpPr>
          <p:nvPr/>
        </p:nvSpPr>
        <p:spPr bwMode="auto">
          <a:xfrm>
            <a:off x="4953000" y="4953000"/>
            <a:ext cx="533400" cy="381000"/>
          </a:xfrm>
          <a:prstGeom prst="rightArrow">
            <a:avLst>
              <a:gd name="adj1" fmla="val 50000"/>
              <a:gd name="adj2" fmla="val 35000"/>
            </a:avLst>
          </a:prstGeom>
          <a:solidFill>
            <a:srgbClr val="CC3300"/>
          </a:solidFill>
          <a:ln w="9525">
            <a:solidFill>
              <a:schemeClr val="tx1"/>
            </a:solidFill>
            <a:miter lim="800000"/>
            <a:headEnd/>
            <a:tailEnd/>
          </a:ln>
        </p:spPr>
        <p:txBody>
          <a:bodyPr wrap="none" anchor="ctr"/>
          <a:lstStyle/>
          <a:p>
            <a:endParaRPr lang="zh-CN" altLang="en-US"/>
          </a:p>
        </p:txBody>
      </p:sp>
      <p:sp>
        <p:nvSpPr>
          <p:cNvPr id="17418" name="Line 8"/>
          <p:cNvSpPr>
            <a:spLocks noChangeShapeType="1"/>
          </p:cNvSpPr>
          <p:nvPr/>
        </p:nvSpPr>
        <p:spPr bwMode="auto">
          <a:xfrm>
            <a:off x="3444875" y="4800600"/>
            <a:ext cx="0" cy="83820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17419" name="Line 9"/>
          <p:cNvSpPr>
            <a:spLocks noChangeShapeType="1"/>
          </p:cNvSpPr>
          <p:nvPr/>
        </p:nvSpPr>
        <p:spPr bwMode="auto">
          <a:xfrm flipH="1">
            <a:off x="2665413" y="5638800"/>
            <a:ext cx="1557337"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17420" name="Freeform 10"/>
          <p:cNvSpPr>
            <a:spLocks/>
          </p:cNvSpPr>
          <p:nvPr/>
        </p:nvSpPr>
        <p:spPr bwMode="auto">
          <a:xfrm>
            <a:off x="2781300" y="5029200"/>
            <a:ext cx="668338" cy="617538"/>
          </a:xfrm>
          <a:custGeom>
            <a:avLst/>
            <a:gdLst>
              <a:gd name="T0" fmla="*/ 0 w 421"/>
              <a:gd name="T1" fmla="*/ 2147483647 h 389"/>
              <a:gd name="T2" fmla="*/ 2147483647 w 421"/>
              <a:gd name="T3" fmla="*/ 2147483647 h 389"/>
              <a:gd name="T4" fmla="*/ 2147483647 w 421"/>
              <a:gd name="T5" fmla="*/ 2147483647 h 389"/>
              <a:gd name="T6" fmla="*/ 2147483647 w 421"/>
              <a:gd name="T7" fmla="*/ 2147483647 h 389"/>
              <a:gd name="T8" fmla="*/ 2147483647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noFill/>
          <a:ln w="28575" cmpd="sng">
            <a:solidFill>
              <a:srgbClr val="0033CC"/>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7421" name="Text Box 11"/>
          <p:cNvSpPr txBox="1">
            <a:spLocks noChangeArrowheads="1"/>
          </p:cNvSpPr>
          <p:nvPr/>
        </p:nvSpPr>
        <p:spPr bwMode="auto">
          <a:xfrm>
            <a:off x="4240213" y="5357813"/>
            <a:ext cx="482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latin typeface="Arial" pitchFamily="34" charset="0"/>
              </a:rPr>
              <a:t>y</a:t>
            </a:r>
            <a:r>
              <a:rPr lang="en-US" altLang="zh-CN" sz="2400" baseline="-25000">
                <a:latin typeface="Arial" pitchFamily="34" charset="0"/>
              </a:rPr>
              <a:t>w</a:t>
            </a:r>
          </a:p>
        </p:txBody>
      </p:sp>
      <p:sp>
        <p:nvSpPr>
          <p:cNvPr id="17422" name="Freeform 12"/>
          <p:cNvSpPr>
            <a:spLocks/>
          </p:cNvSpPr>
          <p:nvPr/>
        </p:nvSpPr>
        <p:spPr bwMode="auto">
          <a:xfrm flipH="1">
            <a:off x="3452813" y="5029200"/>
            <a:ext cx="668337" cy="617538"/>
          </a:xfrm>
          <a:custGeom>
            <a:avLst/>
            <a:gdLst>
              <a:gd name="T0" fmla="*/ 0 w 421"/>
              <a:gd name="T1" fmla="*/ 2147483647 h 389"/>
              <a:gd name="T2" fmla="*/ 2147483647 w 421"/>
              <a:gd name="T3" fmla="*/ 2147483647 h 389"/>
              <a:gd name="T4" fmla="*/ 2147483647 w 421"/>
              <a:gd name="T5" fmla="*/ 2147483647 h 389"/>
              <a:gd name="T6" fmla="*/ 2147483647 w 421"/>
              <a:gd name="T7" fmla="*/ 2147483647 h 389"/>
              <a:gd name="T8" fmla="*/ 2147483647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noFill/>
          <a:ln w="28575" cmpd="sng">
            <a:solidFill>
              <a:srgbClr val="0033CC"/>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7423" name="Text Box 13"/>
          <p:cNvSpPr txBox="1">
            <a:spLocks noChangeArrowheads="1"/>
          </p:cNvSpPr>
          <p:nvPr/>
        </p:nvSpPr>
        <p:spPr bwMode="auto">
          <a:xfrm>
            <a:off x="2673350" y="3886200"/>
            <a:ext cx="169545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a:latin typeface="Arial" pitchFamily="34" charset="0"/>
              </a:rPr>
              <a:t>Modeling </a:t>
            </a:r>
          </a:p>
          <a:p>
            <a:pPr algn="ctr"/>
            <a:r>
              <a:rPr lang="en-US" altLang="zh-CN">
                <a:latin typeface="Arial" pitchFamily="34" charset="0"/>
              </a:rPr>
              <a:t>marginal p.d.f. </a:t>
            </a:r>
          </a:p>
          <a:p>
            <a:pPr algn="ctr"/>
            <a:r>
              <a:rPr lang="en-US" altLang="zh-CN">
                <a:latin typeface="Arial" pitchFamily="34" charset="0"/>
              </a:rPr>
              <a:t>of band j </a:t>
            </a:r>
          </a:p>
        </p:txBody>
      </p:sp>
      <p:sp>
        <p:nvSpPr>
          <p:cNvPr id="17424" name="AutoShape 14"/>
          <p:cNvSpPr>
            <a:spLocks noChangeArrowheads="1"/>
          </p:cNvSpPr>
          <p:nvPr/>
        </p:nvSpPr>
        <p:spPr bwMode="auto">
          <a:xfrm rot="5400000">
            <a:off x="5600700" y="3619500"/>
            <a:ext cx="1219200" cy="381000"/>
          </a:xfrm>
          <a:prstGeom prst="rightArrow">
            <a:avLst>
              <a:gd name="adj1" fmla="val 50000"/>
              <a:gd name="adj2" fmla="val 80000"/>
            </a:avLst>
          </a:prstGeom>
          <a:solidFill>
            <a:srgbClr val="CC3300"/>
          </a:solidFill>
          <a:ln w="9525">
            <a:solidFill>
              <a:schemeClr val="tx1"/>
            </a:solidFill>
            <a:miter lim="800000"/>
            <a:headEnd/>
            <a:tailEnd/>
          </a:ln>
        </p:spPr>
        <p:txBody>
          <a:bodyPr wrap="none" anchor="ctr"/>
          <a:lstStyle/>
          <a:p>
            <a:endParaRPr lang="zh-CN" altLang="en-US"/>
          </a:p>
        </p:txBody>
      </p:sp>
      <p:sp>
        <p:nvSpPr>
          <p:cNvPr id="270351" name="Text Box 15"/>
          <p:cNvSpPr txBox="1">
            <a:spLocks noChangeArrowheads="1"/>
          </p:cNvSpPr>
          <p:nvPr/>
        </p:nvSpPr>
        <p:spPr bwMode="auto">
          <a:xfrm>
            <a:off x="5029200" y="2590800"/>
            <a:ext cx="2362200" cy="466725"/>
          </a:xfrm>
          <a:prstGeom prst="rect">
            <a:avLst/>
          </a:prstGeom>
          <a:solidFill>
            <a:srgbClr val="FFFF99"/>
          </a:solidFill>
          <a:ln w="9525" algn="ctr">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400">
                <a:latin typeface="Arial" pitchFamily="34" charset="0"/>
                <a:sym typeface="Symbol" pitchFamily="18" charset="2"/>
              </a:rPr>
              <a:t>  </a:t>
            </a:r>
            <a:r>
              <a:rPr lang="en-US" altLang="zh-CN">
                <a:latin typeface="Arial" pitchFamily="34" charset="0"/>
                <a:sym typeface="Symbol" pitchFamily="18" charset="2"/>
              </a:rPr>
              <a:t>(noise variance)</a:t>
            </a:r>
          </a:p>
        </p:txBody>
      </p:sp>
      <p:sp>
        <p:nvSpPr>
          <p:cNvPr id="17426" name="AutoShape 16"/>
          <p:cNvSpPr>
            <a:spLocks noChangeArrowheads="1"/>
          </p:cNvSpPr>
          <p:nvPr/>
        </p:nvSpPr>
        <p:spPr bwMode="auto">
          <a:xfrm>
            <a:off x="7010400" y="4953000"/>
            <a:ext cx="533400" cy="381000"/>
          </a:xfrm>
          <a:prstGeom prst="rightArrow">
            <a:avLst>
              <a:gd name="adj1" fmla="val 50000"/>
              <a:gd name="adj2" fmla="val 3500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17411" name="Object 17"/>
          <p:cNvGraphicFramePr>
            <a:graphicFrameLocks noChangeAspect="1"/>
          </p:cNvGraphicFramePr>
          <p:nvPr/>
        </p:nvGraphicFramePr>
        <p:xfrm>
          <a:off x="7696200" y="4910138"/>
          <a:ext cx="914400" cy="576262"/>
        </p:xfrm>
        <a:graphic>
          <a:graphicData uri="http://schemas.openxmlformats.org/presentationml/2006/ole">
            <p:oleObj spid="_x0000_s17552" name="משוואה" r:id="rId5" imgW="495360" imgH="304920" progId="Equation.3">
              <p:embed/>
            </p:oleObj>
          </a:graphicData>
        </a:graphic>
      </p:graphicFrame>
      <p:sp>
        <p:nvSpPr>
          <p:cNvPr id="270354" name="Rectangle 18"/>
          <p:cNvSpPr>
            <a:spLocks noChangeArrowheads="1"/>
          </p:cNvSpPr>
          <p:nvPr/>
        </p:nvSpPr>
        <p:spPr bwMode="auto">
          <a:xfrm>
            <a:off x="5562600" y="4495800"/>
            <a:ext cx="1371600" cy="12954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800">
              <a:latin typeface="Arial" pitchFamily="34" charset="0"/>
            </a:endParaRPr>
          </a:p>
          <a:p>
            <a:pPr algn="ctr" eaLnBrk="0" hangingPunct="0">
              <a:defRPr/>
            </a:pPr>
            <a:r>
              <a:rPr lang="en-US" altLang="zh-CN" sz="2000">
                <a:latin typeface="Arial" pitchFamily="34" charset="0"/>
              </a:rPr>
              <a:t>MAP</a:t>
            </a:r>
          </a:p>
          <a:p>
            <a:pPr algn="ctr" eaLnBrk="0" hangingPunct="0">
              <a:defRPr/>
            </a:pPr>
            <a:r>
              <a:rPr lang="en-US" altLang="zh-CN" sz="2000">
                <a:latin typeface="Arial" pitchFamily="34" charset="0"/>
              </a:rPr>
              <a:t>objective</a:t>
            </a:r>
          </a:p>
          <a:p>
            <a:pPr algn="ctr" eaLnBrk="0" hangingPunct="0">
              <a:defRPr/>
            </a:pPr>
            <a:endParaRPr lang="en-US" altLang="zh-CN" sz="2000">
              <a:latin typeface="Arial" pitchFamily="34" charset="0"/>
            </a:endParaRPr>
          </a:p>
        </p:txBody>
      </p:sp>
      <p:graphicFrame>
        <p:nvGraphicFramePr>
          <p:cNvPr id="17412" name="Object 19"/>
          <p:cNvGraphicFramePr>
            <a:graphicFrameLocks noChangeAspect="1"/>
          </p:cNvGraphicFramePr>
          <p:nvPr/>
        </p:nvGraphicFramePr>
        <p:xfrm>
          <a:off x="4448175" y="6010275"/>
          <a:ext cx="4132263" cy="525463"/>
        </p:xfrm>
        <a:graphic>
          <a:graphicData uri="http://schemas.openxmlformats.org/presentationml/2006/ole">
            <p:oleObj spid="_x0000_s17553" name="משוואה" r:id="rId6" imgW="3455280" imgH="432000" progId="Equation.3">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smtClean="0"/>
              <a:t>小波域</a:t>
            </a:r>
            <a:r>
              <a:rPr lang="en-US" altLang="zh-CN" smtClean="0"/>
              <a:t>Wiener</a:t>
            </a:r>
            <a:r>
              <a:rPr lang="zh-CN" altLang="en-US" smtClean="0"/>
              <a:t>滤波</a:t>
            </a:r>
          </a:p>
        </p:txBody>
      </p:sp>
      <p:sp>
        <p:nvSpPr>
          <p:cNvPr id="2052" name="Rectangle 3"/>
          <p:cNvSpPr>
            <a:spLocks noGrp="1" noChangeArrowheads="1"/>
          </p:cNvSpPr>
          <p:nvPr>
            <p:ph type="body" sz="half" idx="1"/>
          </p:nvPr>
        </p:nvSpPr>
        <p:spPr>
          <a:xfrm>
            <a:off x="457200" y="1828800"/>
            <a:ext cx="8362950" cy="879475"/>
          </a:xfrm>
        </p:spPr>
        <p:txBody>
          <a:bodyPr/>
          <a:lstStyle/>
          <a:p>
            <a:pPr eaLnBrk="1" hangingPunct="1"/>
            <a:r>
              <a:rPr lang="zh-CN" altLang="en-US" sz="2400" smtClean="0"/>
              <a:t>图像的小波域先验模型是高斯分布。</a:t>
            </a:r>
          </a:p>
        </p:txBody>
      </p:sp>
      <p:graphicFrame>
        <p:nvGraphicFramePr>
          <p:cNvPr id="2050" name="Object 4"/>
          <p:cNvGraphicFramePr>
            <a:graphicFrameLocks noGrp="1" noChangeAspect="1"/>
          </p:cNvGraphicFramePr>
          <p:nvPr>
            <p:ph sz="half" idx="2"/>
            <p:extLst>
              <p:ext uri="{D42A27DB-BD31-4B8C-83A1-F6EECF244321}">
                <p14:modId xmlns="" xmlns:p14="http://schemas.microsoft.com/office/powerpoint/2010/main" val="1468999315"/>
              </p:ext>
            </p:extLst>
          </p:nvPr>
        </p:nvGraphicFramePr>
        <p:xfrm>
          <a:off x="468313" y="2322513"/>
          <a:ext cx="8318500" cy="4562475"/>
        </p:xfrm>
        <a:graphic>
          <a:graphicData uri="http://schemas.openxmlformats.org/presentationml/2006/ole">
            <p:oleObj spid="_x0000_s2096" name="Equation" r:id="rId3" imgW="3937000" imgH="2159000" progId="Equation.DSMT4">
              <p:embed/>
            </p:oleObj>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6705600" y="5791200"/>
            <a:ext cx="2127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solidFill>
                  <a:srgbClr val="000099"/>
                </a:solidFill>
                <a:latin typeface="Arial" pitchFamily="34" charset="0"/>
              </a:rPr>
              <a:t>from: Simoncelli 99</a:t>
            </a:r>
          </a:p>
        </p:txBody>
      </p:sp>
      <p:sp>
        <p:nvSpPr>
          <p:cNvPr id="67587" name="Text Box 3"/>
          <p:cNvSpPr txBox="1">
            <a:spLocks noChangeArrowheads="1"/>
          </p:cNvSpPr>
          <p:nvPr/>
        </p:nvSpPr>
        <p:spPr bwMode="auto">
          <a:xfrm>
            <a:off x="685800" y="990600"/>
            <a:ext cx="19494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Hard </a:t>
            </a:r>
          </a:p>
          <a:p>
            <a:pPr algn="ctr"/>
            <a:r>
              <a:rPr lang="en-US" altLang="zh-CN" sz="2400">
                <a:solidFill>
                  <a:srgbClr val="000099"/>
                </a:solidFill>
                <a:latin typeface="Arial" pitchFamily="34" charset="0"/>
              </a:rPr>
              <a:t>Thresholding</a:t>
            </a:r>
          </a:p>
        </p:txBody>
      </p:sp>
      <p:sp>
        <p:nvSpPr>
          <p:cNvPr id="67588" name="Text Box 4"/>
          <p:cNvSpPr txBox="1">
            <a:spLocks noChangeArrowheads="1"/>
          </p:cNvSpPr>
          <p:nvPr/>
        </p:nvSpPr>
        <p:spPr bwMode="auto">
          <a:xfrm>
            <a:off x="3581400" y="990600"/>
            <a:ext cx="19494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Soft </a:t>
            </a:r>
          </a:p>
          <a:p>
            <a:pPr algn="ctr"/>
            <a:r>
              <a:rPr lang="en-US" altLang="zh-CN" sz="2400">
                <a:solidFill>
                  <a:srgbClr val="000099"/>
                </a:solidFill>
                <a:latin typeface="Arial" pitchFamily="34" charset="0"/>
              </a:rPr>
              <a:t>Thresholding</a:t>
            </a:r>
          </a:p>
        </p:txBody>
      </p:sp>
      <p:sp>
        <p:nvSpPr>
          <p:cNvPr id="67589" name="Text Box 5"/>
          <p:cNvSpPr txBox="1">
            <a:spLocks noChangeArrowheads="1"/>
          </p:cNvSpPr>
          <p:nvPr/>
        </p:nvSpPr>
        <p:spPr bwMode="auto">
          <a:xfrm>
            <a:off x="6294438" y="990600"/>
            <a:ext cx="2168525"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Linear Wiener </a:t>
            </a:r>
          </a:p>
          <a:p>
            <a:pPr algn="ctr"/>
            <a:r>
              <a:rPr lang="en-US" altLang="zh-CN" sz="2400">
                <a:solidFill>
                  <a:srgbClr val="000099"/>
                </a:solidFill>
                <a:latin typeface="Arial" pitchFamily="34" charset="0"/>
              </a:rPr>
              <a:t>Filtering</a:t>
            </a:r>
          </a:p>
        </p:txBody>
      </p:sp>
      <p:pic>
        <p:nvPicPr>
          <p:cNvPr id="67590"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6238" y="2114550"/>
            <a:ext cx="8391525" cy="262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91" name="Text Box 7"/>
          <p:cNvSpPr txBox="1">
            <a:spLocks noChangeArrowheads="1"/>
          </p:cNvSpPr>
          <p:nvPr/>
        </p:nvSpPr>
        <p:spPr bwMode="auto">
          <a:xfrm>
            <a:off x="457200" y="4997450"/>
            <a:ext cx="7924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a:latin typeface="Arial" pitchFamily="34" charset="0"/>
              </a:rPr>
              <a:t>基于</a:t>
            </a:r>
            <a:r>
              <a:rPr lang="en-US" altLang="zh-CN">
                <a:latin typeface="Arial" pitchFamily="34" charset="0"/>
              </a:rPr>
              <a:t>GGD </a:t>
            </a:r>
            <a:r>
              <a:rPr lang="zh-CN" altLang="en-US">
                <a:latin typeface="Arial" pitchFamily="34" charset="0"/>
              </a:rPr>
              <a:t>的</a:t>
            </a:r>
            <a:r>
              <a:rPr lang="en-US" altLang="zh-CN">
                <a:latin typeface="Arial" pitchFamily="34" charset="0"/>
              </a:rPr>
              <a:t>MAP</a:t>
            </a:r>
            <a:r>
              <a:rPr lang="zh-CN" altLang="en-US">
                <a:latin typeface="Arial" pitchFamily="34" charset="0"/>
              </a:rPr>
              <a:t>估计，三种不同的参数对应三种不同的算法。</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2994" name="AutoShape 2"/>
          <p:cNvSpPr>
            <a:spLocks noChangeArrowheads="1"/>
          </p:cNvSpPr>
          <p:nvPr/>
        </p:nvSpPr>
        <p:spPr bwMode="auto">
          <a:xfrm>
            <a:off x="762000" y="4114800"/>
            <a:ext cx="7239000" cy="12192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12995" name="AutoShape 3"/>
          <p:cNvSpPr>
            <a:spLocks noChangeArrowheads="1"/>
          </p:cNvSpPr>
          <p:nvPr/>
        </p:nvSpPr>
        <p:spPr bwMode="auto">
          <a:xfrm>
            <a:off x="2819400" y="2286000"/>
            <a:ext cx="2133600" cy="9144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12996" name="Rectangle 4"/>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冗余变换收缩去噪</a:t>
            </a:r>
          </a:p>
        </p:txBody>
      </p:sp>
      <p:graphicFrame>
        <p:nvGraphicFramePr>
          <p:cNvPr id="19458" name="Object 5"/>
          <p:cNvGraphicFramePr>
            <a:graphicFrameLocks noChangeAspect="1"/>
          </p:cNvGraphicFramePr>
          <p:nvPr/>
        </p:nvGraphicFramePr>
        <p:xfrm>
          <a:off x="3048000" y="2362200"/>
          <a:ext cx="1600200" cy="723900"/>
        </p:xfrm>
        <a:graphic>
          <a:graphicData uri="http://schemas.openxmlformats.org/presentationml/2006/ole">
            <p:oleObj spid="_x0000_s19589" name="משוואה" r:id="rId3" imgW="736920" imgH="330120" progId="Equation.3">
              <p:embed/>
            </p:oleObj>
          </a:graphicData>
        </a:graphic>
      </p:graphicFrame>
      <p:sp>
        <p:nvSpPr>
          <p:cNvPr id="19464" name="Rectangle 6"/>
          <p:cNvSpPr>
            <a:spLocks noChangeArrowheads="1"/>
          </p:cNvSpPr>
          <p:nvPr/>
        </p:nvSpPr>
        <p:spPr bwMode="auto">
          <a:xfrm>
            <a:off x="381000" y="1524000"/>
            <a:ext cx="8229600" cy="444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69900" indent="-469900">
              <a:spcBef>
                <a:spcPct val="20000"/>
              </a:spcBef>
              <a:buClr>
                <a:schemeClr val="bg2"/>
              </a:buClr>
              <a:buSzPct val="70000"/>
              <a:buFont typeface="Wingdings" pitchFamily="2" charset="2"/>
              <a:buChar char="o"/>
            </a:pPr>
            <a:r>
              <a:rPr lang="zh-CN" altLang="en-US" sz="3200"/>
              <a:t>冗余变换</a:t>
            </a:r>
            <a:r>
              <a:rPr lang="en-US" altLang="zh-CN" sz="3200"/>
              <a:t>:</a:t>
            </a:r>
            <a:endParaRPr lang="ar-SA" altLang="he-IL" sz="3200">
              <a:cs typeface="Arial" pitchFamily="34" charset="0"/>
            </a:endParaRPr>
          </a:p>
          <a:p>
            <a:pPr marL="469900" indent="-469900">
              <a:spcBef>
                <a:spcPct val="20000"/>
              </a:spcBef>
              <a:buClr>
                <a:schemeClr val="bg2"/>
              </a:buClr>
              <a:buSzPct val="70000"/>
              <a:buFont typeface="Wingdings" pitchFamily="2" charset="2"/>
              <a:buChar char="o"/>
            </a:pPr>
            <a:endParaRPr lang="he-IL" altLang="zh-CN" sz="3200">
              <a:cs typeface="Arial" pitchFamily="34" charset="0"/>
            </a:endParaRPr>
          </a:p>
          <a:p>
            <a:pPr marL="469900" indent="-469900">
              <a:spcBef>
                <a:spcPct val="20000"/>
              </a:spcBef>
              <a:buClr>
                <a:schemeClr val="bg2"/>
              </a:buClr>
              <a:buSzPct val="70000"/>
              <a:buFont typeface="Wingdings" pitchFamily="2" charset="2"/>
              <a:buChar char="o"/>
            </a:pPr>
            <a:endParaRPr lang="en-US" altLang="zh-CN" sz="3200"/>
          </a:p>
          <a:p>
            <a:pPr marL="469900" indent="-469900">
              <a:spcBef>
                <a:spcPct val="20000"/>
              </a:spcBef>
              <a:buClr>
                <a:schemeClr val="bg2"/>
              </a:buClr>
              <a:buSzPct val="70000"/>
              <a:buFont typeface="Wingdings" pitchFamily="2" charset="2"/>
              <a:buChar char="o"/>
            </a:pPr>
            <a:r>
              <a:rPr lang="zh-CN" altLang="en-US" sz="3200"/>
              <a:t>收缩</a:t>
            </a:r>
            <a:r>
              <a:rPr lang="en-US" altLang="zh-CN" sz="3200"/>
              <a:t>:</a:t>
            </a:r>
          </a:p>
          <a:p>
            <a:pPr marL="469900" indent="-469900">
              <a:spcBef>
                <a:spcPct val="20000"/>
              </a:spcBef>
              <a:buClr>
                <a:schemeClr val="bg2"/>
              </a:buClr>
              <a:buSzPct val="70000"/>
              <a:buFont typeface="Wingdings" pitchFamily="2" charset="2"/>
              <a:buChar char="o"/>
            </a:pPr>
            <a:endParaRPr lang="en-US" altLang="zh-CN" sz="3200"/>
          </a:p>
          <a:p>
            <a:pPr marL="469900" indent="-469900">
              <a:spcBef>
                <a:spcPct val="20000"/>
              </a:spcBef>
              <a:buClr>
                <a:schemeClr val="bg2"/>
              </a:buClr>
              <a:buSzPct val="70000"/>
              <a:buFont typeface="Wingdings" pitchFamily="2" charset="2"/>
              <a:buChar char="o"/>
            </a:pPr>
            <a:endParaRPr lang="en-US" altLang="zh-CN" sz="3200"/>
          </a:p>
          <a:p>
            <a:pPr marL="469900" indent="-469900">
              <a:spcBef>
                <a:spcPct val="20000"/>
              </a:spcBef>
              <a:buClr>
                <a:schemeClr val="bg2"/>
              </a:buClr>
              <a:buSzPct val="70000"/>
              <a:buFont typeface="Wingdings" pitchFamily="2" charset="2"/>
              <a:buNone/>
            </a:pPr>
            <a:endParaRPr lang="en-US" altLang="zh-CN" sz="3200"/>
          </a:p>
        </p:txBody>
      </p:sp>
      <p:graphicFrame>
        <p:nvGraphicFramePr>
          <p:cNvPr id="19459" name="Object 7"/>
          <p:cNvGraphicFramePr>
            <a:graphicFrameLocks noChangeAspect="1"/>
          </p:cNvGraphicFramePr>
          <p:nvPr/>
        </p:nvGraphicFramePr>
        <p:xfrm>
          <a:off x="914400" y="4419600"/>
          <a:ext cx="6777038" cy="879475"/>
        </p:xfrm>
        <a:graphic>
          <a:graphicData uri="http://schemas.openxmlformats.org/presentationml/2006/ole">
            <p:oleObj spid="_x0000_s19590" name="משוואה" r:id="rId4" imgW="3886920" imgH="495360" progId="Equation.3">
              <p:embed/>
            </p:oleObj>
          </a:graphicData>
        </a:graphic>
      </p:graphicFrame>
      <p:graphicFrame>
        <p:nvGraphicFramePr>
          <p:cNvPr id="19460" name="Object 8"/>
          <p:cNvGraphicFramePr>
            <a:graphicFrameLocks noChangeAspect="1"/>
          </p:cNvGraphicFramePr>
          <p:nvPr/>
        </p:nvGraphicFramePr>
        <p:xfrm>
          <a:off x="6705600" y="1524000"/>
          <a:ext cx="1782763" cy="2025650"/>
        </p:xfrm>
        <a:graphic>
          <a:graphicData uri="http://schemas.openxmlformats.org/presentationml/2006/ole">
            <p:oleObj spid="_x0000_s19591" name="משוואה" r:id="rId5" imgW="812880" imgH="939960" progId="Equation.3">
              <p:embed/>
            </p:oleObj>
          </a:graphicData>
        </a:graphic>
      </p:graphicFrame>
      <p:sp>
        <p:nvSpPr>
          <p:cNvPr id="19465" name="Text Box 9"/>
          <p:cNvSpPr txBox="1">
            <a:spLocks noChangeArrowheads="1"/>
          </p:cNvSpPr>
          <p:nvPr/>
        </p:nvSpPr>
        <p:spPr bwMode="auto">
          <a:xfrm>
            <a:off x="5753100" y="2193925"/>
            <a:ext cx="8763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where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新的策略</a:t>
            </a:r>
            <a:r>
              <a:rPr lang="en-US" altLang="zh-CN" sz="4800" smtClean="0">
                <a:solidFill>
                  <a:srgbClr val="000099"/>
                </a:solidFill>
                <a:effectLst>
                  <a:outerShdw blurRad="38100" dist="38100" dir="2700000" algn="tl">
                    <a:srgbClr val="C0C0C0"/>
                  </a:outerShdw>
                </a:effectLst>
                <a:cs typeface="Times New Roman" pitchFamily="18" charset="0"/>
              </a:rPr>
              <a:t>:</a:t>
            </a:r>
          </a:p>
        </p:txBody>
      </p:sp>
      <p:sp>
        <p:nvSpPr>
          <p:cNvPr id="68611" name="Rectangle 3"/>
          <p:cNvSpPr>
            <a:spLocks noGrp="1" noChangeArrowheads="1"/>
          </p:cNvSpPr>
          <p:nvPr>
            <p:ph type="body" idx="1"/>
          </p:nvPr>
        </p:nvSpPr>
        <p:spPr>
          <a:xfrm>
            <a:off x="457200" y="2133600"/>
            <a:ext cx="8229600" cy="4343400"/>
          </a:xfrm>
        </p:spPr>
        <p:txBody>
          <a:bodyPr/>
          <a:lstStyle/>
          <a:p>
            <a:pPr eaLnBrk="1" hangingPunct="1">
              <a:lnSpc>
                <a:spcPct val="90000"/>
              </a:lnSpc>
              <a:spcBef>
                <a:spcPct val="30000"/>
              </a:spcBef>
            </a:pPr>
            <a:r>
              <a:rPr lang="zh-CN" altLang="en-US" sz="3600" smtClean="0"/>
              <a:t>保持简单性 </a:t>
            </a:r>
          </a:p>
          <a:p>
            <a:pPr lvl="1" eaLnBrk="1" hangingPunct="1">
              <a:lnSpc>
                <a:spcPct val="90000"/>
              </a:lnSpc>
              <a:spcBef>
                <a:spcPct val="30000"/>
              </a:spcBef>
            </a:pPr>
            <a:r>
              <a:rPr lang="zh-CN" altLang="en-US" sz="3200" smtClean="0"/>
              <a:t>使用标量 </a:t>
            </a:r>
            <a:r>
              <a:rPr lang="en-US" altLang="zh-CN" sz="3200" smtClean="0"/>
              <a:t>LUT</a:t>
            </a:r>
            <a:r>
              <a:rPr lang="zh-CN" altLang="en-US" sz="3200" smtClean="0"/>
              <a:t>（查找表）</a:t>
            </a:r>
            <a:r>
              <a:rPr lang="en-US" altLang="zh-CN" sz="3200" smtClean="0"/>
              <a:t>.</a:t>
            </a:r>
          </a:p>
          <a:p>
            <a:pPr eaLnBrk="1" hangingPunct="1">
              <a:lnSpc>
                <a:spcPct val="90000"/>
              </a:lnSpc>
              <a:spcBef>
                <a:spcPct val="30000"/>
              </a:spcBef>
            </a:pPr>
            <a:r>
              <a:rPr lang="zh-CN" altLang="en-US" sz="3600" smtClean="0"/>
              <a:t>改进效果 </a:t>
            </a:r>
          </a:p>
          <a:p>
            <a:pPr lvl="1" eaLnBrk="1" hangingPunct="1">
              <a:lnSpc>
                <a:spcPct val="90000"/>
              </a:lnSpc>
              <a:spcBef>
                <a:spcPct val="30000"/>
              </a:spcBef>
            </a:pPr>
            <a:r>
              <a:rPr lang="zh-CN" altLang="en-US" sz="3200" smtClean="0"/>
              <a:t>使用冗余变换</a:t>
            </a:r>
            <a:r>
              <a:rPr lang="en-US" altLang="zh-CN" sz="3200" smtClean="0"/>
              <a:t>.</a:t>
            </a:r>
          </a:p>
          <a:p>
            <a:pPr lvl="1" eaLnBrk="1" hangingPunct="1">
              <a:lnSpc>
                <a:spcPct val="90000"/>
              </a:lnSpc>
              <a:spcBef>
                <a:spcPct val="30000"/>
              </a:spcBef>
            </a:pPr>
            <a:r>
              <a:rPr lang="zh-CN" altLang="en-US" sz="3200" smtClean="0">
                <a:solidFill>
                  <a:srgbClr val="CC3300"/>
                </a:solidFill>
              </a:rPr>
              <a:t>对于给定集合的图像，设计最优的 </a:t>
            </a:r>
            <a:r>
              <a:rPr lang="en-US" altLang="zh-CN" sz="3200" smtClean="0">
                <a:solidFill>
                  <a:srgbClr val="CC3300"/>
                </a:solidFill>
              </a:rPr>
              <a:t>MF</a:t>
            </a:r>
            <a:r>
              <a:rPr lang="zh-CN" altLang="en-US" sz="3200" smtClean="0">
                <a:solidFill>
                  <a:srgbClr val="CC3300"/>
                </a:solidFill>
              </a:rPr>
              <a:t>。</a:t>
            </a:r>
          </a:p>
          <a:p>
            <a:pPr lvl="1" eaLnBrk="1" hangingPunct="1">
              <a:lnSpc>
                <a:spcPct val="90000"/>
              </a:lnSpc>
              <a:spcBef>
                <a:spcPct val="30000"/>
              </a:spcBef>
            </a:pPr>
            <a:r>
              <a:rPr lang="zh-CN" altLang="en-US" sz="3200" smtClean="0">
                <a:solidFill>
                  <a:srgbClr val="CC3300"/>
                </a:solidFill>
              </a:rPr>
              <a:t>在空间域进行优化</a:t>
            </a:r>
          </a:p>
          <a:p>
            <a:pPr lvl="1" eaLnBrk="1" hangingPunct="1">
              <a:lnSpc>
                <a:spcPct val="90000"/>
              </a:lnSpc>
              <a:spcBef>
                <a:spcPct val="30000"/>
              </a:spcBef>
            </a:pPr>
            <a:r>
              <a:rPr lang="zh-CN" altLang="en-US" sz="3200" smtClean="0">
                <a:solidFill>
                  <a:srgbClr val="CC3300"/>
                </a:solidFill>
              </a:rPr>
              <a:t>在 </a:t>
            </a:r>
            <a:r>
              <a:rPr lang="en-US" altLang="zh-CN" sz="3200" smtClean="0">
                <a:solidFill>
                  <a:srgbClr val="CC3300"/>
                </a:solidFill>
              </a:rPr>
              <a:t>MSE</a:t>
            </a:r>
            <a:r>
              <a:rPr lang="zh-CN" altLang="en-US" sz="3200" smtClean="0">
                <a:solidFill>
                  <a:srgbClr val="CC3300"/>
                </a:solidFill>
              </a:rPr>
              <a:t>意义下最优</a:t>
            </a:r>
            <a:r>
              <a:rPr lang="en-US" altLang="zh-CN" sz="3200" smtClean="0">
                <a:solidFill>
                  <a:srgbClr val="CC3300"/>
                </a:solidFill>
              </a:rPr>
              <a:t>.</a:t>
            </a:r>
            <a:endParaRPr lang="en-US" altLang="zh-CN" sz="320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最优</a:t>
            </a:r>
            <a:r>
              <a:rPr lang="zh-CN" altLang="en-US" sz="4800" smtClean="0">
                <a:solidFill>
                  <a:srgbClr val="000099"/>
                </a:solidFill>
                <a:effectLst>
                  <a:outerShdw blurRad="38100" dist="38100" dir="2700000" algn="tl">
                    <a:srgbClr val="C0C0C0"/>
                  </a:outerShdw>
                </a:effectLst>
                <a:cs typeface="Times New Roman" pitchFamily="18" charset="0"/>
              </a:rPr>
              <a:t> </a:t>
            </a:r>
            <a:r>
              <a:rPr lang="en-US" altLang="zh-CN" sz="4800" smtClean="0">
                <a:solidFill>
                  <a:srgbClr val="000099"/>
                </a:solidFill>
                <a:effectLst>
                  <a:outerShdw blurRad="38100" dist="38100" dir="2700000" algn="tl">
                    <a:srgbClr val="C0C0C0"/>
                  </a:outerShdw>
                </a:effectLst>
                <a:cs typeface="Times New Roman" pitchFamily="18" charset="0"/>
              </a:rPr>
              <a:t>Mapping Function:</a:t>
            </a:r>
          </a:p>
        </p:txBody>
      </p:sp>
      <p:sp>
        <p:nvSpPr>
          <p:cNvPr id="21512" name="Rectangle 3"/>
          <p:cNvSpPr>
            <a:spLocks noGrp="1" noChangeArrowheads="1"/>
          </p:cNvSpPr>
          <p:nvPr>
            <p:ph type="body" idx="1"/>
          </p:nvPr>
        </p:nvSpPr>
        <p:spPr>
          <a:xfrm>
            <a:off x="457200" y="1447800"/>
            <a:ext cx="8229600" cy="4754563"/>
          </a:xfrm>
        </p:spPr>
        <p:txBody>
          <a:bodyPr/>
          <a:lstStyle/>
          <a:p>
            <a:pPr eaLnBrk="1" hangingPunct="1"/>
            <a:r>
              <a:rPr lang="zh-CN" altLang="en-US" smtClean="0"/>
              <a:t>传统方法</a:t>
            </a:r>
            <a:r>
              <a:rPr lang="en-US" altLang="zh-CN" smtClean="0"/>
              <a:t>: </a:t>
            </a:r>
            <a:r>
              <a:rPr lang="zh-CN" altLang="en-US" smtClean="0">
                <a:solidFill>
                  <a:srgbClr val="CC3300"/>
                </a:solidFill>
              </a:rPr>
              <a:t>描述</a:t>
            </a:r>
            <a:r>
              <a:rPr lang="zh-CN" altLang="en-US" smtClean="0"/>
              <a:t> </a:t>
            </a:r>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r>
              <a:rPr lang="zh-CN" altLang="en-US" smtClean="0"/>
              <a:t>新方法：辨识</a:t>
            </a:r>
            <a:endParaRPr lang="zh-CN" altLang="en-US" smtClean="0">
              <a:solidFill>
                <a:srgbClr val="CC3300"/>
              </a:solidFill>
            </a:endParaRPr>
          </a:p>
        </p:txBody>
      </p:sp>
      <p:graphicFrame>
        <p:nvGraphicFramePr>
          <p:cNvPr id="21506" name="Object 4"/>
          <p:cNvGraphicFramePr>
            <a:graphicFrameLocks noChangeAspect="1"/>
          </p:cNvGraphicFramePr>
          <p:nvPr/>
        </p:nvGraphicFramePr>
        <p:xfrm>
          <a:off x="381000" y="2243138"/>
          <a:ext cx="1295400" cy="760412"/>
        </p:xfrm>
        <a:graphic>
          <a:graphicData uri="http://schemas.openxmlformats.org/presentationml/2006/ole">
            <p:oleObj spid="_x0000_s21729" name="משוואה" r:id="rId3" imgW="648000" imgH="381240" progId="Equation.3">
              <p:embed/>
            </p:oleObj>
          </a:graphicData>
        </a:graphic>
      </p:graphicFrame>
      <p:sp>
        <p:nvSpPr>
          <p:cNvPr id="21513" name="AutoShape 5"/>
          <p:cNvSpPr>
            <a:spLocks noChangeArrowheads="1"/>
          </p:cNvSpPr>
          <p:nvPr/>
        </p:nvSpPr>
        <p:spPr bwMode="auto">
          <a:xfrm>
            <a:off x="1614488" y="24384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17094" name="Rectangle 6"/>
          <p:cNvSpPr>
            <a:spLocks noChangeArrowheads="1"/>
          </p:cNvSpPr>
          <p:nvPr/>
        </p:nvSpPr>
        <p:spPr bwMode="auto">
          <a:xfrm>
            <a:off x="2209800" y="2057400"/>
            <a:ext cx="2554288" cy="9906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p:txBody>
      </p:sp>
      <p:sp>
        <p:nvSpPr>
          <p:cNvPr id="21515" name="AutoShape 7"/>
          <p:cNvSpPr>
            <a:spLocks noChangeArrowheads="1"/>
          </p:cNvSpPr>
          <p:nvPr/>
        </p:nvSpPr>
        <p:spPr bwMode="auto">
          <a:xfrm>
            <a:off x="4876800" y="2362200"/>
            <a:ext cx="533400" cy="381000"/>
          </a:xfrm>
          <a:prstGeom prst="rightArrow">
            <a:avLst>
              <a:gd name="adj1" fmla="val 50000"/>
              <a:gd name="adj2" fmla="val 35000"/>
            </a:avLst>
          </a:prstGeom>
          <a:solidFill>
            <a:srgbClr val="CC3300"/>
          </a:solidFill>
          <a:ln w="9525">
            <a:solidFill>
              <a:schemeClr val="tx1"/>
            </a:solidFill>
            <a:miter lim="800000"/>
            <a:headEnd/>
            <a:tailEnd/>
          </a:ln>
        </p:spPr>
        <p:txBody>
          <a:bodyPr wrap="none" anchor="ctr"/>
          <a:lstStyle/>
          <a:p>
            <a:endParaRPr lang="zh-CN" altLang="en-US"/>
          </a:p>
        </p:txBody>
      </p:sp>
      <p:sp>
        <p:nvSpPr>
          <p:cNvPr id="21516" name="Text Box 8"/>
          <p:cNvSpPr txBox="1">
            <a:spLocks noChangeArrowheads="1"/>
          </p:cNvSpPr>
          <p:nvPr/>
        </p:nvSpPr>
        <p:spPr bwMode="auto">
          <a:xfrm>
            <a:off x="2395538" y="2178050"/>
            <a:ext cx="20637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a:r>
              <a:rPr lang="en-US" altLang="zh-CN" sz="2400">
                <a:latin typeface="Arial" pitchFamily="34" charset="0"/>
              </a:rPr>
              <a:t>Modeling</a:t>
            </a:r>
          </a:p>
          <a:p>
            <a:pPr algn="ctr" rtl="1"/>
            <a:r>
              <a:rPr lang="en-US" altLang="zh-CN" sz="2400">
                <a:latin typeface="Arial" pitchFamily="34" charset="0"/>
              </a:rPr>
              <a:t>wavelet p.d.f. </a:t>
            </a:r>
          </a:p>
        </p:txBody>
      </p:sp>
      <p:sp>
        <p:nvSpPr>
          <p:cNvPr id="21517" name="AutoShape 9"/>
          <p:cNvSpPr>
            <a:spLocks noChangeArrowheads="1"/>
          </p:cNvSpPr>
          <p:nvPr/>
        </p:nvSpPr>
        <p:spPr bwMode="auto">
          <a:xfrm>
            <a:off x="7024688" y="2362200"/>
            <a:ext cx="533400" cy="381000"/>
          </a:xfrm>
          <a:prstGeom prst="rightArrow">
            <a:avLst>
              <a:gd name="adj1" fmla="val 50000"/>
              <a:gd name="adj2" fmla="val 3500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21507" name="Object 10"/>
          <p:cNvGraphicFramePr>
            <a:graphicFrameLocks noChangeAspect="1"/>
          </p:cNvGraphicFramePr>
          <p:nvPr/>
        </p:nvGraphicFramePr>
        <p:xfrm>
          <a:off x="7543800" y="2257425"/>
          <a:ext cx="1133475" cy="714375"/>
        </p:xfrm>
        <a:graphic>
          <a:graphicData uri="http://schemas.openxmlformats.org/presentationml/2006/ole">
            <p:oleObj spid="_x0000_s21730" name="משוואה" r:id="rId4" imgW="495360" imgH="304920" progId="Equation.3">
              <p:embed/>
            </p:oleObj>
          </a:graphicData>
        </a:graphic>
      </p:graphicFrame>
      <p:sp>
        <p:nvSpPr>
          <p:cNvPr id="217099" name="Rectangle 11"/>
          <p:cNvSpPr>
            <a:spLocks noChangeArrowheads="1"/>
          </p:cNvSpPr>
          <p:nvPr/>
        </p:nvSpPr>
        <p:spPr bwMode="auto">
          <a:xfrm>
            <a:off x="5576888" y="2133600"/>
            <a:ext cx="1371600" cy="9906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3200">
              <a:latin typeface="Arial" pitchFamily="34" charset="0"/>
            </a:endParaRPr>
          </a:p>
          <a:p>
            <a:pPr algn="ctr" eaLnBrk="0" hangingPunct="0">
              <a:defRPr/>
            </a:pPr>
            <a:r>
              <a:rPr lang="en-US" altLang="zh-CN" sz="2400">
                <a:latin typeface="Arial" pitchFamily="34" charset="0"/>
              </a:rPr>
              <a:t>MAP</a:t>
            </a:r>
          </a:p>
          <a:p>
            <a:pPr algn="ctr" eaLnBrk="0" hangingPunct="0">
              <a:defRPr/>
            </a:pPr>
            <a:r>
              <a:rPr lang="en-US" altLang="zh-CN" sz="2400">
                <a:latin typeface="Arial" pitchFamily="34" charset="0"/>
              </a:rPr>
              <a:t>objective</a:t>
            </a:r>
          </a:p>
          <a:p>
            <a:pPr algn="ctr" eaLnBrk="0" hangingPunct="0">
              <a:defRPr/>
            </a:pPr>
            <a:endParaRPr lang="en-US" altLang="zh-CN" sz="2400">
              <a:latin typeface="Arial" pitchFamily="34" charset="0"/>
            </a:endParaRPr>
          </a:p>
        </p:txBody>
      </p:sp>
      <p:graphicFrame>
        <p:nvGraphicFramePr>
          <p:cNvPr id="21508" name="Object 12"/>
          <p:cNvGraphicFramePr>
            <a:graphicFrameLocks noChangeAspect="1"/>
          </p:cNvGraphicFramePr>
          <p:nvPr/>
        </p:nvGraphicFramePr>
        <p:xfrm>
          <a:off x="3794125" y="4479925"/>
          <a:ext cx="698500" cy="630238"/>
        </p:xfrm>
        <a:graphic>
          <a:graphicData uri="http://schemas.openxmlformats.org/presentationml/2006/ole">
            <p:oleObj spid="_x0000_s21731" name="משוואה" r:id="rId5" imgW="343080" imgH="304920" progId="Equation.3">
              <p:embed/>
            </p:oleObj>
          </a:graphicData>
        </a:graphic>
      </p:graphicFrame>
      <p:graphicFrame>
        <p:nvGraphicFramePr>
          <p:cNvPr id="21509" name="Object 13"/>
          <p:cNvGraphicFramePr>
            <a:graphicFrameLocks noChangeAspect="1"/>
          </p:cNvGraphicFramePr>
          <p:nvPr/>
        </p:nvGraphicFramePr>
        <p:xfrm>
          <a:off x="8213725" y="4413250"/>
          <a:ext cx="696913" cy="698500"/>
        </p:xfrm>
        <a:graphic>
          <a:graphicData uri="http://schemas.openxmlformats.org/presentationml/2006/ole">
            <p:oleObj spid="_x0000_s21732" name="משוואה" r:id="rId6" imgW="343080" imgH="343080" progId="Equation.3">
              <p:embed/>
            </p:oleObj>
          </a:graphicData>
        </a:graphic>
      </p:graphicFrame>
      <p:sp>
        <p:nvSpPr>
          <p:cNvPr id="217102" name="Rectangle 14"/>
          <p:cNvSpPr>
            <a:spLocks noChangeArrowheads="1"/>
          </p:cNvSpPr>
          <p:nvPr/>
        </p:nvSpPr>
        <p:spPr bwMode="auto">
          <a:xfrm>
            <a:off x="5105400" y="4191000"/>
            <a:ext cx="2554288" cy="9906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p:txBody>
      </p:sp>
      <p:sp>
        <p:nvSpPr>
          <p:cNvPr id="21520" name="Text Box 15"/>
          <p:cNvSpPr txBox="1">
            <a:spLocks noChangeArrowheads="1"/>
          </p:cNvSpPr>
          <p:nvPr/>
        </p:nvSpPr>
        <p:spPr bwMode="auto">
          <a:xfrm>
            <a:off x="5626100" y="4292600"/>
            <a:ext cx="1403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a:r>
              <a:rPr lang="zh-CN" altLang="en-US" sz="2400">
                <a:latin typeface="Arial" pitchFamily="34" charset="0"/>
              </a:rPr>
              <a:t>优化准则</a:t>
            </a:r>
          </a:p>
        </p:txBody>
      </p:sp>
      <p:sp>
        <p:nvSpPr>
          <p:cNvPr id="21521" name="AutoShape 16"/>
          <p:cNvSpPr>
            <a:spLocks noChangeArrowheads="1"/>
          </p:cNvSpPr>
          <p:nvPr/>
        </p:nvSpPr>
        <p:spPr bwMode="auto">
          <a:xfrm>
            <a:off x="4495800" y="4600575"/>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1522" name="AutoShape 17"/>
          <p:cNvSpPr>
            <a:spLocks noChangeArrowheads="1"/>
          </p:cNvSpPr>
          <p:nvPr/>
        </p:nvSpPr>
        <p:spPr bwMode="auto">
          <a:xfrm flipH="1">
            <a:off x="7696200" y="461645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1523" name="AutoShape 18"/>
          <p:cNvSpPr>
            <a:spLocks noChangeArrowheads="1"/>
          </p:cNvSpPr>
          <p:nvPr/>
        </p:nvSpPr>
        <p:spPr bwMode="auto">
          <a:xfrm rot="5400000" flipV="1">
            <a:off x="6096000" y="5226050"/>
            <a:ext cx="533400" cy="381000"/>
          </a:xfrm>
          <a:prstGeom prst="rightArrow">
            <a:avLst>
              <a:gd name="adj1" fmla="val 50000"/>
              <a:gd name="adj2" fmla="val 3500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21510" name="Object 19"/>
          <p:cNvGraphicFramePr>
            <a:graphicFrameLocks noChangeAspect="1"/>
          </p:cNvGraphicFramePr>
          <p:nvPr/>
        </p:nvGraphicFramePr>
        <p:xfrm>
          <a:off x="5867400" y="5683250"/>
          <a:ext cx="1066800" cy="560388"/>
        </p:xfrm>
        <a:graphic>
          <a:graphicData uri="http://schemas.openxmlformats.org/presentationml/2006/ole">
            <p:oleObj spid="_x0000_s21733" name="משוואה" r:id="rId7" imgW="596880" imgH="304920" progId="Equation.3">
              <p:embed/>
            </p:oleObj>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8114" name="AutoShape 2"/>
          <p:cNvSpPr>
            <a:spLocks noChangeArrowheads="1"/>
          </p:cNvSpPr>
          <p:nvPr/>
        </p:nvSpPr>
        <p:spPr bwMode="auto">
          <a:xfrm>
            <a:off x="1371600" y="2667000"/>
            <a:ext cx="5791200" cy="12954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18115" name="Rectangle 3"/>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优化准则</a:t>
            </a:r>
          </a:p>
        </p:txBody>
      </p:sp>
      <p:sp>
        <p:nvSpPr>
          <p:cNvPr id="22533" name="Rectangle 4"/>
          <p:cNvSpPr>
            <a:spLocks noGrp="1" noChangeArrowheads="1"/>
          </p:cNvSpPr>
          <p:nvPr>
            <p:ph type="body" idx="1"/>
          </p:nvPr>
        </p:nvSpPr>
        <p:spPr/>
        <p:txBody>
          <a:bodyPr/>
          <a:lstStyle/>
          <a:p>
            <a:pPr eaLnBrk="1" hangingPunct="1"/>
            <a:r>
              <a:rPr lang="zh-CN" altLang="en-US" sz="2800" smtClean="0"/>
              <a:t>对于给定样本集 </a:t>
            </a:r>
            <a:r>
              <a:rPr lang="en-US" altLang="zh-CN" sz="2800" smtClean="0"/>
              <a:t>{x</a:t>
            </a:r>
            <a:r>
              <a:rPr lang="en-US" altLang="zh-CN" sz="2800" baseline="30000" smtClean="0"/>
              <a:t>e</a:t>
            </a:r>
            <a:r>
              <a:rPr lang="en-US" altLang="zh-CN" sz="2800" baseline="-25000" smtClean="0"/>
              <a:t>i</a:t>
            </a:r>
            <a:r>
              <a:rPr lang="en-US" altLang="zh-CN" sz="2800" smtClean="0"/>
              <a:t>} and {y</a:t>
            </a:r>
            <a:r>
              <a:rPr lang="en-US" altLang="zh-CN" sz="2800" baseline="30000" smtClean="0"/>
              <a:t>e</a:t>
            </a:r>
            <a:r>
              <a:rPr lang="en-US" altLang="zh-CN" sz="2800" baseline="-25000" smtClean="0"/>
              <a:t>i</a:t>
            </a:r>
            <a:r>
              <a:rPr lang="en-US" altLang="zh-CN" sz="2800" smtClean="0"/>
              <a:t>}</a:t>
            </a:r>
            <a:r>
              <a:rPr lang="zh-CN" altLang="en-US" sz="2800" smtClean="0"/>
              <a:t>，设计映射函数</a:t>
            </a:r>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endParaRPr lang="zh-CN" altLang="en-US" sz="2800" b="1" smtClean="0"/>
          </a:p>
          <a:p>
            <a:pPr eaLnBrk="1" hangingPunct="1"/>
            <a:r>
              <a:rPr lang="zh-CN" altLang="en-US" sz="2800" b="1" smtClean="0"/>
              <a:t>关键问题</a:t>
            </a:r>
            <a:r>
              <a:rPr lang="en-US" altLang="zh-CN" sz="2800" smtClean="0"/>
              <a:t>: </a:t>
            </a:r>
            <a:r>
              <a:rPr lang="zh-CN" altLang="en-US" sz="2800" smtClean="0"/>
              <a:t>如果优化非线性 </a:t>
            </a:r>
            <a:r>
              <a:rPr lang="en-US" altLang="zh-CN" sz="2800" smtClean="0"/>
              <a:t>MF</a:t>
            </a:r>
          </a:p>
        </p:txBody>
      </p:sp>
      <p:graphicFrame>
        <p:nvGraphicFramePr>
          <p:cNvPr id="22530" name="Object 5"/>
          <p:cNvGraphicFramePr>
            <a:graphicFrameLocks noChangeAspect="1"/>
          </p:cNvGraphicFramePr>
          <p:nvPr/>
        </p:nvGraphicFramePr>
        <p:xfrm>
          <a:off x="1350963" y="2741613"/>
          <a:ext cx="6129337" cy="1181100"/>
        </p:xfrm>
        <a:graphic>
          <a:graphicData uri="http://schemas.openxmlformats.org/presentationml/2006/ole">
            <p:oleObj spid="_x0000_s22575" name="משוואה" r:id="rId3" imgW="3302640" imgH="635040" progId="Equation.3">
              <p:embed/>
            </p:oleObj>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381000" y="3962400"/>
            <a:ext cx="8305800" cy="1676400"/>
          </a:xfrm>
          <a:prstGeom prst="rect">
            <a:avLst/>
          </a:prstGeom>
          <a:solidFill>
            <a:srgbClr val="FFFFAF"/>
          </a:solidFill>
          <a:ln w="9525">
            <a:solidFill>
              <a:schemeClr val="tx1"/>
            </a:solidFill>
            <a:miter lim="800000"/>
            <a:headEnd/>
            <a:tailEnd/>
          </a:ln>
        </p:spPr>
        <p:txBody>
          <a:bodyPr wrap="none" anchor="ctr"/>
          <a:lstStyle/>
          <a:p>
            <a:endParaRPr lang="zh-CN" altLang="en-US"/>
          </a:p>
        </p:txBody>
      </p:sp>
      <p:sp>
        <p:nvSpPr>
          <p:cNvPr id="219139" name="Rectangle 3"/>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样条变换</a:t>
            </a:r>
            <a:r>
              <a:rPr lang="zh-CN" altLang="en-US" sz="4800" smtClean="0">
                <a:solidFill>
                  <a:srgbClr val="000099"/>
                </a:solidFill>
                <a:effectLst>
                  <a:outerShdw blurRad="38100" dist="38100" dir="2700000" algn="tl">
                    <a:srgbClr val="C0C0C0"/>
                  </a:outerShdw>
                </a:effectLst>
                <a:cs typeface="Times New Roman" pitchFamily="18" charset="0"/>
              </a:rPr>
              <a:t> </a:t>
            </a:r>
          </a:p>
        </p:txBody>
      </p:sp>
      <p:sp>
        <p:nvSpPr>
          <p:cNvPr id="219140" name="Rectangle 4"/>
          <p:cNvSpPr>
            <a:spLocks noGrp="1" noChangeArrowheads="1"/>
          </p:cNvSpPr>
          <p:nvPr>
            <p:ph type="body" idx="1"/>
          </p:nvPr>
        </p:nvSpPr>
        <p:spPr>
          <a:xfrm>
            <a:off x="609600" y="1371600"/>
            <a:ext cx="8229600" cy="2344738"/>
          </a:xfrm>
        </p:spPr>
        <p:txBody>
          <a:bodyPr/>
          <a:lstStyle/>
          <a:p>
            <a:pPr marL="342900" indent="-342900" eaLnBrk="1" hangingPunct="1">
              <a:lnSpc>
                <a:spcPct val="110000"/>
              </a:lnSpc>
            </a:pPr>
            <a:r>
              <a:rPr lang="zh-CN" altLang="en-US" sz="2800" smtClean="0"/>
              <a:t>令   </a:t>
            </a:r>
            <a:r>
              <a:rPr lang="en-US" altLang="zh-CN" sz="2800" smtClean="0"/>
              <a:t>x</a:t>
            </a:r>
            <a:r>
              <a:rPr lang="en-US" altLang="zh-CN" sz="2800" smtClean="0">
                <a:sym typeface="Symbol" pitchFamily="18" charset="2"/>
              </a:rPr>
              <a:t>R  </a:t>
            </a:r>
            <a:r>
              <a:rPr lang="zh-CN" altLang="en-US" sz="2800" smtClean="0">
                <a:sym typeface="Symbol" pitchFamily="18" charset="2"/>
              </a:rPr>
              <a:t>区间 </a:t>
            </a:r>
            <a:r>
              <a:rPr lang="en-US" altLang="zh-CN" sz="2800" smtClean="0">
                <a:sym typeface="Symbol" pitchFamily="18" charset="2"/>
              </a:rPr>
              <a:t>[a,b)</a:t>
            </a:r>
            <a:r>
              <a:rPr lang="zh-CN" altLang="en-US" sz="2800" smtClean="0">
                <a:sym typeface="Symbol" pitchFamily="18" charset="2"/>
              </a:rPr>
              <a:t>上的一个点</a:t>
            </a:r>
          </a:p>
          <a:p>
            <a:pPr marL="342900" indent="-342900" eaLnBrk="1" hangingPunct="1">
              <a:lnSpc>
                <a:spcPct val="110000"/>
              </a:lnSpc>
            </a:pPr>
            <a:r>
              <a:rPr lang="zh-CN" altLang="en-US" sz="2800" smtClean="0">
                <a:sym typeface="Symbol" pitchFamily="18" charset="2"/>
              </a:rPr>
              <a:t>将 </a:t>
            </a:r>
            <a:r>
              <a:rPr lang="en-US" altLang="zh-CN" sz="2800" smtClean="0">
                <a:sym typeface="Symbol" pitchFamily="18" charset="2"/>
              </a:rPr>
              <a:t>[a,b) </a:t>
            </a:r>
            <a:r>
              <a:rPr lang="zh-CN" altLang="en-US" sz="2800" smtClean="0">
                <a:sym typeface="Symbol" pitchFamily="18" charset="2"/>
              </a:rPr>
              <a:t>分成 </a:t>
            </a:r>
            <a:r>
              <a:rPr lang="en-US" altLang="zh-CN" sz="2800" smtClean="0">
                <a:sym typeface="Symbol" pitchFamily="18" charset="2"/>
              </a:rPr>
              <a:t>M </a:t>
            </a:r>
            <a:r>
              <a:rPr lang="zh-CN" altLang="en-US" sz="2800" smtClean="0">
                <a:sym typeface="Symbol" pitchFamily="18" charset="2"/>
              </a:rPr>
              <a:t>份 </a:t>
            </a:r>
            <a:r>
              <a:rPr lang="en-US" altLang="zh-CN" sz="2800" b="1" smtClean="0">
                <a:solidFill>
                  <a:srgbClr val="000099"/>
                </a:solidFill>
                <a:sym typeface="Symbol" pitchFamily="18" charset="2"/>
              </a:rPr>
              <a:t>q</a:t>
            </a:r>
            <a:r>
              <a:rPr lang="en-US" altLang="zh-CN" sz="2800" smtClean="0">
                <a:solidFill>
                  <a:srgbClr val="000099"/>
                </a:solidFill>
                <a:sym typeface="Symbol" pitchFamily="18" charset="2"/>
              </a:rPr>
              <a:t>=[q</a:t>
            </a:r>
            <a:r>
              <a:rPr lang="en-US" altLang="zh-CN" sz="2800" baseline="-25000" smtClean="0">
                <a:solidFill>
                  <a:srgbClr val="000099"/>
                </a:solidFill>
                <a:sym typeface="Symbol" pitchFamily="18" charset="2"/>
              </a:rPr>
              <a:t>0</a:t>
            </a:r>
            <a:r>
              <a:rPr lang="en-US" altLang="zh-CN" sz="2800" smtClean="0">
                <a:solidFill>
                  <a:srgbClr val="000099"/>
                </a:solidFill>
                <a:sym typeface="Symbol" pitchFamily="18" charset="2"/>
              </a:rPr>
              <a:t>,q</a:t>
            </a:r>
            <a:r>
              <a:rPr lang="en-US" altLang="zh-CN" sz="2800" baseline="-25000" smtClean="0">
                <a:solidFill>
                  <a:srgbClr val="000099"/>
                </a:solidFill>
                <a:sym typeface="Symbol" pitchFamily="18" charset="2"/>
              </a:rPr>
              <a:t>1</a:t>
            </a:r>
            <a:r>
              <a:rPr lang="en-US" altLang="zh-CN" sz="2800" smtClean="0">
                <a:solidFill>
                  <a:srgbClr val="000099"/>
                </a:solidFill>
                <a:sym typeface="Symbol" pitchFamily="18" charset="2"/>
              </a:rPr>
              <a:t>,...,q</a:t>
            </a:r>
            <a:r>
              <a:rPr lang="en-US" altLang="zh-CN" sz="2800" baseline="-25000" smtClean="0">
                <a:solidFill>
                  <a:srgbClr val="000099"/>
                </a:solidFill>
                <a:sym typeface="Symbol" pitchFamily="18" charset="2"/>
              </a:rPr>
              <a:t>M</a:t>
            </a:r>
            <a:r>
              <a:rPr lang="en-US" altLang="zh-CN" sz="2800" smtClean="0">
                <a:solidFill>
                  <a:srgbClr val="000099"/>
                </a:solidFill>
                <a:sym typeface="Symbol" pitchFamily="18" charset="2"/>
              </a:rPr>
              <a:t>]</a:t>
            </a:r>
          </a:p>
          <a:p>
            <a:pPr marL="342900" indent="-342900" eaLnBrk="1" hangingPunct="1">
              <a:lnSpc>
                <a:spcPct val="110000"/>
              </a:lnSpc>
            </a:pPr>
            <a:r>
              <a:rPr lang="zh-CN" altLang="en-US" sz="2800" smtClean="0">
                <a:sym typeface="Symbol" pitchFamily="18" charset="2"/>
              </a:rPr>
              <a:t>不是一般性，假设  </a:t>
            </a:r>
            <a:r>
              <a:rPr lang="en-US" altLang="zh-CN" sz="2800" smtClean="0">
                <a:solidFill>
                  <a:srgbClr val="862000"/>
                </a:solidFill>
                <a:sym typeface="Symbol" pitchFamily="18" charset="2"/>
              </a:rPr>
              <a:t>x[q</a:t>
            </a:r>
            <a:r>
              <a:rPr lang="en-US" altLang="zh-CN" sz="2800" baseline="-25000" smtClean="0">
                <a:solidFill>
                  <a:srgbClr val="862000"/>
                </a:solidFill>
                <a:sym typeface="Symbol" pitchFamily="18" charset="2"/>
              </a:rPr>
              <a:t>j-1</a:t>
            </a:r>
            <a:r>
              <a:rPr lang="en-US" altLang="zh-CN" sz="2800" smtClean="0">
                <a:solidFill>
                  <a:srgbClr val="862000"/>
                </a:solidFill>
                <a:sym typeface="Symbol" pitchFamily="18" charset="2"/>
              </a:rPr>
              <a:t>,q</a:t>
            </a:r>
            <a:r>
              <a:rPr lang="en-US" altLang="zh-CN" sz="2800" baseline="-25000" smtClean="0">
                <a:solidFill>
                  <a:srgbClr val="862000"/>
                </a:solidFill>
                <a:sym typeface="Symbol" pitchFamily="18" charset="2"/>
              </a:rPr>
              <a:t>j</a:t>
            </a:r>
            <a:r>
              <a:rPr lang="en-US" altLang="zh-CN" sz="2800" smtClean="0">
                <a:solidFill>
                  <a:srgbClr val="862000"/>
                </a:solidFill>
                <a:sym typeface="Symbol" pitchFamily="18" charset="2"/>
              </a:rPr>
              <a:t>)</a:t>
            </a:r>
          </a:p>
          <a:p>
            <a:pPr marL="342900" indent="-342900" eaLnBrk="1" hangingPunct="1">
              <a:lnSpc>
                <a:spcPct val="110000"/>
              </a:lnSpc>
            </a:pPr>
            <a:r>
              <a:rPr lang="zh-CN" altLang="en-US" sz="2800" smtClean="0">
                <a:sym typeface="Symbol" pitchFamily="18" charset="2"/>
              </a:rPr>
              <a:t>定义</a:t>
            </a:r>
            <a:r>
              <a:rPr lang="zh-CN" altLang="en-US" sz="2800" smtClean="0">
                <a:solidFill>
                  <a:srgbClr val="862000"/>
                </a:solidFill>
                <a:sym typeface="Symbol" pitchFamily="18" charset="2"/>
              </a:rPr>
              <a:t> </a:t>
            </a:r>
            <a:r>
              <a:rPr lang="en-US" altLang="zh-CN" sz="2800" smtClean="0">
                <a:solidFill>
                  <a:srgbClr val="336600"/>
                </a:solidFill>
                <a:sym typeface="Symbol" pitchFamily="18" charset="2"/>
              </a:rPr>
              <a:t>r(x)=(x-q</a:t>
            </a:r>
            <a:r>
              <a:rPr lang="en-US" altLang="zh-CN" sz="2800" baseline="-25000" smtClean="0">
                <a:solidFill>
                  <a:srgbClr val="336600"/>
                </a:solidFill>
                <a:sym typeface="Symbol" pitchFamily="18" charset="2"/>
              </a:rPr>
              <a:t>j-1</a:t>
            </a:r>
            <a:r>
              <a:rPr lang="en-US" altLang="zh-CN" sz="2800" smtClean="0">
                <a:solidFill>
                  <a:srgbClr val="336600"/>
                </a:solidFill>
                <a:sym typeface="Symbol" pitchFamily="18" charset="2"/>
              </a:rPr>
              <a:t>)/(q</a:t>
            </a:r>
            <a:r>
              <a:rPr lang="en-US" altLang="zh-CN" sz="2800" baseline="-25000" smtClean="0">
                <a:solidFill>
                  <a:srgbClr val="336600"/>
                </a:solidFill>
                <a:sym typeface="Symbol" pitchFamily="18" charset="2"/>
              </a:rPr>
              <a:t>j</a:t>
            </a:r>
            <a:r>
              <a:rPr lang="en-US" altLang="zh-CN" sz="2800" smtClean="0">
                <a:solidFill>
                  <a:srgbClr val="336600"/>
                </a:solidFill>
                <a:sym typeface="Symbol" pitchFamily="18" charset="2"/>
              </a:rPr>
              <a:t>-q</a:t>
            </a:r>
            <a:r>
              <a:rPr lang="en-US" altLang="zh-CN" sz="2800" baseline="-25000" smtClean="0">
                <a:solidFill>
                  <a:srgbClr val="336600"/>
                </a:solidFill>
                <a:sym typeface="Symbol" pitchFamily="18" charset="2"/>
              </a:rPr>
              <a:t>j-1</a:t>
            </a:r>
            <a:r>
              <a:rPr lang="en-US" altLang="zh-CN" sz="2800" smtClean="0">
                <a:solidFill>
                  <a:srgbClr val="336600"/>
                </a:solidFill>
                <a:sym typeface="Symbol" pitchFamily="18" charset="2"/>
              </a:rPr>
              <a:t>)</a:t>
            </a:r>
          </a:p>
        </p:txBody>
      </p:sp>
      <p:sp>
        <p:nvSpPr>
          <p:cNvPr id="69637" name="Line 5"/>
          <p:cNvSpPr>
            <a:spLocks noChangeShapeType="1"/>
          </p:cNvSpPr>
          <p:nvPr/>
        </p:nvSpPr>
        <p:spPr bwMode="auto">
          <a:xfrm>
            <a:off x="1295400" y="4495800"/>
            <a:ext cx="6400800" cy="0"/>
          </a:xfrm>
          <a:prstGeom prst="line">
            <a:avLst/>
          </a:prstGeom>
          <a:noFill/>
          <a:ln w="28575">
            <a:solidFill>
              <a:srgbClr val="862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9638" name="Line 6"/>
          <p:cNvSpPr>
            <a:spLocks noChangeShapeType="1"/>
          </p:cNvSpPr>
          <p:nvPr/>
        </p:nvSpPr>
        <p:spPr bwMode="auto">
          <a:xfrm>
            <a:off x="1371600" y="4419600"/>
            <a:ext cx="0" cy="1524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39" name="Text Box 7"/>
          <p:cNvSpPr txBox="1">
            <a:spLocks noChangeArrowheads="1"/>
          </p:cNvSpPr>
          <p:nvPr/>
        </p:nvSpPr>
        <p:spPr bwMode="auto">
          <a:xfrm>
            <a:off x="1219200" y="4535488"/>
            <a:ext cx="3540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latin typeface="Arial" pitchFamily="34" charset="0"/>
              </a:rPr>
              <a:t>a</a:t>
            </a:r>
          </a:p>
        </p:txBody>
      </p:sp>
      <p:sp>
        <p:nvSpPr>
          <p:cNvPr id="69640" name="Text Box 8"/>
          <p:cNvSpPr txBox="1">
            <a:spLocks noChangeArrowheads="1"/>
          </p:cNvSpPr>
          <p:nvPr/>
        </p:nvSpPr>
        <p:spPr bwMode="auto">
          <a:xfrm>
            <a:off x="7315200" y="4540250"/>
            <a:ext cx="3540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latin typeface="Arial" pitchFamily="34" charset="0"/>
              </a:rPr>
              <a:t>b</a:t>
            </a:r>
          </a:p>
        </p:txBody>
      </p:sp>
      <p:sp>
        <p:nvSpPr>
          <p:cNvPr id="69641" name="Oval 9"/>
          <p:cNvSpPr>
            <a:spLocks noChangeArrowheads="1"/>
          </p:cNvSpPr>
          <p:nvPr/>
        </p:nvSpPr>
        <p:spPr bwMode="auto">
          <a:xfrm>
            <a:off x="5181600" y="4419600"/>
            <a:ext cx="152400" cy="1524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69642" name="Text Box 10"/>
          <p:cNvSpPr txBox="1">
            <a:spLocks noChangeArrowheads="1"/>
          </p:cNvSpPr>
          <p:nvPr/>
        </p:nvSpPr>
        <p:spPr bwMode="auto">
          <a:xfrm>
            <a:off x="5105400" y="4648200"/>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latin typeface="Arial" pitchFamily="34" charset="0"/>
              </a:rPr>
              <a:t>x</a:t>
            </a:r>
          </a:p>
        </p:txBody>
      </p:sp>
      <p:grpSp>
        <p:nvGrpSpPr>
          <p:cNvPr id="2" name="Group 11"/>
          <p:cNvGrpSpPr>
            <a:grpSpLocks/>
          </p:cNvGrpSpPr>
          <p:nvPr/>
        </p:nvGrpSpPr>
        <p:grpSpPr bwMode="auto">
          <a:xfrm>
            <a:off x="1143000" y="3592513"/>
            <a:ext cx="6570663" cy="979487"/>
            <a:chOff x="720" y="2839"/>
            <a:chExt cx="4139" cy="617"/>
          </a:xfrm>
        </p:grpSpPr>
        <p:sp>
          <p:nvSpPr>
            <p:cNvPr id="69653" name="Line 12"/>
            <p:cNvSpPr>
              <a:spLocks noChangeShapeType="1"/>
            </p:cNvSpPr>
            <p:nvPr/>
          </p:nvSpPr>
          <p:spPr bwMode="auto">
            <a:xfrm>
              <a:off x="4704"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4" name="Line 13"/>
            <p:cNvSpPr>
              <a:spLocks noChangeShapeType="1"/>
            </p:cNvSpPr>
            <p:nvPr/>
          </p:nvSpPr>
          <p:spPr bwMode="auto">
            <a:xfrm>
              <a:off x="1536"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5" name="Line 14"/>
            <p:cNvSpPr>
              <a:spLocks noChangeShapeType="1"/>
            </p:cNvSpPr>
            <p:nvPr/>
          </p:nvSpPr>
          <p:spPr bwMode="auto">
            <a:xfrm>
              <a:off x="2832"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6" name="Line 15"/>
            <p:cNvSpPr>
              <a:spLocks noChangeShapeType="1"/>
            </p:cNvSpPr>
            <p:nvPr/>
          </p:nvSpPr>
          <p:spPr bwMode="auto">
            <a:xfrm>
              <a:off x="3552"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7" name="Line 16"/>
            <p:cNvSpPr>
              <a:spLocks noChangeShapeType="1"/>
            </p:cNvSpPr>
            <p:nvPr/>
          </p:nvSpPr>
          <p:spPr bwMode="auto">
            <a:xfrm>
              <a:off x="4176"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8" name="Line 17"/>
            <p:cNvSpPr>
              <a:spLocks noChangeShapeType="1"/>
            </p:cNvSpPr>
            <p:nvPr/>
          </p:nvSpPr>
          <p:spPr bwMode="auto">
            <a:xfrm>
              <a:off x="864"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9" name="Text Box 18"/>
            <p:cNvSpPr txBox="1">
              <a:spLocks noChangeArrowheads="1"/>
            </p:cNvSpPr>
            <p:nvPr/>
          </p:nvSpPr>
          <p:spPr bwMode="auto">
            <a:xfrm>
              <a:off x="720" y="2839"/>
              <a:ext cx="26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solidFill>
                    <a:srgbClr val="000099"/>
                  </a:solidFill>
                  <a:latin typeface="Arial" pitchFamily="34" charset="0"/>
                </a:rPr>
                <a:t>q</a:t>
              </a:r>
              <a:r>
                <a:rPr lang="en-US" altLang="zh-CN" sz="2000" baseline="-25000">
                  <a:solidFill>
                    <a:srgbClr val="000099"/>
                  </a:solidFill>
                  <a:latin typeface="Arial" pitchFamily="34" charset="0"/>
                </a:rPr>
                <a:t>0</a:t>
              </a:r>
            </a:p>
          </p:txBody>
        </p:sp>
        <p:sp>
          <p:nvSpPr>
            <p:cNvPr id="69660" name="Text Box 19"/>
            <p:cNvSpPr txBox="1">
              <a:spLocks noChangeArrowheads="1"/>
            </p:cNvSpPr>
            <p:nvPr/>
          </p:nvSpPr>
          <p:spPr bwMode="auto">
            <a:xfrm>
              <a:off x="1369" y="2839"/>
              <a:ext cx="26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solidFill>
                    <a:srgbClr val="000099"/>
                  </a:solidFill>
                  <a:latin typeface="Arial" pitchFamily="34" charset="0"/>
                </a:rPr>
                <a:t>q</a:t>
              </a:r>
              <a:r>
                <a:rPr lang="en-US" altLang="zh-CN" sz="2000" baseline="-25000">
                  <a:solidFill>
                    <a:srgbClr val="000099"/>
                  </a:solidFill>
                  <a:latin typeface="Arial" pitchFamily="34" charset="0"/>
                </a:rPr>
                <a:t>1</a:t>
              </a:r>
            </a:p>
          </p:txBody>
        </p:sp>
        <p:sp>
          <p:nvSpPr>
            <p:cNvPr id="69661" name="Text Box 20"/>
            <p:cNvSpPr txBox="1">
              <a:spLocks noChangeArrowheads="1"/>
            </p:cNvSpPr>
            <p:nvPr/>
          </p:nvSpPr>
          <p:spPr bwMode="auto">
            <a:xfrm>
              <a:off x="4567" y="2839"/>
              <a:ext cx="29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solidFill>
                    <a:srgbClr val="000099"/>
                  </a:solidFill>
                  <a:latin typeface="Arial" pitchFamily="34" charset="0"/>
                </a:rPr>
                <a:t>q</a:t>
              </a:r>
              <a:r>
                <a:rPr lang="en-US" altLang="zh-CN" sz="2000" baseline="-25000">
                  <a:solidFill>
                    <a:srgbClr val="000099"/>
                  </a:solidFill>
                  <a:latin typeface="Arial" pitchFamily="34" charset="0"/>
                </a:rPr>
                <a:t>M</a:t>
              </a:r>
            </a:p>
          </p:txBody>
        </p:sp>
        <p:sp>
          <p:nvSpPr>
            <p:cNvPr id="69662" name="Oval 21"/>
            <p:cNvSpPr>
              <a:spLocks noChangeArrowheads="1"/>
            </p:cNvSpPr>
            <p:nvPr/>
          </p:nvSpPr>
          <p:spPr bwMode="auto">
            <a:xfrm>
              <a:off x="1968" y="3216"/>
              <a:ext cx="48" cy="48"/>
            </a:xfrm>
            <a:prstGeom prst="ellipse">
              <a:avLst/>
            </a:prstGeom>
            <a:solidFill>
              <a:srgbClr val="0033CC"/>
            </a:solidFill>
            <a:ln w="9525">
              <a:solidFill>
                <a:schemeClr val="tx1"/>
              </a:solidFill>
              <a:round/>
              <a:headEnd/>
              <a:tailEnd/>
            </a:ln>
          </p:spPr>
          <p:txBody>
            <a:bodyPr wrap="none" anchor="ctr"/>
            <a:lstStyle/>
            <a:p>
              <a:endParaRPr lang="zh-CN" altLang="en-US"/>
            </a:p>
          </p:txBody>
        </p:sp>
        <p:sp>
          <p:nvSpPr>
            <p:cNvPr id="69663" name="Oval 22"/>
            <p:cNvSpPr>
              <a:spLocks noChangeArrowheads="1"/>
            </p:cNvSpPr>
            <p:nvPr/>
          </p:nvSpPr>
          <p:spPr bwMode="auto">
            <a:xfrm>
              <a:off x="2352" y="3216"/>
              <a:ext cx="48" cy="48"/>
            </a:xfrm>
            <a:prstGeom prst="ellipse">
              <a:avLst/>
            </a:prstGeom>
            <a:solidFill>
              <a:srgbClr val="0033CC"/>
            </a:solidFill>
            <a:ln w="9525">
              <a:solidFill>
                <a:schemeClr val="tx1"/>
              </a:solidFill>
              <a:round/>
              <a:headEnd/>
              <a:tailEnd/>
            </a:ln>
          </p:spPr>
          <p:txBody>
            <a:bodyPr wrap="none" anchor="ctr"/>
            <a:lstStyle/>
            <a:p>
              <a:endParaRPr lang="zh-CN" altLang="en-US"/>
            </a:p>
          </p:txBody>
        </p:sp>
        <p:sp>
          <p:nvSpPr>
            <p:cNvPr id="69664" name="Oval 23"/>
            <p:cNvSpPr>
              <a:spLocks noChangeArrowheads="1"/>
            </p:cNvSpPr>
            <p:nvPr/>
          </p:nvSpPr>
          <p:spPr bwMode="auto">
            <a:xfrm>
              <a:off x="2160" y="3216"/>
              <a:ext cx="48" cy="48"/>
            </a:xfrm>
            <a:prstGeom prst="ellipse">
              <a:avLst/>
            </a:prstGeom>
            <a:solidFill>
              <a:srgbClr val="0033CC"/>
            </a:solidFill>
            <a:ln w="9525">
              <a:solidFill>
                <a:schemeClr val="tx1"/>
              </a:solidFill>
              <a:round/>
              <a:headEnd/>
              <a:tailEnd/>
            </a:ln>
          </p:spPr>
          <p:txBody>
            <a:bodyPr wrap="none" anchor="ctr"/>
            <a:lstStyle/>
            <a:p>
              <a:endParaRPr lang="zh-CN" altLang="en-US"/>
            </a:p>
          </p:txBody>
        </p:sp>
      </p:grpSp>
      <p:grpSp>
        <p:nvGrpSpPr>
          <p:cNvPr id="3" name="Group 24"/>
          <p:cNvGrpSpPr>
            <a:grpSpLocks/>
          </p:cNvGrpSpPr>
          <p:nvPr/>
        </p:nvGrpSpPr>
        <p:grpSpPr bwMode="auto">
          <a:xfrm>
            <a:off x="4191000" y="3581400"/>
            <a:ext cx="1600200" cy="457200"/>
            <a:chOff x="2592" y="2832"/>
            <a:chExt cx="1008" cy="288"/>
          </a:xfrm>
        </p:grpSpPr>
        <p:sp>
          <p:nvSpPr>
            <p:cNvPr id="69651" name="Text Box 25"/>
            <p:cNvSpPr txBox="1">
              <a:spLocks noChangeArrowheads="1"/>
            </p:cNvSpPr>
            <p:nvPr/>
          </p:nvSpPr>
          <p:spPr bwMode="auto">
            <a:xfrm>
              <a:off x="2592" y="2832"/>
              <a:ext cx="365"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solidFill>
                    <a:srgbClr val="862000"/>
                  </a:solidFill>
                  <a:latin typeface="Arial" pitchFamily="34" charset="0"/>
                  <a:cs typeface="Arial" pitchFamily="34" charset="0"/>
                </a:rPr>
                <a:t>q</a:t>
              </a:r>
              <a:r>
                <a:rPr lang="en-US" altLang="zh-CN" sz="2400" baseline="-25000">
                  <a:solidFill>
                    <a:srgbClr val="862000"/>
                  </a:solidFill>
                  <a:latin typeface="Arial" pitchFamily="34" charset="0"/>
                  <a:cs typeface="Arial" pitchFamily="34" charset="0"/>
                  <a:sym typeface="Symbol" pitchFamily="18" charset="2"/>
                </a:rPr>
                <a:t>j-1</a:t>
              </a:r>
            </a:p>
          </p:txBody>
        </p:sp>
        <p:sp>
          <p:nvSpPr>
            <p:cNvPr id="69652" name="Text Box 26"/>
            <p:cNvSpPr txBox="1">
              <a:spLocks noChangeArrowheads="1"/>
            </p:cNvSpPr>
            <p:nvPr/>
          </p:nvSpPr>
          <p:spPr bwMode="auto">
            <a:xfrm>
              <a:off x="3349" y="2832"/>
              <a:ext cx="251"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solidFill>
                    <a:srgbClr val="862000"/>
                  </a:solidFill>
                  <a:latin typeface="Arial" pitchFamily="34" charset="0"/>
                  <a:cs typeface="Arial" pitchFamily="34" charset="0"/>
                </a:rPr>
                <a:t>q</a:t>
              </a:r>
              <a:r>
                <a:rPr lang="en-US" altLang="zh-CN" sz="2400" baseline="-25000">
                  <a:solidFill>
                    <a:srgbClr val="862000"/>
                  </a:solidFill>
                  <a:latin typeface="Arial" pitchFamily="34" charset="0"/>
                  <a:cs typeface="Arial" pitchFamily="34" charset="0"/>
                  <a:sym typeface="Symbol" pitchFamily="18" charset="2"/>
                </a:rPr>
                <a:t>j</a:t>
              </a:r>
            </a:p>
          </p:txBody>
        </p:sp>
      </p:grpSp>
      <p:grpSp>
        <p:nvGrpSpPr>
          <p:cNvPr id="4" name="Group 27"/>
          <p:cNvGrpSpPr>
            <a:grpSpLocks/>
          </p:cNvGrpSpPr>
          <p:nvPr/>
        </p:nvGrpSpPr>
        <p:grpSpPr bwMode="auto">
          <a:xfrm>
            <a:off x="4495800" y="4572000"/>
            <a:ext cx="762000" cy="609600"/>
            <a:chOff x="2832" y="3456"/>
            <a:chExt cx="480" cy="384"/>
          </a:xfrm>
        </p:grpSpPr>
        <p:sp>
          <p:nvSpPr>
            <p:cNvPr id="69649" name="AutoShape 28"/>
            <p:cNvSpPr>
              <a:spLocks/>
            </p:cNvSpPr>
            <p:nvPr/>
          </p:nvSpPr>
          <p:spPr bwMode="auto">
            <a:xfrm rot="-5400000">
              <a:off x="2992" y="3296"/>
              <a:ext cx="160" cy="480"/>
            </a:xfrm>
            <a:prstGeom prst="leftBrace">
              <a:avLst>
                <a:gd name="adj1" fmla="val 25000"/>
                <a:gd name="adj2" fmla="val 50000"/>
              </a:avLst>
            </a:prstGeom>
            <a:noFill/>
            <a:ln w="9525">
              <a:solidFill>
                <a:srgbClr val="3366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69650" name="Text Box 29"/>
            <p:cNvSpPr txBox="1">
              <a:spLocks noChangeArrowheads="1"/>
            </p:cNvSpPr>
            <p:nvPr/>
          </p:nvSpPr>
          <p:spPr bwMode="auto">
            <a:xfrm>
              <a:off x="2860" y="3552"/>
              <a:ext cx="4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solidFill>
                    <a:srgbClr val="336600"/>
                  </a:solidFill>
                  <a:latin typeface="Arial" pitchFamily="34" charset="0"/>
                </a:rPr>
                <a:t>r(x)</a:t>
              </a:r>
            </a:p>
          </p:txBody>
        </p:sp>
      </p:grpSp>
      <p:sp>
        <p:nvSpPr>
          <p:cNvPr id="69646" name="Line 30"/>
          <p:cNvSpPr>
            <a:spLocks noChangeShapeType="1"/>
          </p:cNvSpPr>
          <p:nvPr/>
        </p:nvSpPr>
        <p:spPr bwMode="auto">
          <a:xfrm>
            <a:off x="7467600" y="4419600"/>
            <a:ext cx="0" cy="1524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19167" name="Text Box 31"/>
          <p:cNvSpPr txBox="1">
            <a:spLocks noChangeArrowheads="1"/>
          </p:cNvSpPr>
          <p:nvPr/>
        </p:nvSpPr>
        <p:spPr bwMode="auto">
          <a:xfrm>
            <a:off x="2590800" y="6249988"/>
            <a:ext cx="4648200" cy="608012"/>
          </a:xfrm>
          <a:prstGeom prst="rect">
            <a:avLst/>
          </a:prstGeom>
          <a:solidFill>
            <a:srgbClr val="CCFF99">
              <a:alpha val="72940"/>
            </a:srgbClr>
          </a:solidFill>
          <a:ln w="28575">
            <a:solidFill>
              <a:srgbClr val="0033CC"/>
            </a:solidFill>
            <a:miter lim="800000"/>
            <a:headEnd/>
            <a:tailEnd/>
          </a:ln>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a:latin typeface="Arial" pitchFamily="34" charset="0"/>
              </a:rPr>
              <a:t>x=</a:t>
            </a:r>
            <a:r>
              <a:rPr lang="en-US" altLang="zh-CN" sz="3200" i="1">
                <a:cs typeface="Times New Roman" pitchFamily="18" charset="0"/>
              </a:rPr>
              <a:t>r(x)</a:t>
            </a:r>
            <a:r>
              <a:rPr lang="en-US" altLang="zh-CN" sz="3200">
                <a:latin typeface="Arial" pitchFamily="34" charset="0"/>
              </a:rPr>
              <a:t> q</a:t>
            </a:r>
            <a:r>
              <a:rPr lang="en-US" altLang="zh-CN" sz="3200" baseline="-25000">
                <a:latin typeface="Arial" pitchFamily="34" charset="0"/>
              </a:rPr>
              <a:t>j</a:t>
            </a:r>
            <a:r>
              <a:rPr lang="en-US" altLang="zh-CN" sz="3200">
                <a:latin typeface="Arial" pitchFamily="34" charset="0"/>
              </a:rPr>
              <a:t>+(1-</a:t>
            </a:r>
            <a:r>
              <a:rPr lang="en-US" altLang="zh-CN" sz="3200" i="1">
                <a:cs typeface="Times New Roman" pitchFamily="18" charset="0"/>
              </a:rPr>
              <a:t>r(x)</a:t>
            </a:r>
            <a:r>
              <a:rPr lang="en-US" altLang="zh-CN" sz="3200">
                <a:latin typeface="Arial" pitchFamily="34" charset="0"/>
              </a:rPr>
              <a:t>) q</a:t>
            </a:r>
            <a:r>
              <a:rPr lang="en-US" altLang="zh-CN" sz="3200" baseline="-25000">
                <a:latin typeface="Arial" pitchFamily="34" charset="0"/>
              </a:rPr>
              <a:t>j-1</a:t>
            </a:r>
          </a:p>
        </p:txBody>
      </p:sp>
      <p:sp>
        <p:nvSpPr>
          <p:cNvPr id="219168" name="Text Box 32"/>
          <p:cNvSpPr txBox="1">
            <a:spLocks noChangeArrowheads="1"/>
          </p:cNvSpPr>
          <p:nvPr/>
        </p:nvSpPr>
        <p:spPr bwMode="auto">
          <a:xfrm>
            <a:off x="1295400" y="5562600"/>
            <a:ext cx="7086600" cy="669925"/>
          </a:xfrm>
          <a:prstGeom prst="rect">
            <a:avLst/>
          </a:prstGeom>
          <a:solidFill>
            <a:srgbClr val="CCFF99">
              <a:alpha val="72940"/>
            </a:srgbClr>
          </a:solidFill>
          <a:ln w="28575">
            <a:solidFill>
              <a:srgbClr val="0033CC"/>
            </a:solidFill>
            <a:miter lim="800000"/>
            <a:headEnd/>
            <a:tailEnd/>
          </a:ln>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i="1">
                <a:cs typeface="Times New Roman" pitchFamily="18" charset="0"/>
              </a:rPr>
              <a:t>x</a:t>
            </a:r>
            <a:r>
              <a:rPr lang="en-US" altLang="zh-CN" sz="3200">
                <a:latin typeface="Arial" pitchFamily="34" charset="0"/>
              </a:rPr>
              <a:t>=[</a:t>
            </a:r>
            <a:r>
              <a:rPr lang="en-US" altLang="zh-CN" sz="2800">
                <a:cs typeface="Times New Roman" pitchFamily="18" charset="0"/>
              </a:rPr>
              <a:t>0</a:t>
            </a:r>
            <a:r>
              <a:rPr lang="en-US" altLang="zh-CN" sz="3200">
                <a:latin typeface="Arial" pitchFamily="34" charset="0"/>
              </a:rPr>
              <a:t>,</a:t>
            </a:r>
            <a:r>
              <a:rPr lang="en-US" altLang="zh-CN" sz="3200">
                <a:latin typeface="Arial" pitchFamily="34" charset="0"/>
                <a:sym typeface="Symbol" pitchFamily="18" charset="2"/>
              </a:rPr>
              <a:t>,</a:t>
            </a:r>
            <a:r>
              <a:rPr lang="en-US" altLang="zh-CN" sz="2800">
                <a:cs typeface="Times New Roman" pitchFamily="18" charset="0"/>
                <a:sym typeface="Symbol" pitchFamily="18" charset="2"/>
              </a:rPr>
              <a:t>0</a:t>
            </a:r>
            <a:r>
              <a:rPr lang="en-US" altLang="zh-CN" sz="3200" i="1">
                <a:cs typeface="Times New Roman" pitchFamily="18" charset="0"/>
                <a:sym typeface="Symbol" pitchFamily="18" charset="2"/>
              </a:rPr>
              <a:t>,</a:t>
            </a:r>
            <a:r>
              <a:rPr lang="en-US" altLang="zh-CN" sz="2800" i="1">
                <a:cs typeface="Times New Roman" pitchFamily="18" charset="0"/>
                <a:sym typeface="Symbol" pitchFamily="18" charset="2"/>
              </a:rPr>
              <a:t>1-</a:t>
            </a:r>
            <a:r>
              <a:rPr lang="en-US" altLang="zh-CN" sz="2800" i="1">
                <a:cs typeface="Times New Roman" pitchFamily="18" charset="0"/>
              </a:rPr>
              <a:t>r(x)</a:t>
            </a:r>
            <a:r>
              <a:rPr lang="en-US" altLang="zh-CN" sz="3200" i="1">
                <a:cs typeface="Times New Roman" pitchFamily="18" charset="0"/>
              </a:rPr>
              <a:t>,</a:t>
            </a:r>
            <a:r>
              <a:rPr lang="en-US" altLang="zh-CN" sz="2800" i="1">
                <a:cs typeface="Times New Roman" pitchFamily="18" charset="0"/>
              </a:rPr>
              <a:t>r(x)</a:t>
            </a:r>
            <a:r>
              <a:rPr lang="en-US" altLang="zh-CN" sz="3200">
                <a:latin typeface="Arial" pitchFamily="34" charset="0"/>
              </a:rPr>
              <a:t>,</a:t>
            </a:r>
            <a:r>
              <a:rPr lang="en-US" altLang="zh-CN" sz="2800">
                <a:cs typeface="Times New Roman" pitchFamily="18" charset="0"/>
              </a:rPr>
              <a:t>0</a:t>
            </a:r>
            <a:r>
              <a:rPr lang="en-US" altLang="zh-CN" sz="3200">
                <a:latin typeface="Arial" pitchFamily="34" charset="0"/>
              </a:rPr>
              <a:t>,</a:t>
            </a:r>
            <a:r>
              <a:rPr lang="en-US" altLang="zh-CN" sz="3200">
                <a:latin typeface="Arial" pitchFamily="34" charset="0"/>
                <a:sym typeface="Symbol" pitchFamily="18" charset="2"/>
              </a:rPr>
              <a:t>]</a:t>
            </a:r>
            <a:r>
              <a:rPr lang="en-US" altLang="zh-CN" sz="3600" b="1">
                <a:latin typeface="Arial" pitchFamily="34" charset="0"/>
                <a:sym typeface="Symbol" pitchFamily="18" charset="2"/>
              </a:rPr>
              <a:t>q </a:t>
            </a:r>
            <a:r>
              <a:rPr lang="en-US" altLang="zh-CN" sz="3600">
                <a:latin typeface="Arial" pitchFamily="34" charset="0"/>
                <a:sym typeface="Symbol" pitchFamily="18" charset="2"/>
              </a:rPr>
              <a:t>= S</a:t>
            </a:r>
            <a:r>
              <a:rPr lang="en-US" altLang="zh-CN" sz="3600" b="1" baseline="-25000">
                <a:latin typeface="Arial" pitchFamily="34" charset="0"/>
                <a:sym typeface="Symbol" pitchFamily="18" charset="2"/>
              </a:rPr>
              <a:t>q</a:t>
            </a:r>
            <a:r>
              <a:rPr lang="en-US" altLang="zh-CN" sz="3600">
                <a:latin typeface="Arial" pitchFamily="34" charset="0"/>
                <a:sym typeface="Symbol" pitchFamily="18" charset="2"/>
              </a:rPr>
              <a:t>(</a:t>
            </a:r>
            <a:r>
              <a:rPr lang="en-US" altLang="zh-CN" sz="3600" i="1">
                <a:cs typeface="Times New Roman" pitchFamily="18" charset="0"/>
                <a:sym typeface="Symbol" pitchFamily="18" charset="2"/>
              </a:rPr>
              <a:t>x</a:t>
            </a:r>
            <a:r>
              <a:rPr lang="en-US" altLang="zh-CN" sz="3600">
                <a:latin typeface="Arial" pitchFamily="34" charset="0"/>
                <a:sym typeface="Symbol" pitchFamily="18" charset="2"/>
              </a:rPr>
              <a:t>)</a:t>
            </a:r>
            <a:r>
              <a:rPr lang="en-US" altLang="zh-CN" sz="3600" b="1">
                <a:latin typeface="Arial" pitchFamily="34" charset="0"/>
                <a:sym typeface="Symbol" pitchFamily="18" charset="2"/>
              </a:rPr>
              <a:t>q</a:t>
            </a:r>
            <a:endParaRPr lang="en-US" altLang="zh-CN" sz="2000" b="1" baseline="-25000">
              <a:latin typeface="Arial" pitchFamily="34" charset="0"/>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914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par>
                          <p:cTn id="10" fill="hold" nodeType="afterGroup">
                            <p:stCondLst>
                              <p:cond delay="10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nodeType="afterGroup">
                            <p:stCondLst>
                              <p:cond delay="1500"/>
                            </p:stCondLst>
                            <p:childTnLst>
                              <p:par>
                                <p:cTn id="15" presetID="1" presetClass="entr" presetSubtype="0" fill="hold" nodeType="after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19167"/>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219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autoUpdateAnimBg="0"/>
      <p:bldP spid="219167" grpId="0" animBg="1" autoUpdateAnimBg="0"/>
      <p:bldP spid="219168"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7" name="Rectangle 2"/>
          <p:cNvSpPr>
            <a:spLocks noChangeArrowheads="1"/>
          </p:cNvSpPr>
          <p:nvPr/>
        </p:nvSpPr>
        <p:spPr bwMode="auto">
          <a:xfrm>
            <a:off x="1143000" y="2514600"/>
            <a:ext cx="3962400" cy="1143000"/>
          </a:xfrm>
          <a:prstGeom prst="rect">
            <a:avLst/>
          </a:prstGeom>
          <a:solidFill>
            <a:srgbClr val="FFFFAF"/>
          </a:solidFill>
          <a:ln w="28575" algn="ctr">
            <a:solidFill>
              <a:srgbClr val="CC3300"/>
            </a:solidFill>
            <a:miter lim="800000"/>
            <a:headEnd/>
            <a:tailEnd/>
          </a:ln>
        </p:spPr>
        <p:txBody>
          <a:bodyPr wrap="none" anchor="ctr"/>
          <a:lstStyle/>
          <a:p>
            <a:endParaRPr lang="zh-CN" altLang="en-US"/>
          </a:p>
        </p:txBody>
      </p:sp>
      <p:sp>
        <p:nvSpPr>
          <p:cNvPr id="220163" name="Rectangle 3"/>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样条变换</a:t>
            </a:r>
            <a:r>
              <a:rPr lang="en-US" altLang="zh-CN" sz="4800" smtClean="0">
                <a:solidFill>
                  <a:srgbClr val="000099"/>
                </a:solidFill>
                <a:effectLst>
                  <a:outerShdw blurRad="38100" dist="38100" dir="2700000" algn="tl">
                    <a:srgbClr val="C0C0C0"/>
                  </a:outerShdw>
                </a:effectLst>
                <a:cs typeface="Times New Roman" pitchFamily="18" charset="0"/>
              </a:rPr>
              <a:t>-</a:t>
            </a:r>
            <a:r>
              <a:rPr lang="zh-CN" altLang="en-US" sz="4800" smtClean="0">
                <a:solidFill>
                  <a:srgbClr val="000099"/>
                </a:solidFill>
                <a:effectLst>
                  <a:outerShdw blurRad="38100" dist="38100" dir="2700000" algn="tl">
                    <a:srgbClr val="C0C0C0"/>
                  </a:outerShdw>
                </a:effectLst>
              </a:rPr>
              <a:t>续</a:t>
            </a:r>
            <a:r>
              <a:rPr lang="en-US" altLang="zh-CN" sz="4800" smtClean="0">
                <a:solidFill>
                  <a:srgbClr val="000099"/>
                </a:solidFill>
                <a:effectLst>
                  <a:outerShdw blurRad="38100" dist="38100" dir="2700000" algn="tl">
                    <a:srgbClr val="C0C0C0"/>
                  </a:outerShdw>
                </a:effectLst>
                <a:cs typeface="Times New Roman" pitchFamily="18" charset="0"/>
              </a:rPr>
              <a:t>. </a:t>
            </a:r>
          </a:p>
        </p:txBody>
      </p:sp>
      <p:sp>
        <p:nvSpPr>
          <p:cNvPr id="23559" name="Rectangle 4"/>
          <p:cNvSpPr>
            <a:spLocks noGrp="1" noChangeArrowheads="1"/>
          </p:cNvSpPr>
          <p:nvPr>
            <p:ph type="body" idx="1"/>
          </p:nvPr>
        </p:nvSpPr>
        <p:spPr>
          <a:xfrm>
            <a:off x="304800" y="1371600"/>
            <a:ext cx="5638800" cy="5105400"/>
          </a:xfrm>
        </p:spPr>
        <p:txBody>
          <a:bodyPr/>
          <a:lstStyle/>
          <a:p>
            <a:pPr eaLnBrk="1" hangingPunct="1">
              <a:lnSpc>
                <a:spcPct val="110000"/>
              </a:lnSpc>
            </a:pPr>
            <a:r>
              <a:rPr lang="zh-CN" altLang="en-US" smtClean="0">
                <a:sym typeface="Symbol" pitchFamily="18" charset="2"/>
              </a:rPr>
              <a:t>定义向量展开：</a:t>
            </a:r>
          </a:p>
          <a:p>
            <a:pPr eaLnBrk="1" hangingPunct="1">
              <a:lnSpc>
                <a:spcPct val="110000"/>
              </a:lnSpc>
            </a:pPr>
            <a:endParaRPr lang="zh-CN" altLang="en-US" smtClean="0">
              <a:sym typeface="Symbol" pitchFamily="18" charset="2"/>
            </a:endParaRPr>
          </a:p>
          <a:p>
            <a:pPr eaLnBrk="1" hangingPunct="1">
              <a:lnSpc>
                <a:spcPct val="110000"/>
              </a:lnSpc>
            </a:pPr>
            <a:endParaRPr lang="zh-CN" altLang="en-US" smtClean="0">
              <a:sym typeface="Symbol" pitchFamily="18" charset="2"/>
            </a:endParaRPr>
          </a:p>
          <a:p>
            <a:pPr eaLnBrk="1" hangingPunct="1">
              <a:lnSpc>
                <a:spcPct val="110000"/>
              </a:lnSpc>
            </a:pPr>
            <a:endParaRPr lang="zh-CN" altLang="en-US" smtClean="0">
              <a:sym typeface="Symbol" pitchFamily="18" charset="2"/>
            </a:endParaRPr>
          </a:p>
          <a:p>
            <a:pPr eaLnBrk="1" hangingPunct="1">
              <a:lnSpc>
                <a:spcPct val="110000"/>
              </a:lnSpc>
            </a:pPr>
            <a:endParaRPr lang="zh-CN" altLang="en-US" smtClean="0">
              <a:sym typeface="Symbol" pitchFamily="18" charset="2"/>
            </a:endParaRPr>
          </a:p>
          <a:p>
            <a:pPr eaLnBrk="1" hangingPunct="1">
              <a:lnSpc>
                <a:spcPct val="110000"/>
              </a:lnSpc>
            </a:pPr>
            <a:r>
              <a:rPr lang="zh-CN" altLang="en-US" smtClean="0">
                <a:sym typeface="Symbol" pitchFamily="18" charset="2"/>
              </a:rPr>
              <a:t>称为ｘ的样条变换 </a:t>
            </a:r>
          </a:p>
          <a:p>
            <a:pPr eaLnBrk="1" hangingPunct="1">
              <a:lnSpc>
                <a:spcPct val="110000"/>
              </a:lnSpc>
              <a:buFont typeface="Wingdings" pitchFamily="2" charset="2"/>
              <a:buNone/>
            </a:pPr>
            <a:r>
              <a:rPr lang="zh-CN" altLang="en-US" i="1" smtClean="0">
                <a:solidFill>
                  <a:srgbClr val="CC3300"/>
                </a:solidFill>
                <a:sym typeface="Symbol" pitchFamily="18" charset="2"/>
              </a:rPr>
              <a:t>    </a:t>
            </a:r>
            <a:r>
              <a:rPr lang="en-US" altLang="zh-CN" i="1" smtClean="0">
                <a:solidFill>
                  <a:srgbClr val="CC3300"/>
                </a:solidFill>
                <a:sym typeface="Symbol" pitchFamily="18" charset="2"/>
              </a:rPr>
              <a:t>Spline Transform </a:t>
            </a:r>
            <a:r>
              <a:rPr lang="en-US" altLang="zh-CN" smtClean="0">
                <a:solidFill>
                  <a:srgbClr val="CC3300"/>
                </a:solidFill>
                <a:sym typeface="Symbol" pitchFamily="18" charset="2"/>
              </a:rPr>
              <a:t>(SLT)</a:t>
            </a:r>
            <a:r>
              <a:rPr lang="en-US" altLang="zh-CN" smtClean="0">
                <a:sym typeface="Symbol" pitchFamily="18" charset="2"/>
              </a:rPr>
              <a:t>.</a:t>
            </a:r>
          </a:p>
        </p:txBody>
      </p:sp>
      <p:graphicFrame>
        <p:nvGraphicFramePr>
          <p:cNvPr id="23554" name="Object 0"/>
          <p:cNvGraphicFramePr>
            <a:graphicFrameLocks noChangeAspect="1"/>
          </p:cNvGraphicFramePr>
          <p:nvPr/>
        </p:nvGraphicFramePr>
        <p:xfrm>
          <a:off x="1905000" y="2743200"/>
          <a:ext cx="2209800" cy="725488"/>
        </p:xfrm>
        <a:graphic>
          <a:graphicData uri="http://schemas.openxmlformats.org/presentationml/2006/ole">
            <p:oleObj spid="_x0000_s23692" name="משוואה" r:id="rId3" imgW="914760" imgH="304920" progId="Equation.3">
              <p:embed/>
            </p:oleObj>
          </a:graphicData>
        </a:graphic>
      </p:graphicFrame>
      <p:sp>
        <p:nvSpPr>
          <p:cNvPr id="220166" name="Rectangle 6"/>
          <p:cNvSpPr>
            <a:spLocks noChangeArrowheads="1"/>
          </p:cNvSpPr>
          <p:nvPr/>
        </p:nvSpPr>
        <p:spPr bwMode="auto">
          <a:xfrm>
            <a:off x="6248400" y="1676400"/>
            <a:ext cx="2514600" cy="3657600"/>
          </a:xfrm>
          <a:prstGeom prst="rect">
            <a:avLst/>
          </a:prstGeom>
          <a:solidFill>
            <a:srgbClr val="F2F2F2"/>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23561" name="Line 7"/>
          <p:cNvSpPr>
            <a:spLocks noChangeShapeType="1"/>
          </p:cNvSpPr>
          <p:nvPr/>
        </p:nvSpPr>
        <p:spPr bwMode="auto">
          <a:xfrm>
            <a:off x="7924800" y="1295400"/>
            <a:ext cx="0" cy="220980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3562" name="Line 8"/>
          <p:cNvSpPr>
            <a:spLocks noChangeShapeType="1"/>
          </p:cNvSpPr>
          <p:nvPr/>
        </p:nvSpPr>
        <p:spPr bwMode="auto">
          <a:xfrm>
            <a:off x="7289800" y="1295400"/>
            <a:ext cx="0" cy="220980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graphicFrame>
        <p:nvGraphicFramePr>
          <p:cNvPr id="23555" name="Object 1"/>
          <p:cNvGraphicFramePr>
            <a:graphicFrameLocks noChangeAspect="1"/>
          </p:cNvGraphicFramePr>
          <p:nvPr/>
        </p:nvGraphicFramePr>
        <p:xfrm>
          <a:off x="7162800" y="5486400"/>
          <a:ext cx="1052513" cy="685800"/>
        </p:xfrm>
        <a:graphic>
          <a:graphicData uri="http://schemas.openxmlformats.org/presentationml/2006/ole">
            <p:oleObj spid="_x0000_s23693" name="משוואה" r:id="rId4" imgW="368300" imgH="241300" progId="Equation.3">
              <p:embed/>
            </p:oleObj>
          </a:graphicData>
        </a:graphic>
      </p:graphicFrame>
      <p:sp>
        <p:nvSpPr>
          <p:cNvPr id="23563" name="Text Box 10"/>
          <p:cNvSpPr txBox="1">
            <a:spLocks noChangeArrowheads="1"/>
          </p:cNvSpPr>
          <p:nvPr/>
        </p:nvSpPr>
        <p:spPr bwMode="auto">
          <a:xfrm>
            <a:off x="6540500" y="2697163"/>
            <a:ext cx="54610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r>
              <a:rPr lang="en-US" altLang="zh-CN" sz="1200">
                <a:latin typeface="Symbol" pitchFamily="18" charset="2"/>
                <a:sym typeface="Symbol" pitchFamily="18" charset="2"/>
              </a:rPr>
              <a:t>    </a:t>
            </a:r>
          </a:p>
        </p:txBody>
      </p:sp>
      <p:sp>
        <p:nvSpPr>
          <p:cNvPr id="23564" name="Text Box 11"/>
          <p:cNvSpPr txBox="1">
            <a:spLocks noChangeArrowheads="1"/>
          </p:cNvSpPr>
          <p:nvPr/>
        </p:nvSpPr>
        <p:spPr bwMode="auto">
          <a:xfrm>
            <a:off x="7988300" y="2133600"/>
            <a:ext cx="5461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r>
              <a:rPr lang="en-US" altLang="zh-CN" sz="1200">
                <a:latin typeface="Symbol" pitchFamily="18" charset="2"/>
                <a:sym typeface="Symbol" pitchFamily="18" charset="2"/>
              </a:rPr>
              <a:t>    </a:t>
            </a:r>
          </a:p>
        </p:txBody>
      </p:sp>
      <p:graphicFrame>
        <p:nvGraphicFramePr>
          <p:cNvPr id="23556" name="Object 2"/>
          <p:cNvGraphicFramePr>
            <a:graphicFrameLocks noChangeAspect="1"/>
          </p:cNvGraphicFramePr>
          <p:nvPr/>
        </p:nvGraphicFramePr>
        <p:xfrm>
          <a:off x="6248400" y="3644900"/>
          <a:ext cx="2501900" cy="396875"/>
        </p:xfrm>
        <a:graphic>
          <a:graphicData uri="http://schemas.openxmlformats.org/presentationml/2006/ole">
            <p:oleObj spid="_x0000_s23694" name="משוואה" r:id="rId5" imgW="1485900" imgH="228600" progId="Equation.3">
              <p:embed/>
            </p:oleObj>
          </a:graphicData>
        </a:graphic>
      </p:graphicFrame>
      <p:sp>
        <p:nvSpPr>
          <p:cNvPr id="23565" name="Line 13"/>
          <p:cNvSpPr>
            <a:spLocks noChangeShapeType="1"/>
          </p:cNvSpPr>
          <p:nvPr/>
        </p:nvSpPr>
        <p:spPr bwMode="auto">
          <a:xfrm>
            <a:off x="7924800" y="4114800"/>
            <a:ext cx="0" cy="60960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3566" name="Line 14"/>
          <p:cNvSpPr>
            <a:spLocks noChangeShapeType="1"/>
          </p:cNvSpPr>
          <p:nvPr/>
        </p:nvSpPr>
        <p:spPr bwMode="auto">
          <a:xfrm>
            <a:off x="7289800" y="4114800"/>
            <a:ext cx="0" cy="60960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3567" name="Line 15"/>
          <p:cNvSpPr>
            <a:spLocks noChangeShapeType="1"/>
          </p:cNvSpPr>
          <p:nvPr/>
        </p:nvSpPr>
        <p:spPr bwMode="auto">
          <a:xfrm flipH="1">
            <a:off x="5791200" y="3886200"/>
            <a:ext cx="381000" cy="15240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3568" name="Text Box 16"/>
          <p:cNvSpPr txBox="1">
            <a:spLocks noChangeArrowheads="1"/>
          </p:cNvSpPr>
          <p:nvPr/>
        </p:nvSpPr>
        <p:spPr bwMode="auto">
          <a:xfrm>
            <a:off x="5334000" y="4016375"/>
            <a:ext cx="8413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i="1">
                <a:cs typeface="Times New Roman" pitchFamily="18" charset="0"/>
              </a:rPr>
              <a:t>i</a:t>
            </a:r>
            <a:r>
              <a:rPr lang="en-US" altLang="zh-CN" sz="2000" i="1" baseline="30000">
                <a:cs typeface="Times New Roman" pitchFamily="18" charset="0"/>
              </a:rPr>
              <a:t>th</a:t>
            </a:r>
            <a:r>
              <a:rPr lang="en-US" altLang="zh-CN" sz="2000">
                <a:cs typeface="Times New Roman" pitchFamily="18" charset="0"/>
              </a:rPr>
              <a:t> row</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510952"/>
            <a:ext cx="8229600" cy="685800"/>
          </a:xfrm>
        </p:spPr>
        <p:txBody>
          <a:bodyPr/>
          <a:lstStyle/>
          <a:p>
            <a:pPr eaLnBrk="1" hangingPunct="1">
              <a:defRPr/>
            </a:pPr>
            <a:r>
              <a:rPr lang="en-US" altLang="zh-CN" sz="4800" dirty="0" smtClean="0">
                <a:solidFill>
                  <a:srgbClr val="000099"/>
                </a:solidFill>
                <a:effectLst>
                  <a:outerShdw blurRad="38100" dist="38100" dir="2700000" algn="tl">
                    <a:srgbClr val="C0C0C0"/>
                  </a:outerShdw>
                </a:effectLst>
                <a:cs typeface="Times New Roman" pitchFamily="18" charset="0"/>
              </a:rPr>
              <a:t>SLT</a:t>
            </a:r>
            <a:r>
              <a:rPr lang="en-US" altLang="zh-CN" dirty="0" smtClean="0"/>
              <a:t> </a:t>
            </a:r>
            <a:r>
              <a:rPr lang="zh-CN" altLang="en-US" sz="4800" dirty="0" smtClean="0">
                <a:solidFill>
                  <a:srgbClr val="000099"/>
                </a:solidFill>
                <a:effectLst>
                  <a:outerShdw blurRad="38100" dist="38100" dir="2700000" algn="tl">
                    <a:srgbClr val="C0C0C0"/>
                  </a:outerShdw>
                </a:effectLst>
              </a:rPr>
              <a:t>的性质</a:t>
            </a:r>
          </a:p>
        </p:txBody>
      </p:sp>
      <p:sp>
        <p:nvSpPr>
          <p:cNvPr id="70659" name="Rectangle 3"/>
          <p:cNvSpPr>
            <a:spLocks noGrp="1" noChangeArrowheads="1"/>
          </p:cNvSpPr>
          <p:nvPr>
            <p:ph type="body" idx="1"/>
          </p:nvPr>
        </p:nvSpPr>
        <p:spPr>
          <a:xfrm>
            <a:off x="457200" y="1066800"/>
            <a:ext cx="8229600" cy="1447800"/>
          </a:xfrm>
        </p:spPr>
        <p:txBody>
          <a:bodyPr/>
          <a:lstStyle/>
          <a:p>
            <a:pPr eaLnBrk="1" hangingPunct="1"/>
            <a:r>
              <a:rPr lang="zh-CN" altLang="en-US" b="1" smtClean="0">
                <a:solidFill>
                  <a:srgbClr val="CC3300"/>
                </a:solidFill>
              </a:rPr>
              <a:t>替换性质</a:t>
            </a:r>
            <a:r>
              <a:rPr lang="en-US" altLang="zh-CN" smtClean="0"/>
              <a:t>:  </a:t>
            </a:r>
            <a:r>
              <a:rPr lang="zh-CN" altLang="en-US" smtClean="0"/>
              <a:t>将边界向量 </a:t>
            </a:r>
            <a:r>
              <a:rPr lang="en-US" altLang="zh-CN" b="1" smtClean="0"/>
              <a:t>q</a:t>
            </a:r>
            <a:r>
              <a:rPr lang="en-US" altLang="zh-CN" smtClean="0"/>
              <a:t> </a:t>
            </a:r>
            <a:r>
              <a:rPr lang="zh-CN" altLang="en-US" smtClean="0"/>
              <a:t>用另外一个向量 </a:t>
            </a:r>
            <a:r>
              <a:rPr lang="en-US" altLang="zh-CN" b="1" smtClean="0"/>
              <a:t>p</a:t>
            </a:r>
            <a:r>
              <a:rPr lang="en-US" altLang="zh-CN" smtClean="0"/>
              <a:t> </a:t>
            </a:r>
            <a:r>
              <a:rPr lang="zh-CN" altLang="en-US" smtClean="0"/>
              <a:t>替换导致一个分片的线性映射。</a:t>
            </a:r>
          </a:p>
        </p:txBody>
      </p:sp>
      <p:sp>
        <p:nvSpPr>
          <p:cNvPr id="70660" name="Line 4"/>
          <p:cNvSpPr>
            <a:spLocks noChangeShapeType="1"/>
          </p:cNvSpPr>
          <p:nvPr/>
        </p:nvSpPr>
        <p:spPr bwMode="auto">
          <a:xfrm>
            <a:off x="3651250" y="2514600"/>
            <a:ext cx="0" cy="3505200"/>
          </a:xfrm>
          <a:prstGeom prst="line">
            <a:avLst/>
          </a:prstGeom>
          <a:noFill/>
          <a:ln w="28575">
            <a:solidFill>
              <a:srgbClr val="0033CC"/>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70661" name="Line 5"/>
          <p:cNvSpPr>
            <a:spLocks noChangeShapeType="1"/>
          </p:cNvSpPr>
          <p:nvPr/>
        </p:nvSpPr>
        <p:spPr bwMode="auto">
          <a:xfrm rot="5400000">
            <a:off x="5403850" y="4267200"/>
            <a:ext cx="0" cy="3505200"/>
          </a:xfrm>
          <a:prstGeom prst="line">
            <a:avLst/>
          </a:prstGeom>
          <a:noFill/>
          <a:ln w="28575">
            <a:solidFill>
              <a:srgbClr val="0033CC"/>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grpSp>
        <p:nvGrpSpPr>
          <p:cNvPr id="70662" name="Group 6"/>
          <p:cNvGrpSpPr>
            <a:grpSpLocks/>
          </p:cNvGrpSpPr>
          <p:nvPr/>
        </p:nvGrpSpPr>
        <p:grpSpPr bwMode="auto">
          <a:xfrm>
            <a:off x="3651250" y="5943600"/>
            <a:ext cx="3200400" cy="152400"/>
            <a:chOff x="1440" y="3984"/>
            <a:chExt cx="2016" cy="96"/>
          </a:xfrm>
        </p:grpSpPr>
        <p:sp>
          <p:nvSpPr>
            <p:cNvPr id="70714" name="Line 7"/>
            <p:cNvSpPr>
              <a:spLocks noChangeShapeType="1"/>
            </p:cNvSpPr>
            <p:nvPr/>
          </p:nvSpPr>
          <p:spPr bwMode="auto">
            <a:xfrm>
              <a:off x="1440" y="3984"/>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5" name="Line 8"/>
            <p:cNvSpPr>
              <a:spLocks noChangeShapeType="1"/>
            </p:cNvSpPr>
            <p:nvPr/>
          </p:nvSpPr>
          <p:spPr bwMode="auto">
            <a:xfrm>
              <a:off x="1968" y="3984"/>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6" name="Line 9"/>
            <p:cNvSpPr>
              <a:spLocks noChangeShapeType="1"/>
            </p:cNvSpPr>
            <p:nvPr/>
          </p:nvSpPr>
          <p:spPr bwMode="auto">
            <a:xfrm>
              <a:off x="2496" y="3984"/>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7" name="Line 10"/>
            <p:cNvSpPr>
              <a:spLocks noChangeShapeType="1"/>
            </p:cNvSpPr>
            <p:nvPr/>
          </p:nvSpPr>
          <p:spPr bwMode="auto">
            <a:xfrm>
              <a:off x="2928" y="3984"/>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8" name="Line 11"/>
            <p:cNvSpPr>
              <a:spLocks noChangeShapeType="1"/>
            </p:cNvSpPr>
            <p:nvPr/>
          </p:nvSpPr>
          <p:spPr bwMode="auto">
            <a:xfrm>
              <a:off x="3456" y="3984"/>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sp>
        <p:nvSpPr>
          <p:cNvPr id="70663" name="Line 12"/>
          <p:cNvSpPr>
            <a:spLocks noChangeShapeType="1"/>
          </p:cNvSpPr>
          <p:nvPr/>
        </p:nvSpPr>
        <p:spPr bwMode="auto">
          <a:xfrm rot="-5400000">
            <a:off x="3651250" y="5943600"/>
            <a:ext cx="0" cy="152400"/>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21197" name="Line 13"/>
          <p:cNvSpPr>
            <a:spLocks noChangeShapeType="1"/>
          </p:cNvSpPr>
          <p:nvPr/>
        </p:nvSpPr>
        <p:spPr bwMode="auto">
          <a:xfrm flipV="1">
            <a:off x="6470650" y="3276600"/>
            <a:ext cx="0" cy="2743200"/>
          </a:xfrm>
          <a:prstGeom prst="line">
            <a:avLst/>
          </a:prstGeom>
          <a:noFill/>
          <a:ln w="28575">
            <a:solidFill>
              <a:srgbClr val="009900"/>
            </a:solidFill>
            <a:prstDash val="dash"/>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21198" name="Line 14"/>
          <p:cNvSpPr>
            <a:spLocks noChangeShapeType="1"/>
          </p:cNvSpPr>
          <p:nvPr/>
        </p:nvSpPr>
        <p:spPr bwMode="auto">
          <a:xfrm rot="16200000" flipV="1">
            <a:off x="5099050" y="1828800"/>
            <a:ext cx="0" cy="2743200"/>
          </a:xfrm>
          <a:prstGeom prst="line">
            <a:avLst/>
          </a:prstGeom>
          <a:noFill/>
          <a:ln w="28575">
            <a:solidFill>
              <a:srgbClr val="009900"/>
            </a:solidFill>
            <a:prstDash val="dash"/>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21199" name="Oval 15"/>
          <p:cNvSpPr>
            <a:spLocks noChangeArrowheads="1"/>
          </p:cNvSpPr>
          <p:nvPr/>
        </p:nvSpPr>
        <p:spPr bwMode="auto">
          <a:xfrm>
            <a:off x="3575050" y="3124200"/>
            <a:ext cx="152400" cy="152400"/>
          </a:xfrm>
          <a:prstGeom prst="ellipse">
            <a:avLst/>
          </a:prstGeom>
          <a:solidFill>
            <a:srgbClr val="009900"/>
          </a:solidFill>
          <a:ln w="9525">
            <a:solidFill>
              <a:schemeClr val="tx1"/>
            </a:solidFill>
            <a:round/>
            <a:headEnd/>
            <a:tailEnd/>
          </a:ln>
        </p:spPr>
        <p:txBody>
          <a:bodyPr wrap="none" anchor="ctr"/>
          <a:lstStyle/>
          <a:p>
            <a:endParaRPr lang="zh-CN" altLang="en-US"/>
          </a:p>
        </p:txBody>
      </p:sp>
      <p:sp>
        <p:nvSpPr>
          <p:cNvPr id="70667" name="Text Box 16"/>
          <p:cNvSpPr txBox="1">
            <a:spLocks noChangeArrowheads="1"/>
          </p:cNvSpPr>
          <p:nvPr/>
        </p:nvSpPr>
        <p:spPr bwMode="auto">
          <a:xfrm>
            <a:off x="1219200" y="3733800"/>
            <a:ext cx="13716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a:latin typeface="Arial" pitchFamily="34" charset="0"/>
              </a:rPr>
              <a:t>=S</a:t>
            </a:r>
            <a:r>
              <a:rPr lang="en-US" altLang="zh-CN" sz="3200" b="1" baseline="-25000">
                <a:latin typeface="Arial" pitchFamily="34" charset="0"/>
              </a:rPr>
              <a:t>q</a:t>
            </a:r>
            <a:r>
              <a:rPr lang="en-US" altLang="zh-CN" sz="3200">
                <a:latin typeface="Arial" pitchFamily="34" charset="0"/>
              </a:rPr>
              <a:t>(x)</a:t>
            </a:r>
            <a:endParaRPr lang="en-US" altLang="zh-CN" sz="3200" b="1">
              <a:latin typeface="Arial" pitchFamily="34" charset="0"/>
            </a:endParaRPr>
          </a:p>
        </p:txBody>
      </p:sp>
      <p:sp>
        <p:nvSpPr>
          <p:cNvPr id="70668" name="Text Box 17"/>
          <p:cNvSpPr txBox="1">
            <a:spLocks noChangeArrowheads="1"/>
          </p:cNvSpPr>
          <p:nvPr/>
        </p:nvSpPr>
        <p:spPr bwMode="auto">
          <a:xfrm>
            <a:off x="7461250" y="5870575"/>
            <a:ext cx="3619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800">
                <a:latin typeface="Arial" pitchFamily="34" charset="0"/>
              </a:rPr>
              <a:t>x</a:t>
            </a:r>
            <a:endParaRPr lang="en-US" altLang="zh-CN" sz="2800" b="1">
              <a:latin typeface="Arial" pitchFamily="34" charset="0"/>
            </a:endParaRPr>
          </a:p>
        </p:txBody>
      </p:sp>
      <p:sp>
        <p:nvSpPr>
          <p:cNvPr id="221202" name="Oval 18"/>
          <p:cNvSpPr>
            <a:spLocks noChangeArrowheads="1"/>
          </p:cNvSpPr>
          <p:nvPr/>
        </p:nvSpPr>
        <p:spPr bwMode="auto">
          <a:xfrm>
            <a:off x="6394450" y="5943600"/>
            <a:ext cx="152400" cy="152400"/>
          </a:xfrm>
          <a:prstGeom prst="ellipse">
            <a:avLst/>
          </a:prstGeom>
          <a:solidFill>
            <a:srgbClr val="009900"/>
          </a:solidFill>
          <a:ln w="9525">
            <a:solidFill>
              <a:schemeClr val="tx1"/>
            </a:solidFill>
            <a:round/>
            <a:headEnd/>
            <a:tailEnd/>
          </a:ln>
        </p:spPr>
        <p:txBody>
          <a:bodyPr wrap="none" anchor="ctr"/>
          <a:lstStyle/>
          <a:p>
            <a:endParaRPr lang="zh-CN" altLang="en-US"/>
          </a:p>
        </p:txBody>
      </p:sp>
      <p:sp>
        <p:nvSpPr>
          <p:cNvPr id="70670" name="Line 19"/>
          <p:cNvSpPr>
            <a:spLocks noChangeShapeType="1"/>
          </p:cNvSpPr>
          <p:nvPr/>
        </p:nvSpPr>
        <p:spPr bwMode="auto">
          <a:xfrm flipV="1">
            <a:off x="3651250" y="2819400"/>
            <a:ext cx="3200400" cy="320040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21204" name="Freeform 20"/>
          <p:cNvSpPr>
            <a:spLocks/>
          </p:cNvSpPr>
          <p:nvPr/>
        </p:nvSpPr>
        <p:spPr bwMode="auto">
          <a:xfrm>
            <a:off x="3651250" y="3435350"/>
            <a:ext cx="3200400" cy="2584450"/>
          </a:xfrm>
          <a:custGeom>
            <a:avLst/>
            <a:gdLst>
              <a:gd name="T0" fmla="*/ 0 w 2016"/>
              <a:gd name="T1" fmla="*/ 2147483647 h 1628"/>
              <a:gd name="T2" fmla="*/ 2147483647 w 2016"/>
              <a:gd name="T3" fmla="*/ 2147483647 h 1628"/>
              <a:gd name="T4" fmla="*/ 2147483647 w 2016"/>
              <a:gd name="T5" fmla="*/ 2147483647 h 1628"/>
              <a:gd name="T6" fmla="*/ 2147483647 w 2016"/>
              <a:gd name="T7" fmla="*/ 2147483647 h 1628"/>
              <a:gd name="T8" fmla="*/ 2147483647 w 2016"/>
              <a:gd name="T9" fmla="*/ 0 h 1628"/>
              <a:gd name="T10" fmla="*/ 0 60000 65536"/>
              <a:gd name="T11" fmla="*/ 0 60000 65536"/>
              <a:gd name="T12" fmla="*/ 0 60000 65536"/>
              <a:gd name="T13" fmla="*/ 0 60000 65536"/>
              <a:gd name="T14" fmla="*/ 0 60000 65536"/>
              <a:gd name="T15" fmla="*/ 0 w 2016"/>
              <a:gd name="T16" fmla="*/ 0 h 1628"/>
              <a:gd name="T17" fmla="*/ 2016 w 2016"/>
              <a:gd name="T18" fmla="*/ 1628 h 1628"/>
            </a:gdLst>
            <a:ahLst/>
            <a:cxnLst>
              <a:cxn ang="T10">
                <a:pos x="T0" y="T1"/>
              </a:cxn>
              <a:cxn ang="T11">
                <a:pos x="T2" y="T3"/>
              </a:cxn>
              <a:cxn ang="T12">
                <a:pos x="T4" y="T5"/>
              </a:cxn>
              <a:cxn ang="T13">
                <a:pos x="T6" y="T7"/>
              </a:cxn>
              <a:cxn ang="T14">
                <a:pos x="T8" y="T9"/>
              </a:cxn>
            </a:cxnLst>
            <a:rect l="T15" t="T16" r="T17" b="T18"/>
            <a:pathLst>
              <a:path w="2016" h="1628">
                <a:moveTo>
                  <a:pt x="0" y="1628"/>
                </a:moveTo>
                <a:lnTo>
                  <a:pt x="528" y="1388"/>
                </a:lnTo>
                <a:lnTo>
                  <a:pt x="1059" y="908"/>
                </a:lnTo>
                <a:lnTo>
                  <a:pt x="1481" y="764"/>
                </a:lnTo>
                <a:lnTo>
                  <a:pt x="2016" y="0"/>
                </a:lnTo>
              </a:path>
            </a:pathLst>
          </a:custGeom>
          <a:noFill/>
          <a:ln w="28575" cmpd="sng">
            <a:solidFill>
              <a:srgbClr val="CC33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0672" name="Line 21"/>
          <p:cNvSpPr>
            <a:spLocks noChangeShapeType="1"/>
          </p:cNvSpPr>
          <p:nvPr/>
        </p:nvSpPr>
        <p:spPr bwMode="auto">
          <a:xfrm>
            <a:off x="4489450" y="2590800"/>
            <a:ext cx="0" cy="342900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673" name="Line 22"/>
          <p:cNvSpPr>
            <a:spLocks noChangeShapeType="1"/>
          </p:cNvSpPr>
          <p:nvPr/>
        </p:nvSpPr>
        <p:spPr bwMode="auto">
          <a:xfrm>
            <a:off x="5327650" y="2590800"/>
            <a:ext cx="0" cy="342900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674" name="Line 23"/>
          <p:cNvSpPr>
            <a:spLocks noChangeShapeType="1"/>
          </p:cNvSpPr>
          <p:nvPr/>
        </p:nvSpPr>
        <p:spPr bwMode="auto">
          <a:xfrm>
            <a:off x="6013450" y="2590800"/>
            <a:ext cx="0" cy="342900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675" name="Line 24"/>
          <p:cNvSpPr>
            <a:spLocks noChangeShapeType="1"/>
          </p:cNvSpPr>
          <p:nvPr/>
        </p:nvSpPr>
        <p:spPr bwMode="auto">
          <a:xfrm>
            <a:off x="6851650" y="2590800"/>
            <a:ext cx="0" cy="342900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pSp>
        <p:nvGrpSpPr>
          <p:cNvPr id="70676" name="Group 25"/>
          <p:cNvGrpSpPr>
            <a:grpSpLocks/>
          </p:cNvGrpSpPr>
          <p:nvPr/>
        </p:nvGrpSpPr>
        <p:grpSpPr bwMode="auto">
          <a:xfrm>
            <a:off x="3575050" y="5181600"/>
            <a:ext cx="3505200" cy="0"/>
            <a:chOff x="1484" y="3408"/>
            <a:chExt cx="2208" cy="0"/>
          </a:xfrm>
        </p:grpSpPr>
        <p:sp>
          <p:nvSpPr>
            <p:cNvPr id="70712" name="Line 26"/>
            <p:cNvSpPr>
              <a:spLocks noChangeShapeType="1"/>
            </p:cNvSpPr>
            <p:nvPr/>
          </p:nvSpPr>
          <p:spPr bwMode="auto">
            <a:xfrm rot="-5400000">
              <a:off x="1532" y="3360"/>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3" name="Line 27"/>
            <p:cNvSpPr>
              <a:spLocks noChangeShapeType="1"/>
            </p:cNvSpPr>
            <p:nvPr/>
          </p:nvSpPr>
          <p:spPr bwMode="auto">
            <a:xfrm rot="5400000">
              <a:off x="2612" y="2328"/>
              <a:ext cx="0" cy="216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70677" name="Group 28"/>
          <p:cNvGrpSpPr>
            <a:grpSpLocks/>
          </p:cNvGrpSpPr>
          <p:nvPr/>
        </p:nvGrpSpPr>
        <p:grpSpPr bwMode="auto">
          <a:xfrm>
            <a:off x="3575050" y="4343400"/>
            <a:ext cx="3505200" cy="0"/>
            <a:chOff x="1484" y="2880"/>
            <a:chExt cx="2208" cy="0"/>
          </a:xfrm>
        </p:grpSpPr>
        <p:sp>
          <p:nvSpPr>
            <p:cNvPr id="70710" name="Line 29"/>
            <p:cNvSpPr>
              <a:spLocks noChangeShapeType="1"/>
            </p:cNvSpPr>
            <p:nvPr/>
          </p:nvSpPr>
          <p:spPr bwMode="auto">
            <a:xfrm rot="-5400000">
              <a:off x="1532" y="2832"/>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1" name="Line 30"/>
            <p:cNvSpPr>
              <a:spLocks noChangeShapeType="1"/>
            </p:cNvSpPr>
            <p:nvPr/>
          </p:nvSpPr>
          <p:spPr bwMode="auto">
            <a:xfrm rot="5400000">
              <a:off x="2612" y="1800"/>
              <a:ext cx="0" cy="216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70678" name="Group 31"/>
          <p:cNvGrpSpPr>
            <a:grpSpLocks/>
          </p:cNvGrpSpPr>
          <p:nvPr/>
        </p:nvGrpSpPr>
        <p:grpSpPr bwMode="auto">
          <a:xfrm>
            <a:off x="3575050" y="3657600"/>
            <a:ext cx="3505200" cy="0"/>
            <a:chOff x="1484" y="2448"/>
            <a:chExt cx="2208" cy="0"/>
          </a:xfrm>
        </p:grpSpPr>
        <p:sp>
          <p:nvSpPr>
            <p:cNvPr id="70708" name="Line 32"/>
            <p:cNvSpPr>
              <a:spLocks noChangeShapeType="1"/>
            </p:cNvSpPr>
            <p:nvPr/>
          </p:nvSpPr>
          <p:spPr bwMode="auto">
            <a:xfrm rot="-5400000">
              <a:off x="1532" y="2400"/>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09" name="Line 33"/>
            <p:cNvSpPr>
              <a:spLocks noChangeShapeType="1"/>
            </p:cNvSpPr>
            <p:nvPr/>
          </p:nvSpPr>
          <p:spPr bwMode="auto">
            <a:xfrm rot="5400000">
              <a:off x="2612" y="1368"/>
              <a:ext cx="0" cy="216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70679" name="Group 34"/>
          <p:cNvGrpSpPr>
            <a:grpSpLocks/>
          </p:cNvGrpSpPr>
          <p:nvPr/>
        </p:nvGrpSpPr>
        <p:grpSpPr bwMode="auto">
          <a:xfrm>
            <a:off x="3575050" y="2819400"/>
            <a:ext cx="3505200" cy="0"/>
            <a:chOff x="1484" y="1920"/>
            <a:chExt cx="2208" cy="0"/>
          </a:xfrm>
        </p:grpSpPr>
        <p:sp>
          <p:nvSpPr>
            <p:cNvPr id="70706" name="Line 35"/>
            <p:cNvSpPr>
              <a:spLocks noChangeShapeType="1"/>
            </p:cNvSpPr>
            <p:nvPr/>
          </p:nvSpPr>
          <p:spPr bwMode="auto">
            <a:xfrm rot="-5400000">
              <a:off x="1532" y="1872"/>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07" name="Line 36"/>
            <p:cNvSpPr>
              <a:spLocks noChangeShapeType="1"/>
            </p:cNvSpPr>
            <p:nvPr/>
          </p:nvSpPr>
          <p:spPr bwMode="auto">
            <a:xfrm rot="5400000">
              <a:off x="2612" y="840"/>
              <a:ext cx="0" cy="216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70680" name="Group 37"/>
          <p:cNvGrpSpPr>
            <a:grpSpLocks/>
          </p:cNvGrpSpPr>
          <p:nvPr/>
        </p:nvGrpSpPr>
        <p:grpSpPr bwMode="auto">
          <a:xfrm>
            <a:off x="3124200" y="2605088"/>
            <a:ext cx="395288" cy="3552825"/>
            <a:chOff x="1968" y="1641"/>
            <a:chExt cx="249" cy="2238"/>
          </a:xfrm>
        </p:grpSpPr>
        <p:sp>
          <p:nvSpPr>
            <p:cNvPr id="70701" name="Text Box 38"/>
            <p:cNvSpPr txBox="1">
              <a:spLocks noChangeArrowheads="1"/>
            </p:cNvSpPr>
            <p:nvPr/>
          </p:nvSpPr>
          <p:spPr bwMode="auto">
            <a:xfrm>
              <a:off x="1968" y="3648"/>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0</a:t>
              </a:r>
            </a:p>
          </p:txBody>
        </p:sp>
        <p:sp>
          <p:nvSpPr>
            <p:cNvPr id="70702" name="Text Box 39"/>
            <p:cNvSpPr txBox="1">
              <a:spLocks noChangeArrowheads="1"/>
            </p:cNvSpPr>
            <p:nvPr/>
          </p:nvSpPr>
          <p:spPr bwMode="auto">
            <a:xfrm>
              <a:off x="1968" y="3120"/>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1</a:t>
              </a:r>
            </a:p>
          </p:txBody>
        </p:sp>
        <p:sp>
          <p:nvSpPr>
            <p:cNvPr id="70703" name="Text Box 40"/>
            <p:cNvSpPr txBox="1">
              <a:spLocks noChangeArrowheads="1"/>
            </p:cNvSpPr>
            <p:nvPr/>
          </p:nvSpPr>
          <p:spPr bwMode="auto">
            <a:xfrm>
              <a:off x="1968" y="2592"/>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2</a:t>
              </a:r>
            </a:p>
          </p:txBody>
        </p:sp>
        <p:sp>
          <p:nvSpPr>
            <p:cNvPr id="70704" name="Text Box 41"/>
            <p:cNvSpPr txBox="1">
              <a:spLocks noChangeArrowheads="1"/>
            </p:cNvSpPr>
            <p:nvPr/>
          </p:nvSpPr>
          <p:spPr bwMode="auto">
            <a:xfrm>
              <a:off x="1968" y="2160"/>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3</a:t>
              </a:r>
            </a:p>
          </p:txBody>
        </p:sp>
        <p:sp>
          <p:nvSpPr>
            <p:cNvPr id="70705" name="Text Box 42"/>
            <p:cNvSpPr txBox="1">
              <a:spLocks noChangeArrowheads="1"/>
            </p:cNvSpPr>
            <p:nvPr/>
          </p:nvSpPr>
          <p:spPr bwMode="auto">
            <a:xfrm>
              <a:off x="1968" y="1641"/>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4</a:t>
              </a:r>
            </a:p>
          </p:txBody>
        </p:sp>
      </p:grpSp>
      <p:sp>
        <p:nvSpPr>
          <p:cNvPr id="70681" name="Text Box 43"/>
          <p:cNvSpPr txBox="1">
            <a:spLocks noChangeArrowheads="1"/>
          </p:cNvSpPr>
          <p:nvPr/>
        </p:nvSpPr>
        <p:spPr bwMode="auto">
          <a:xfrm>
            <a:off x="4329113" y="6034088"/>
            <a:ext cx="39528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1</a:t>
            </a:r>
          </a:p>
        </p:txBody>
      </p:sp>
      <p:sp>
        <p:nvSpPr>
          <p:cNvPr id="70682" name="Text Box 44"/>
          <p:cNvSpPr txBox="1">
            <a:spLocks noChangeArrowheads="1"/>
          </p:cNvSpPr>
          <p:nvPr/>
        </p:nvSpPr>
        <p:spPr bwMode="auto">
          <a:xfrm>
            <a:off x="5167313" y="6019800"/>
            <a:ext cx="3952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2</a:t>
            </a:r>
          </a:p>
        </p:txBody>
      </p:sp>
      <p:sp>
        <p:nvSpPr>
          <p:cNvPr id="70683" name="Text Box 45"/>
          <p:cNvSpPr txBox="1">
            <a:spLocks noChangeArrowheads="1"/>
          </p:cNvSpPr>
          <p:nvPr/>
        </p:nvSpPr>
        <p:spPr bwMode="auto">
          <a:xfrm>
            <a:off x="5853113" y="6019800"/>
            <a:ext cx="3952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3</a:t>
            </a:r>
          </a:p>
        </p:txBody>
      </p:sp>
      <p:sp>
        <p:nvSpPr>
          <p:cNvPr id="70684" name="Text Box 46"/>
          <p:cNvSpPr txBox="1">
            <a:spLocks noChangeArrowheads="1"/>
          </p:cNvSpPr>
          <p:nvPr/>
        </p:nvSpPr>
        <p:spPr bwMode="auto">
          <a:xfrm>
            <a:off x="6691313" y="6019800"/>
            <a:ext cx="3952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4</a:t>
            </a:r>
          </a:p>
        </p:txBody>
      </p:sp>
      <p:sp>
        <p:nvSpPr>
          <p:cNvPr id="70685" name="Text Box 47"/>
          <p:cNvSpPr txBox="1">
            <a:spLocks noChangeArrowheads="1"/>
          </p:cNvSpPr>
          <p:nvPr/>
        </p:nvSpPr>
        <p:spPr bwMode="auto">
          <a:xfrm>
            <a:off x="2376488" y="3733800"/>
            <a:ext cx="6096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b="1">
                <a:solidFill>
                  <a:srgbClr val="008000"/>
                </a:solidFill>
                <a:latin typeface="Arial" pitchFamily="34" charset="0"/>
              </a:rPr>
              <a:t>q</a:t>
            </a:r>
          </a:p>
        </p:txBody>
      </p:sp>
      <p:sp>
        <p:nvSpPr>
          <p:cNvPr id="221232" name="Text Box 48"/>
          <p:cNvSpPr txBox="1">
            <a:spLocks noChangeArrowheads="1"/>
          </p:cNvSpPr>
          <p:nvPr/>
        </p:nvSpPr>
        <p:spPr bwMode="auto">
          <a:xfrm>
            <a:off x="2362200" y="3695700"/>
            <a:ext cx="6096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b="1">
                <a:solidFill>
                  <a:srgbClr val="CC3300"/>
                </a:solidFill>
                <a:latin typeface="Arial" pitchFamily="34" charset="0"/>
              </a:rPr>
              <a:t>p</a:t>
            </a:r>
          </a:p>
        </p:txBody>
      </p:sp>
      <p:grpSp>
        <p:nvGrpSpPr>
          <p:cNvPr id="8" name="Group 49"/>
          <p:cNvGrpSpPr>
            <a:grpSpLocks/>
          </p:cNvGrpSpPr>
          <p:nvPr/>
        </p:nvGrpSpPr>
        <p:grpSpPr bwMode="auto">
          <a:xfrm>
            <a:off x="3128963" y="3186113"/>
            <a:ext cx="395287" cy="2986087"/>
            <a:chOff x="240" y="2007"/>
            <a:chExt cx="249" cy="1881"/>
          </a:xfrm>
        </p:grpSpPr>
        <p:sp>
          <p:nvSpPr>
            <p:cNvPr id="70696" name="Text Box 50"/>
            <p:cNvSpPr txBox="1">
              <a:spLocks noChangeArrowheads="1"/>
            </p:cNvSpPr>
            <p:nvPr/>
          </p:nvSpPr>
          <p:spPr bwMode="auto">
            <a:xfrm>
              <a:off x="240" y="3657"/>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p</a:t>
              </a:r>
              <a:r>
                <a:rPr lang="en-US" altLang="zh-CN" baseline="-25000">
                  <a:latin typeface="Arial" pitchFamily="34" charset="0"/>
                </a:rPr>
                <a:t>0</a:t>
              </a:r>
            </a:p>
          </p:txBody>
        </p:sp>
        <p:sp>
          <p:nvSpPr>
            <p:cNvPr id="70697" name="Text Box 51"/>
            <p:cNvSpPr txBox="1">
              <a:spLocks noChangeArrowheads="1"/>
            </p:cNvSpPr>
            <p:nvPr/>
          </p:nvSpPr>
          <p:spPr bwMode="auto">
            <a:xfrm>
              <a:off x="240" y="3390"/>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p</a:t>
              </a:r>
              <a:r>
                <a:rPr lang="en-US" altLang="zh-CN" baseline="-25000">
                  <a:latin typeface="Arial" pitchFamily="34" charset="0"/>
                </a:rPr>
                <a:t>1</a:t>
              </a:r>
            </a:p>
          </p:txBody>
        </p:sp>
        <p:sp>
          <p:nvSpPr>
            <p:cNvPr id="70698" name="Text Box 52"/>
            <p:cNvSpPr txBox="1">
              <a:spLocks noChangeArrowheads="1"/>
            </p:cNvSpPr>
            <p:nvPr/>
          </p:nvSpPr>
          <p:spPr bwMode="auto">
            <a:xfrm>
              <a:off x="240" y="2928"/>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p</a:t>
              </a:r>
              <a:r>
                <a:rPr lang="en-US" altLang="zh-CN" baseline="-25000">
                  <a:latin typeface="Arial" pitchFamily="34" charset="0"/>
                </a:rPr>
                <a:t>2</a:t>
              </a:r>
            </a:p>
          </p:txBody>
        </p:sp>
        <p:sp>
          <p:nvSpPr>
            <p:cNvPr id="70699" name="Text Box 53"/>
            <p:cNvSpPr txBox="1">
              <a:spLocks noChangeArrowheads="1"/>
            </p:cNvSpPr>
            <p:nvPr/>
          </p:nvSpPr>
          <p:spPr bwMode="auto">
            <a:xfrm>
              <a:off x="240" y="2775"/>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p</a:t>
              </a:r>
              <a:r>
                <a:rPr lang="en-US" altLang="zh-CN" baseline="-25000">
                  <a:latin typeface="Arial" pitchFamily="34" charset="0"/>
                </a:rPr>
                <a:t>3</a:t>
              </a:r>
            </a:p>
          </p:txBody>
        </p:sp>
        <p:sp>
          <p:nvSpPr>
            <p:cNvPr id="70700" name="Text Box 54"/>
            <p:cNvSpPr txBox="1">
              <a:spLocks noChangeArrowheads="1"/>
            </p:cNvSpPr>
            <p:nvPr/>
          </p:nvSpPr>
          <p:spPr bwMode="auto">
            <a:xfrm>
              <a:off x="240" y="2007"/>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p</a:t>
              </a:r>
              <a:r>
                <a:rPr lang="en-US" altLang="zh-CN" baseline="-25000">
                  <a:latin typeface="Arial" pitchFamily="34" charset="0"/>
                </a:rPr>
                <a:t>4</a:t>
              </a:r>
            </a:p>
          </p:txBody>
        </p:sp>
      </p:grpSp>
      <p:sp>
        <p:nvSpPr>
          <p:cNvPr id="221239" name="Line 55"/>
          <p:cNvSpPr>
            <a:spLocks noChangeShapeType="1"/>
          </p:cNvSpPr>
          <p:nvPr/>
        </p:nvSpPr>
        <p:spPr bwMode="auto">
          <a:xfrm flipV="1">
            <a:off x="6477000" y="3962400"/>
            <a:ext cx="0" cy="2057400"/>
          </a:xfrm>
          <a:prstGeom prst="line">
            <a:avLst/>
          </a:prstGeom>
          <a:noFill/>
          <a:ln w="28575">
            <a:solidFill>
              <a:srgbClr val="009900"/>
            </a:solidFill>
            <a:prstDash val="dash"/>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21240" name="Line 56"/>
          <p:cNvSpPr>
            <a:spLocks noChangeShapeType="1"/>
          </p:cNvSpPr>
          <p:nvPr/>
        </p:nvSpPr>
        <p:spPr bwMode="auto">
          <a:xfrm flipH="1">
            <a:off x="3733800" y="3962400"/>
            <a:ext cx="2667000" cy="0"/>
          </a:xfrm>
          <a:prstGeom prst="line">
            <a:avLst/>
          </a:prstGeom>
          <a:noFill/>
          <a:ln w="28575">
            <a:solidFill>
              <a:srgbClr val="009900"/>
            </a:solidFill>
            <a:prstDash val="dash"/>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21241" name="Oval 57"/>
          <p:cNvSpPr>
            <a:spLocks noChangeArrowheads="1"/>
          </p:cNvSpPr>
          <p:nvPr/>
        </p:nvSpPr>
        <p:spPr bwMode="auto">
          <a:xfrm>
            <a:off x="3581400" y="3886200"/>
            <a:ext cx="152400" cy="152400"/>
          </a:xfrm>
          <a:prstGeom prst="ellipse">
            <a:avLst/>
          </a:prstGeom>
          <a:solidFill>
            <a:srgbClr val="CC3300"/>
          </a:solidFill>
          <a:ln w="9525">
            <a:solidFill>
              <a:schemeClr val="tx1"/>
            </a:solidFill>
            <a:round/>
            <a:headEnd/>
            <a:tailEnd/>
          </a:ln>
        </p:spPr>
        <p:txBody>
          <a:bodyPr wrap="none" anchor="ctr"/>
          <a:lstStyle/>
          <a:p>
            <a:endParaRPr lang="zh-CN" altLang="en-US"/>
          </a:p>
        </p:txBody>
      </p:sp>
      <p:sp>
        <p:nvSpPr>
          <p:cNvPr id="70691" name="Text Box 58"/>
          <p:cNvSpPr txBox="1">
            <a:spLocks noChangeArrowheads="1"/>
          </p:cNvSpPr>
          <p:nvPr/>
        </p:nvSpPr>
        <p:spPr bwMode="auto">
          <a:xfrm>
            <a:off x="984250" y="3700463"/>
            <a:ext cx="387350"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a:solidFill>
                  <a:srgbClr val="008000"/>
                </a:solidFill>
                <a:latin typeface="Arial" pitchFamily="34" charset="0"/>
              </a:rPr>
              <a:t>x</a:t>
            </a:r>
          </a:p>
        </p:txBody>
      </p:sp>
      <p:sp>
        <p:nvSpPr>
          <p:cNvPr id="221243" name="Text Box 59"/>
          <p:cNvSpPr txBox="1">
            <a:spLocks noChangeArrowheads="1"/>
          </p:cNvSpPr>
          <p:nvPr/>
        </p:nvSpPr>
        <p:spPr bwMode="auto">
          <a:xfrm>
            <a:off x="990600" y="3683000"/>
            <a:ext cx="477838"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a:solidFill>
                  <a:srgbClr val="CC3300"/>
                </a:solidFill>
                <a:latin typeface="Arial" pitchFamily="34" charset="0"/>
              </a:rPr>
              <a:t>x’</a:t>
            </a:r>
          </a:p>
        </p:txBody>
      </p:sp>
      <p:sp>
        <p:nvSpPr>
          <p:cNvPr id="221244" name="Text Box 60"/>
          <p:cNvSpPr txBox="1">
            <a:spLocks noChangeArrowheads="1"/>
          </p:cNvSpPr>
          <p:nvPr/>
        </p:nvSpPr>
        <p:spPr bwMode="auto">
          <a:xfrm>
            <a:off x="6324600" y="5986463"/>
            <a:ext cx="311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cs typeface="Times New Roman" pitchFamily="18" charset="0"/>
              </a:rPr>
              <a:t>x</a:t>
            </a:r>
          </a:p>
        </p:txBody>
      </p:sp>
      <p:sp>
        <p:nvSpPr>
          <p:cNvPr id="221245" name="Text Box 61"/>
          <p:cNvSpPr txBox="1">
            <a:spLocks noChangeArrowheads="1"/>
          </p:cNvSpPr>
          <p:nvPr/>
        </p:nvSpPr>
        <p:spPr bwMode="auto">
          <a:xfrm>
            <a:off x="3251200" y="2971800"/>
            <a:ext cx="311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solidFill>
                  <a:srgbClr val="008000"/>
                </a:solidFill>
                <a:cs typeface="Times New Roman" pitchFamily="18" charset="0"/>
              </a:rPr>
              <a:t>x</a:t>
            </a:r>
          </a:p>
        </p:txBody>
      </p:sp>
      <p:sp>
        <p:nvSpPr>
          <p:cNvPr id="221246" name="Text Box 62"/>
          <p:cNvSpPr txBox="1">
            <a:spLocks noChangeArrowheads="1"/>
          </p:cNvSpPr>
          <p:nvPr/>
        </p:nvSpPr>
        <p:spPr bwMode="auto">
          <a:xfrm>
            <a:off x="3268663" y="3746500"/>
            <a:ext cx="39528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solidFill>
                  <a:srgbClr val="CC3300"/>
                </a:solidFill>
                <a:cs typeface="Times New Roman" pitchFamily="18" charset="0"/>
              </a:rPr>
              <a:t>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20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21244"/>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21197"/>
                                        </p:tgtEl>
                                        <p:attrNameLst>
                                          <p:attrName>style.visibility</p:attrName>
                                        </p:attrNameLst>
                                      </p:cBhvr>
                                      <p:to>
                                        <p:strVal val="visible"/>
                                      </p:to>
                                    </p:set>
                                    <p:animEffect transition="in" filter="wipe(down)">
                                      <p:cBhvr>
                                        <p:cTn id="14" dur="500"/>
                                        <p:tgtEl>
                                          <p:spTgt spid="221197"/>
                                        </p:tgtEl>
                                      </p:cBhvr>
                                    </p:animEffect>
                                  </p:childTnLst>
                                </p:cTn>
                              </p:par>
                            </p:childTnLst>
                          </p:cTn>
                        </p:par>
                        <p:par>
                          <p:cTn id="15" fill="hold" nodeType="afterGroup">
                            <p:stCondLst>
                              <p:cond delay="500"/>
                            </p:stCondLst>
                            <p:childTnLst>
                              <p:par>
                                <p:cTn id="16" presetID="22" presetClass="entr" presetSubtype="2" fill="hold" grpId="0" nodeType="afterEffect">
                                  <p:stCondLst>
                                    <p:cond delay="0"/>
                                  </p:stCondLst>
                                  <p:childTnLst>
                                    <p:set>
                                      <p:cBhvr>
                                        <p:cTn id="17" dur="1" fill="hold">
                                          <p:stCondLst>
                                            <p:cond delay="0"/>
                                          </p:stCondLst>
                                        </p:cTn>
                                        <p:tgtEl>
                                          <p:spTgt spid="221198"/>
                                        </p:tgtEl>
                                        <p:attrNameLst>
                                          <p:attrName>style.visibility</p:attrName>
                                        </p:attrNameLst>
                                      </p:cBhvr>
                                      <p:to>
                                        <p:strVal val="visible"/>
                                      </p:to>
                                    </p:set>
                                    <p:animEffect transition="in" filter="wipe(right)">
                                      <p:cBhvr>
                                        <p:cTn id="18" dur="500"/>
                                        <p:tgtEl>
                                          <p:spTgt spid="221198"/>
                                        </p:tgtEl>
                                      </p:cBhvr>
                                    </p:animEffect>
                                  </p:childTnLst>
                                </p:cTn>
                              </p:par>
                            </p:childTnLst>
                          </p:cTn>
                        </p:par>
                        <p:par>
                          <p:cTn id="19" fill="hold" nodeType="afterGroup">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221199"/>
                                        </p:tgtEl>
                                        <p:attrNameLst>
                                          <p:attrName>style.visibility</p:attrName>
                                        </p:attrNameLst>
                                      </p:cBhvr>
                                      <p:to>
                                        <p:strVal val="visible"/>
                                      </p:to>
                                    </p:set>
                                  </p:childTnLst>
                                </p:cTn>
                              </p:par>
                            </p:childTnLst>
                          </p:cTn>
                        </p:par>
                        <p:par>
                          <p:cTn id="22" fill="hold" nodeType="afterGroup">
                            <p:stCondLst>
                              <p:cond delay="1500"/>
                            </p:stCondLst>
                            <p:childTnLst>
                              <p:par>
                                <p:cTn id="23" presetID="1" presetClass="entr" presetSubtype="0" fill="hold" grpId="0" nodeType="afterEffect">
                                  <p:stCondLst>
                                    <p:cond delay="0"/>
                                  </p:stCondLst>
                                  <p:childTnLst>
                                    <p:set>
                                      <p:cBhvr>
                                        <p:cTn id="24" dur="1" fill="hold">
                                          <p:stCondLst>
                                            <p:cond delay="499"/>
                                          </p:stCondLst>
                                        </p:cTn>
                                        <p:tgtEl>
                                          <p:spTgt spid="221245"/>
                                        </p:tgtEl>
                                        <p:attrNameLst>
                                          <p:attrName>style.visibility</p:attrName>
                                        </p:attrNameLst>
                                      </p:cBhvr>
                                      <p:to>
                                        <p:strVal val="visible"/>
                                      </p:to>
                                    </p:set>
                                  </p:childTnLst>
                                </p:cTn>
                              </p:par>
                            </p:childTnLst>
                          </p:cTn>
                        </p:par>
                        <p:par>
                          <p:cTn id="25" fill="hold" nodeType="afterGroup">
                            <p:stCondLst>
                              <p:cond delay="2000"/>
                            </p:stCondLst>
                            <p:childTnLst>
                              <p:par>
                                <p:cTn id="26" presetID="2" presetClass="entr" presetSubtype="1" fill="hold" grpId="0" nodeType="afterEffect">
                                  <p:stCondLst>
                                    <p:cond delay="0"/>
                                  </p:stCondLst>
                                  <p:childTnLst>
                                    <p:set>
                                      <p:cBhvr>
                                        <p:cTn id="27" dur="1" fill="hold">
                                          <p:stCondLst>
                                            <p:cond delay="0"/>
                                          </p:stCondLst>
                                        </p:cTn>
                                        <p:tgtEl>
                                          <p:spTgt spid="221232"/>
                                        </p:tgtEl>
                                        <p:attrNameLst>
                                          <p:attrName>style.visibility</p:attrName>
                                        </p:attrNameLst>
                                      </p:cBhvr>
                                      <p:to>
                                        <p:strVal val="visible"/>
                                      </p:to>
                                    </p:set>
                                    <p:anim calcmode="lin" valueType="num">
                                      <p:cBhvr additive="base">
                                        <p:cTn id="28" dur="500" fill="hold"/>
                                        <p:tgtEl>
                                          <p:spTgt spid="221232"/>
                                        </p:tgtEl>
                                        <p:attrNameLst>
                                          <p:attrName>ppt_x</p:attrName>
                                        </p:attrNameLst>
                                      </p:cBhvr>
                                      <p:tavLst>
                                        <p:tav tm="0">
                                          <p:val>
                                            <p:strVal val="#ppt_x"/>
                                          </p:val>
                                        </p:tav>
                                        <p:tav tm="100000">
                                          <p:val>
                                            <p:strVal val="#ppt_x"/>
                                          </p:val>
                                        </p:tav>
                                      </p:tavLst>
                                    </p:anim>
                                    <p:anim calcmode="lin" valueType="num">
                                      <p:cBhvr additive="base">
                                        <p:cTn id="29" dur="500" fill="hold"/>
                                        <p:tgtEl>
                                          <p:spTgt spid="221232"/>
                                        </p:tgtEl>
                                        <p:attrNameLst>
                                          <p:attrName>ppt_y</p:attrName>
                                        </p:attrNameLst>
                                      </p:cBhvr>
                                      <p:tavLst>
                                        <p:tav tm="0">
                                          <p:val>
                                            <p:strVal val="0-#ppt_h/2"/>
                                          </p:val>
                                        </p:tav>
                                        <p:tav tm="100000">
                                          <p:val>
                                            <p:strVal val="#ppt_y"/>
                                          </p:val>
                                        </p:tav>
                                      </p:tavLst>
                                    </p:anim>
                                  </p:childTnLst>
                                </p:cTn>
                              </p:par>
                            </p:childTnLst>
                          </p:cTn>
                        </p:par>
                        <p:par>
                          <p:cTn id="30" fill="hold" nodeType="afterGroup">
                            <p:stCondLst>
                              <p:cond delay="2500"/>
                            </p:stCondLst>
                            <p:childTnLst>
                              <p:par>
                                <p:cTn id="31" presetID="2" presetClass="entr" presetSubtype="1" fill="hold" grpId="0" nodeType="afterEffect">
                                  <p:stCondLst>
                                    <p:cond delay="0"/>
                                  </p:stCondLst>
                                  <p:childTnLst>
                                    <p:set>
                                      <p:cBhvr>
                                        <p:cTn id="32" dur="1" fill="hold">
                                          <p:stCondLst>
                                            <p:cond delay="0"/>
                                          </p:stCondLst>
                                        </p:cTn>
                                        <p:tgtEl>
                                          <p:spTgt spid="221243"/>
                                        </p:tgtEl>
                                        <p:attrNameLst>
                                          <p:attrName>style.visibility</p:attrName>
                                        </p:attrNameLst>
                                      </p:cBhvr>
                                      <p:to>
                                        <p:strVal val="visible"/>
                                      </p:to>
                                    </p:set>
                                    <p:anim calcmode="lin" valueType="num">
                                      <p:cBhvr additive="base">
                                        <p:cTn id="33" dur="500" fill="hold"/>
                                        <p:tgtEl>
                                          <p:spTgt spid="221243"/>
                                        </p:tgtEl>
                                        <p:attrNameLst>
                                          <p:attrName>ppt_x</p:attrName>
                                        </p:attrNameLst>
                                      </p:cBhvr>
                                      <p:tavLst>
                                        <p:tav tm="0">
                                          <p:val>
                                            <p:strVal val="#ppt_x"/>
                                          </p:val>
                                        </p:tav>
                                        <p:tav tm="100000">
                                          <p:val>
                                            <p:strVal val="#ppt_x"/>
                                          </p:val>
                                        </p:tav>
                                      </p:tavLst>
                                    </p:anim>
                                    <p:anim calcmode="lin" valueType="num">
                                      <p:cBhvr additive="base">
                                        <p:cTn id="34" dur="500" fill="hold"/>
                                        <p:tgtEl>
                                          <p:spTgt spid="221243"/>
                                        </p:tgtEl>
                                        <p:attrNameLst>
                                          <p:attrName>ppt_y</p:attrName>
                                        </p:attrNameLst>
                                      </p:cBhvr>
                                      <p:tavLst>
                                        <p:tav tm="0">
                                          <p:val>
                                            <p:strVal val="0-#ppt_h/2"/>
                                          </p:val>
                                        </p:tav>
                                        <p:tav tm="100000">
                                          <p:val>
                                            <p:strVal val="#ppt_y"/>
                                          </p:val>
                                        </p:tav>
                                      </p:tavLst>
                                    </p:anim>
                                  </p:childTnLst>
                                </p:cTn>
                              </p:par>
                            </p:childTnLst>
                          </p:cTn>
                        </p:par>
                        <p:par>
                          <p:cTn id="35" fill="hold" nodeType="afterGroup">
                            <p:stCondLst>
                              <p:cond delay="3000"/>
                            </p:stCondLst>
                            <p:childTnLst>
                              <p:par>
                                <p:cTn id="36" presetID="1" presetClass="entr" presetSubtype="0" fill="hold" nodeType="afterEffect">
                                  <p:stCondLst>
                                    <p:cond delay="500"/>
                                  </p:stCondLst>
                                  <p:childTnLst>
                                    <p:set>
                                      <p:cBhvr>
                                        <p:cTn id="37" dur="1" fill="hold">
                                          <p:stCondLst>
                                            <p:cond delay="499"/>
                                          </p:stCondLst>
                                        </p:cTn>
                                        <p:tgtEl>
                                          <p:spTgt spid="8"/>
                                        </p:tgtEl>
                                        <p:attrNameLst>
                                          <p:attrName>style.visibility</p:attrName>
                                        </p:attrNameLst>
                                      </p:cBhvr>
                                      <p:to>
                                        <p:strVal val="visible"/>
                                      </p:to>
                                    </p:set>
                                  </p:childTnLst>
                                </p:cTn>
                              </p:par>
                            </p:childTnLst>
                          </p:cTn>
                        </p:par>
                        <p:par>
                          <p:cTn id="38" fill="hold" nodeType="afterGroup">
                            <p:stCondLst>
                              <p:cond delay="4000"/>
                            </p:stCondLst>
                            <p:childTnLst>
                              <p:par>
                                <p:cTn id="39" presetID="1" presetClass="entr" presetSubtype="0" fill="hold" grpId="0" nodeType="afterEffect">
                                  <p:stCondLst>
                                    <p:cond delay="0"/>
                                  </p:stCondLst>
                                  <p:childTnLst>
                                    <p:set>
                                      <p:cBhvr>
                                        <p:cTn id="40" dur="1" fill="hold">
                                          <p:stCondLst>
                                            <p:cond delay="499"/>
                                          </p:stCondLst>
                                        </p:cTn>
                                        <p:tgtEl>
                                          <p:spTgt spid="22120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21239"/>
                                        </p:tgtEl>
                                        <p:attrNameLst>
                                          <p:attrName>style.visibility</p:attrName>
                                        </p:attrNameLst>
                                      </p:cBhvr>
                                      <p:to>
                                        <p:strVal val="visible"/>
                                      </p:to>
                                    </p:set>
                                    <p:animEffect transition="in" filter="wipe(down)">
                                      <p:cBhvr>
                                        <p:cTn id="45" dur="500"/>
                                        <p:tgtEl>
                                          <p:spTgt spid="221239"/>
                                        </p:tgtEl>
                                      </p:cBhvr>
                                    </p:animEffect>
                                  </p:childTnLst>
                                </p:cTn>
                              </p:par>
                            </p:childTnLst>
                          </p:cTn>
                        </p:par>
                        <p:par>
                          <p:cTn id="46" fill="hold" nodeType="afterGroup">
                            <p:stCondLst>
                              <p:cond delay="500"/>
                            </p:stCondLst>
                            <p:childTnLst>
                              <p:par>
                                <p:cTn id="47" presetID="22" presetClass="entr" presetSubtype="2" fill="hold" grpId="0" nodeType="afterEffect">
                                  <p:stCondLst>
                                    <p:cond delay="0"/>
                                  </p:stCondLst>
                                  <p:childTnLst>
                                    <p:set>
                                      <p:cBhvr>
                                        <p:cTn id="48" dur="1" fill="hold">
                                          <p:stCondLst>
                                            <p:cond delay="0"/>
                                          </p:stCondLst>
                                        </p:cTn>
                                        <p:tgtEl>
                                          <p:spTgt spid="221240"/>
                                        </p:tgtEl>
                                        <p:attrNameLst>
                                          <p:attrName>style.visibility</p:attrName>
                                        </p:attrNameLst>
                                      </p:cBhvr>
                                      <p:to>
                                        <p:strVal val="visible"/>
                                      </p:to>
                                    </p:set>
                                    <p:animEffect transition="in" filter="wipe(right)">
                                      <p:cBhvr>
                                        <p:cTn id="49" dur="500"/>
                                        <p:tgtEl>
                                          <p:spTgt spid="221240"/>
                                        </p:tgtEl>
                                      </p:cBhvr>
                                    </p:animEffect>
                                  </p:childTnLst>
                                </p:cTn>
                              </p:par>
                            </p:childTnLst>
                          </p:cTn>
                        </p:par>
                        <p:par>
                          <p:cTn id="50" fill="hold" nodeType="afterGroup">
                            <p:stCondLst>
                              <p:cond delay="1000"/>
                            </p:stCondLst>
                            <p:childTnLst>
                              <p:par>
                                <p:cTn id="51" presetID="1" presetClass="entr" presetSubtype="0" fill="hold" grpId="0" nodeType="afterEffect">
                                  <p:stCondLst>
                                    <p:cond delay="0"/>
                                  </p:stCondLst>
                                  <p:childTnLst>
                                    <p:set>
                                      <p:cBhvr>
                                        <p:cTn id="52" dur="1" fill="hold">
                                          <p:stCondLst>
                                            <p:cond delay="499"/>
                                          </p:stCondLst>
                                        </p:cTn>
                                        <p:tgtEl>
                                          <p:spTgt spid="221241"/>
                                        </p:tgtEl>
                                        <p:attrNameLst>
                                          <p:attrName>style.visibility</p:attrName>
                                        </p:attrNameLst>
                                      </p:cBhvr>
                                      <p:to>
                                        <p:strVal val="visible"/>
                                      </p:to>
                                    </p:set>
                                  </p:childTnLst>
                                </p:cTn>
                              </p:par>
                            </p:childTnLst>
                          </p:cTn>
                        </p:par>
                        <p:par>
                          <p:cTn id="53" fill="hold" nodeType="afterGroup">
                            <p:stCondLst>
                              <p:cond delay="1500"/>
                            </p:stCondLst>
                            <p:childTnLst>
                              <p:par>
                                <p:cTn id="54" presetID="1" presetClass="entr" presetSubtype="0" fill="hold" grpId="0" nodeType="afterEffect">
                                  <p:stCondLst>
                                    <p:cond delay="0"/>
                                  </p:stCondLst>
                                  <p:childTnLst>
                                    <p:set>
                                      <p:cBhvr>
                                        <p:cTn id="55" dur="1" fill="hold">
                                          <p:stCondLst>
                                            <p:cond delay="499"/>
                                          </p:stCondLst>
                                        </p:cTn>
                                        <p:tgtEl>
                                          <p:spTgt spid="221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7" grpId="0" animBg="1"/>
      <p:bldP spid="221198" grpId="0" animBg="1"/>
      <p:bldP spid="221199" grpId="0" animBg="1"/>
      <p:bldP spid="221202" grpId="0" animBg="1"/>
      <p:bldP spid="221204" grpId="0" animBg="1"/>
      <p:bldP spid="221232" grpId="0" autoUpdateAnimBg="0"/>
      <p:bldP spid="221239" grpId="0" animBg="1"/>
      <p:bldP spid="221240" grpId="0" animBg="1"/>
      <p:bldP spid="221241" grpId="0" animBg="1"/>
      <p:bldP spid="221243" grpId="0" autoUpdateAnimBg="0"/>
      <p:bldP spid="221244" grpId="0" autoUpdateAnimBg="0"/>
      <p:bldP spid="221245" grpId="0" autoUpdateAnimBg="0"/>
      <p:bldP spid="221246"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1828800" y="2514600"/>
            <a:ext cx="4572000" cy="9906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22211" name="Rectangle 3"/>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回到</a:t>
            </a:r>
            <a:r>
              <a:rPr lang="zh-CN" altLang="en-US" sz="4800" smtClean="0">
                <a:solidFill>
                  <a:srgbClr val="000099"/>
                </a:solidFill>
                <a:effectLst>
                  <a:outerShdw blurRad="38100" dist="38100" dir="2700000" algn="tl">
                    <a:srgbClr val="C0C0C0"/>
                  </a:outerShdw>
                </a:effectLst>
                <a:cs typeface="Times New Roman" pitchFamily="18" charset="0"/>
              </a:rPr>
              <a:t> </a:t>
            </a:r>
            <a:r>
              <a:rPr lang="en-US" altLang="zh-CN" sz="4800" smtClean="0">
                <a:solidFill>
                  <a:srgbClr val="000099"/>
                </a:solidFill>
                <a:effectLst>
                  <a:outerShdw blurRad="38100" dist="38100" dir="2700000" algn="tl">
                    <a:srgbClr val="C0C0C0"/>
                  </a:outerShdw>
                </a:effectLst>
                <a:cs typeface="Times New Roman" pitchFamily="18" charset="0"/>
              </a:rPr>
              <a:t>MF</a:t>
            </a:r>
            <a:r>
              <a:rPr lang="zh-CN" altLang="en-US" sz="4800" smtClean="0">
                <a:solidFill>
                  <a:srgbClr val="000099"/>
                </a:solidFill>
                <a:effectLst>
                  <a:outerShdw blurRad="38100" dist="38100" dir="2700000" algn="tl">
                    <a:srgbClr val="C0C0C0"/>
                  </a:outerShdw>
                </a:effectLst>
              </a:rPr>
              <a:t>设计</a:t>
            </a:r>
          </a:p>
        </p:txBody>
      </p:sp>
      <p:sp>
        <p:nvSpPr>
          <p:cNvPr id="24582" name="Rectangle 4"/>
          <p:cNvSpPr>
            <a:spLocks noGrp="1" noChangeArrowheads="1"/>
          </p:cNvSpPr>
          <p:nvPr>
            <p:ph type="body" idx="1"/>
          </p:nvPr>
        </p:nvSpPr>
        <p:spPr>
          <a:xfrm>
            <a:off x="457200" y="1371600"/>
            <a:ext cx="8229600" cy="5257800"/>
          </a:xfrm>
        </p:spPr>
        <p:txBody>
          <a:bodyPr/>
          <a:lstStyle/>
          <a:p>
            <a:pPr marL="342900" indent="-342900" eaLnBrk="1" hangingPunct="1">
              <a:lnSpc>
                <a:spcPct val="90000"/>
              </a:lnSpc>
            </a:pPr>
            <a:r>
              <a:rPr lang="zh-CN" altLang="en-US" smtClean="0"/>
              <a:t>用分片线性函数逼近 </a:t>
            </a:r>
            <a:r>
              <a:rPr lang="en-US" altLang="zh-CN" smtClean="0"/>
              <a:t>{M</a:t>
            </a:r>
            <a:r>
              <a:rPr lang="en-US" altLang="zh-CN" baseline="-25000" smtClean="0"/>
              <a:t>k</a:t>
            </a:r>
            <a:r>
              <a:rPr lang="en-US" altLang="zh-CN" smtClean="0"/>
              <a:t>}</a:t>
            </a:r>
            <a:r>
              <a:rPr lang="zh-CN" altLang="en-US" smtClean="0"/>
              <a:t>：</a:t>
            </a:r>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pPr>
            <a:r>
              <a:rPr lang="zh-CN" altLang="en-US" smtClean="0"/>
              <a:t>寻找 </a:t>
            </a:r>
            <a:r>
              <a:rPr lang="en-US" altLang="zh-CN" smtClean="0"/>
              <a:t>{</a:t>
            </a:r>
            <a:r>
              <a:rPr lang="en-US" altLang="zh-CN" b="1" smtClean="0"/>
              <a:t>p</a:t>
            </a:r>
            <a:r>
              <a:rPr lang="en-US" altLang="zh-CN" baseline="-25000" smtClean="0"/>
              <a:t>k</a:t>
            </a:r>
            <a:r>
              <a:rPr lang="en-US" altLang="zh-CN" smtClean="0"/>
              <a:t>} </a:t>
            </a:r>
            <a:r>
              <a:rPr lang="zh-CN" altLang="en-US" smtClean="0"/>
              <a:t>是一个标准的 </a:t>
            </a:r>
            <a:r>
              <a:rPr lang="en-US" altLang="zh-CN" smtClean="0"/>
              <a:t>LS </a:t>
            </a:r>
            <a:r>
              <a:rPr lang="zh-CN" altLang="en-US" smtClean="0"/>
              <a:t>问题，可以显式求解。</a:t>
            </a:r>
          </a:p>
        </p:txBody>
      </p:sp>
      <p:sp>
        <p:nvSpPr>
          <p:cNvPr id="222213" name="AutoShape 5"/>
          <p:cNvSpPr>
            <a:spLocks noChangeArrowheads="1"/>
          </p:cNvSpPr>
          <p:nvPr/>
        </p:nvSpPr>
        <p:spPr bwMode="auto">
          <a:xfrm>
            <a:off x="1371600" y="4038600"/>
            <a:ext cx="5791200" cy="12954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graphicFrame>
        <p:nvGraphicFramePr>
          <p:cNvPr id="24578" name="Object 6"/>
          <p:cNvGraphicFramePr>
            <a:graphicFrameLocks noChangeAspect="1"/>
          </p:cNvGraphicFramePr>
          <p:nvPr/>
        </p:nvGraphicFramePr>
        <p:xfrm>
          <a:off x="1319213" y="4113213"/>
          <a:ext cx="6238875" cy="1181100"/>
        </p:xfrm>
        <a:graphic>
          <a:graphicData uri="http://schemas.openxmlformats.org/presentationml/2006/ole">
            <p:oleObj spid="_x0000_s24666" name="משוואה" r:id="rId3" imgW="3506040" imgH="635040" progId="Equation.3">
              <p:embed/>
            </p:oleObj>
          </a:graphicData>
        </a:graphic>
      </p:graphicFrame>
      <p:graphicFrame>
        <p:nvGraphicFramePr>
          <p:cNvPr id="24579" name="Object 7"/>
          <p:cNvGraphicFramePr>
            <a:graphicFrameLocks noChangeAspect="1"/>
          </p:cNvGraphicFramePr>
          <p:nvPr/>
        </p:nvGraphicFramePr>
        <p:xfrm>
          <a:off x="2316163" y="2746375"/>
          <a:ext cx="3721100" cy="590550"/>
        </p:xfrm>
        <a:graphic>
          <a:graphicData uri="http://schemas.openxmlformats.org/presentationml/2006/ole">
            <p:oleObj spid="_x0000_s24667" name="משוואה" r:id="rId4" imgW="2007000" imgH="304920" progId="Equation.3">
              <p:embed/>
            </p:oleObj>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5602" name="Object 1024"/>
          <p:cNvGraphicFramePr>
            <a:graphicFrameLocks noChangeAspect="1"/>
          </p:cNvGraphicFramePr>
          <p:nvPr/>
        </p:nvGraphicFramePr>
        <p:xfrm>
          <a:off x="260350" y="1963738"/>
          <a:ext cx="733425" cy="638175"/>
        </p:xfrm>
        <a:graphic>
          <a:graphicData uri="http://schemas.openxmlformats.org/presentationml/2006/ole">
            <p:oleObj spid="_x0000_s25905" name="משוואה" r:id="rId4" imgW="393840" imgH="343080" progId="Equation.3">
              <p:embed/>
            </p:oleObj>
          </a:graphicData>
        </a:graphic>
      </p:graphicFrame>
      <p:sp>
        <p:nvSpPr>
          <p:cNvPr id="25608" name="AutoShape 1027"/>
          <p:cNvSpPr>
            <a:spLocks noChangeArrowheads="1"/>
          </p:cNvSpPr>
          <p:nvPr/>
        </p:nvSpPr>
        <p:spPr bwMode="auto">
          <a:xfrm>
            <a:off x="1009650" y="20955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23236" name="Rectangle 1028"/>
          <p:cNvSpPr>
            <a:spLocks noChangeArrowheads="1"/>
          </p:cNvSpPr>
          <p:nvPr/>
        </p:nvSpPr>
        <p:spPr bwMode="auto">
          <a:xfrm>
            <a:off x="1595438" y="16383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5610" name="AutoShape 1029"/>
          <p:cNvSpPr>
            <a:spLocks noChangeArrowheads="1"/>
          </p:cNvSpPr>
          <p:nvPr/>
        </p:nvSpPr>
        <p:spPr bwMode="auto">
          <a:xfrm>
            <a:off x="5708650" y="20955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5611" name="AutoShape 1030"/>
          <p:cNvSpPr>
            <a:spLocks noChangeArrowheads="1"/>
          </p:cNvSpPr>
          <p:nvPr/>
        </p:nvSpPr>
        <p:spPr bwMode="auto">
          <a:xfrm>
            <a:off x="3117850" y="20955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5612" name="AutoShape 1031"/>
          <p:cNvSpPr>
            <a:spLocks noChangeArrowheads="1"/>
          </p:cNvSpPr>
          <p:nvPr/>
        </p:nvSpPr>
        <p:spPr bwMode="auto">
          <a:xfrm rot="5400000">
            <a:off x="7213600" y="2952750"/>
            <a:ext cx="342900" cy="304800"/>
          </a:xfrm>
          <a:prstGeom prst="rightArrow">
            <a:avLst>
              <a:gd name="adj1" fmla="val 50000"/>
              <a:gd name="adj2" fmla="val 28125"/>
            </a:avLst>
          </a:prstGeom>
          <a:solidFill>
            <a:srgbClr val="CC3300"/>
          </a:solidFill>
          <a:ln w="9525">
            <a:solidFill>
              <a:schemeClr val="tx1"/>
            </a:solidFill>
            <a:miter lim="800000"/>
            <a:headEnd/>
            <a:tailEnd/>
          </a:ln>
        </p:spPr>
        <p:txBody>
          <a:bodyPr wrap="none" anchor="ctr"/>
          <a:lstStyle/>
          <a:p>
            <a:endParaRPr lang="zh-CN" altLang="en-US"/>
          </a:p>
        </p:txBody>
      </p:sp>
      <p:grpSp>
        <p:nvGrpSpPr>
          <p:cNvPr id="25613" name="Group 1032"/>
          <p:cNvGrpSpPr>
            <a:grpSpLocks/>
          </p:cNvGrpSpPr>
          <p:nvPr/>
        </p:nvGrpSpPr>
        <p:grpSpPr bwMode="auto">
          <a:xfrm>
            <a:off x="3727450" y="1562100"/>
            <a:ext cx="1219200" cy="1179513"/>
            <a:chOff x="2352" y="1776"/>
            <a:chExt cx="768" cy="743"/>
          </a:xfrm>
        </p:grpSpPr>
        <p:sp>
          <p:nvSpPr>
            <p:cNvPr id="223241" name="Rectangle 1033"/>
            <p:cNvSpPr>
              <a:spLocks noChangeArrowheads="1"/>
            </p:cNvSpPr>
            <p:nvPr/>
          </p:nvSpPr>
          <p:spPr bwMode="auto">
            <a:xfrm>
              <a:off x="2353" y="1776"/>
              <a:ext cx="767" cy="743"/>
            </a:xfrm>
            <a:prstGeom prst="rect">
              <a:avLst/>
            </a:prstGeom>
            <a:solidFill>
              <a:srgbClr val="FFC5F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5654" name="Line 1034"/>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5" name="Line 1035"/>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6" name="Freeform 1036"/>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C5FF"/>
            </a:solidFill>
            <a:ln w="28575" cmpd="sng">
              <a:solidFill>
                <a:srgbClr val="0033CC"/>
              </a:solidFill>
              <a:round/>
              <a:headEnd/>
              <a:tailEnd/>
            </a:ln>
          </p:spPr>
          <p:txBody>
            <a:bodyPr/>
            <a:lstStyle/>
            <a:p>
              <a:endParaRPr lang="zh-CN" altLang="en-US"/>
            </a:p>
          </p:txBody>
        </p:sp>
        <p:sp>
          <p:nvSpPr>
            <p:cNvPr id="25657" name="Line 1037"/>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8" name="Freeform 1038"/>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C5FF"/>
            </a:solidFill>
            <a:ln w="28575" cmpd="sng">
              <a:solidFill>
                <a:srgbClr val="0033CC"/>
              </a:solidFill>
              <a:round/>
              <a:headEnd/>
              <a:tailEnd/>
            </a:ln>
          </p:spPr>
          <p:txBody>
            <a:bodyPr/>
            <a:lstStyle/>
            <a:p>
              <a:endParaRPr lang="zh-CN" altLang="en-US"/>
            </a:p>
          </p:txBody>
        </p:sp>
      </p:grpSp>
      <p:sp>
        <p:nvSpPr>
          <p:cNvPr id="223247" name="Rectangle 1039"/>
          <p:cNvSpPr>
            <a:spLocks noChangeArrowheads="1"/>
          </p:cNvSpPr>
          <p:nvPr/>
        </p:nvSpPr>
        <p:spPr bwMode="auto">
          <a:xfrm>
            <a:off x="1747838" y="17907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3248" name="Rectangle 1040"/>
          <p:cNvSpPr>
            <a:spLocks noChangeArrowheads="1"/>
          </p:cNvSpPr>
          <p:nvPr/>
        </p:nvSpPr>
        <p:spPr bwMode="auto">
          <a:xfrm>
            <a:off x="1900238" y="19431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3249" name="Rectangle 1041"/>
          <p:cNvSpPr>
            <a:spLocks noChangeArrowheads="1"/>
          </p:cNvSpPr>
          <p:nvPr/>
        </p:nvSpPr>
        <p:spPr bwMode="auto">
          <a:xfrm>
            <a:off x="2052638" y="20955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nvGrpSpPr>
          <p:cNvPr id="25617" name="Group 1042"/>
          <p:cNvGrpSpPr>
            <a:grpSpLocks/>
          </p:cNvGrpSpPr>
          <p:nvPr/>
        </p:nvGrpSpPr>
        <p:grpSpPr bwMode="auto">
          <a:xfrm>
            <a:off x="3879850" y="1714500"/>
            <a:ext cx="1219200" cy="1179513"/>
            <a:chOff x="2352" y="1776"/>
            <a:chExt cx="768" cy="743"/>
          </a:xfrm>
        </p:grpSpPr>
        <p:sp>
          <p:nvSpPr>
            <p:cNvPr id="223251" name="Rectangle 1043"/>
            <p:cNvSpPr>
              <a:spLocks noChangeArrowheads="1"/>
            </p:cNvSpPr>
            <p:nvPr/>
          </p:nvSpPr>
          <p:spPr bwMode="auto">
            <a:xfrm>
              <a:off x="2353" y="1776"/>
              <a:ext cx="767" cy="743"/>
            </a:xfrm>
            <a:prstGeom prst="rect">
              <a:avLst/>
            </a:prstGeom>
            <a:solidFill>
              <a:srgbClr val="FFC5F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5648" name="Line 1044"/>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49" name="Line 1045"/>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0" name="Freeform 1046"/>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C5FF"/>
            </a:solidFill>
            <a:ln w="28575" cmpd="sng">
              <a:solidFill>
                <a:srgbClr val="0033CC"/>
              </a:solidFill>
              <a:round/>
              <a:headEnd/>
              <a:tailEnd/>
            </a:ln>
          </p:spPr>
          <p:txBody>
            <a:bodyPr/>
            <a:lstStyle/>
            <a:p>
              <a:endParaRPr lang="zh-CN" altLang="en-US"/>
            </a:p>
          </p:txBody>
        </p:sp>
        <p:sp>
          <p:nvSpPr>
            <p:cNvPr id="25651" name="Line 1047"/>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2" name="Freeform 1048"/>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C5FF"/>
            </a:solidFill>
            <a:ln w="28575" cmpd="sng">
              <a:solidFill>
                <a:srgbClr val="0033CC"/>
              </a:solidFill>
              <a:round/>
              <a:headEnd/>
              <a:tailEnd/>
            </a:ln>
          </p:spPr>
          <p:txBody>
            <a:bodyPr/>
            <a:lstStyle/>
            <a:p>
              <a:endParaRPr lang="zh-CN" altLang="en-US"/>
            </a:p>
          </p:txBody>
        </p:sp>
      </p:grpSp>
      <p:sp>
        <p:nvSpPr>
          <p:cNvPr id="223257" name="Rectangle 1049"/>
          <p:cNvSpPr>
            <a:spLocks noChangeArrowheads="1"/>
          </p:cNvSpPr>
          <p:nvPr/>
        </p:nvSpPr>
        <p:spPr bwMode="auto">
          <a:xfrm>
            <a:off x="4033838" y="1866900"/>
            <a:ext cx="1217612" cy="1179513"/>
          </a:xfrm>
          <a:prstGeom prst="rect">
            <a:avLst/>
          </a:prstGeom>
          <a:solidFill>
            <a:srgbClr val="FFC5F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5619" name="Line 1050"/>
          <p:cNvSpPr>
            <a:spLocks noChangeShapeType="1"/>
          </p:cNvSpPr>
          <p:nvPr/>
        </p:nvSpPr>
        <p:spPr bwMode="auto">
          <a:xfrm flipH="1">
            <a:off x="4162425" y="2570163"/>
            <a:ext cx="769938"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20" name="Line 1051"/>
          <p:cNvSpPr>
            <a:spLocks noChangeShapeType="1"/>
          </p:cNvSpPr>
          <p:nvPr/>
        </p:nvSpPr>
        <p:spPr bwMode="auto">
          <a:xfrm rot="2700000">
            <a:off x="4507706" y="2093119"/>
            <a:ext cx="1588" cy="9525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21" name="Freeform 1052"/>
          <p:cNvSpPr>
            <a:spLocks/>
          </p:cNvSpPr>
          <p:nvPr/>
        </p:nvSpPr>
        <p:spPr bwMode="auto">
          <a:xfrm flipH="1" flipV="1">
            <a:off x="4108450" y="2578100"/>
            <a:ext cx="381000" cy="368300"/>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23261" name="Rectangle 1053"/>
          <p:cNvSpPr>
            <a:spLocks noChangeArrowheads="1"/>
          </p:cNvSpPr>
          <p:nvPr/>
        </p:nvSpPr>
        <p:spPr bwMode="auto">
          <a:xfrm>
            <a:off x="6396038" y="16383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3262" name="Rectangle 1054"/>
          <p:cNvSpPr>
            <a:spLocks noChangeArrowheads="1"/>
          </p:cNvSpPr>
          <p:nvPr/>
        </p:nvSpPr>
        <p:spPr bwMode="auto">
          <a:xfrm>
            <a:off x="6548438" y="17907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3263" name="Rectangle 1055"/>
          <p:cNvSpPr>
            <a:spLocks noChangeArrowheads="1"/>
          </p:cNvSpPr>
          <p:nvPr/>
        </p:nvSpPr>
        <p:spPr bwMode="auto">
          <a:xfrm>
            <a:off x="6700838" y="19431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3264" name="Rectangle 1056"/>
          <p:cNvSpPr>
            <a:spLocks noChangeArrowheads="1"/>
          </p:cNvSpPr>
          <p:nvPr/>
        </p:nvSpPr>
        <p:spPr bwMode="auto">
          <a:xfrm>
            <a:off x="6853238" y="20955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sp>
        <p:nvSpPr>
          <p:cNvPr id="25626" name="Text Box 1057"/>
          <p:cNvSpPr txBox="1">
            <a:spLocks noChangeArrowheads="1"/>
          </p:cNvSpPr>
          <p:nvPr/>
        </p:nvSpPr>
        <p:spPr bwMode="auto">
          <a:xfrm>
            <a:off x="7956550" y="1943100"/>
            <a:ext cx="392113"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800">
                <a:latin typeface="Arial" pitchFamily="34" charset="0"/>
              </a:rPr>
              <a:t>+</a:t>
            </a:r>
          </a:p>
        </p:txBody>
      </p:sp>
      <p:sp>
        <p:nvSpPr>
          <p:cNvPr id="25627" name="Oval 1058"/>
          <p:cNvSpPr>
            <a:spLocks noChangeArrowheads="1"/>
          </p:cNvSpPr>
          <p:nvPr/>
        </p:nvSpPr>
        <p:spPr bwMode="auto">
          <a:xfrm>
            <a:off x="7918450" y="1981200"/>
            <a:ext cx="457200" cy="4572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23267" name="Rectangle 1059"/>
          <p:cNvSpPr>
            <a:spLocks noChangeArrowheads="1"/>
          </p:cNvSpPr>
          <p:nvPr/>
        </p:nvSpPr>
        <p:spPr bwMode="auto">
          <a:xfrm>
            <a:off x="609600" y="609600"/>
            <a:ext cx="8229600" cy="685800"/>
          </a:xfrm>
          <a:prstGeom prst="rect">
            <a:avLst/>
          </a:prstGeom>
          <a:noFill/>
          <a:ln w="9525" algn="ctr">
            <a:noFill/>
            <a:miter lim="800000"/>
            <a:headEnd/>
            <a:tailEnd/>
          </a:ln>
          <a:effectLst/>
        </p:spPr>
        <p:txBody>
          <a:bodyPr anchor="ctr"/>
          <a:lstStyle/>
          <a:p>
            <a:pPr>
              <a:defRPr/>
            </a:pPr>
            <a:r>
              <a:rPr lang="zh-CN" altLang="en-US" sz="4800">
                <a:solidFill>
                  <a:srgbClr val="000099"/>
                </a:solidFill>
                <a:effectLst>
                  <a:outerShdw blurRad="38100" dist="38100" dir="2700000" algn="tl">
                    <a:srgbClr val="C0C0C0"/>
                  </a:outerShdw>
                </a:effectLst>
              </a:rPr>
              <a:t>设计</a:t>
            </a:r>
            <a:r>
              <a:rPr lang="zh-CN" altLang="en-US" sz="4800">
                <a:solidFill>
                  <a:srgbClr val="000099"/>
                </a:solidFill>
                <a:effectLst>
                  <a:outerShdw blurRad="38100" dist="38100" dir="2700000" algn="tl">
                    <a:srgbClr val="C0C0C0"/>
                  </a:outerShdw>
                </a:effectLst>
                <a:cs typeface="Times New Roman" pitchFamily="18" charset="0"/>
              </a:rPr>
              <a:t> </a:t>
            </a:r>
            <a:r>
              <a:rPr lang="en-US" altLang="zh-CN" sz="4800">
                <a:solidFill>
                  <a:srgbClr val="000099"/>
                </a:solidFill>
                <a:effectLst>
                  <a:outerShdw blurRad="38100" dist="38100" dir="2700000" algn="tl">
                    <a:srgbClr val="C0C0C0"/>
                  </a:outerShdw>
                </a:effectLst>
                <a:cs typeface="Times New Roman" pitchFamily="18" charset="0"/>
              </a:rPr>
              <a:t>MF</a:t>
            </a:r>
          </a:p>
        </p:txBody>
      </p:sp>
      <p:graphicFrame>
        <p:nvGraphicFramePr>
          <p:cNvPr id="25603" name="Object 1025"/>
          <p:cNvGraphicFramePr>
            <a:graphicFrameLocks noChangeAspect="1"/>
          </p:cNvGraphicFramePr>
          <p:nvPr/>
        </p:nvGraphicFramePr>
        <p:xfrm>
          <a:off x="381000" y="4699000"/>
          <a:ext cx="695325" cy="576263"/>
        </p:xfrm>
        <a:graphic>
          <a:graphicData uri="http://schemas.openxmlformats.org/presentationml/2006/ole">
            <p:oleObj spid="_x0000_s25906" name="משוואה" r:id="rId5" imgW="381240" imgH="304920" progId="Equation.3">
              <p:embed/>
            </p:oleObj>
          </a:graphicData>
        </a:graphic>
      </p:graphicFrame>
      <p:sp>
        <p:nvSpPr>
          <p:cNvPr id="223269" name="Rectangle 1061"/>
          <p:cNvSpPr>
            <a:spLocks noChangeArrowheads="1"/>
          </p:cNvSpPr>
          <p:nvPr/>
        </p:nvSpPr>
        <p:spPr bwMode="auto">
          <a:xfrm>
            <a:off x="6927850" y="3352800"/>
            <a:ext cx="876300" cy="4572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5604" name="Object 1026"/>
          <p:cNvGraphicFramePr>
            <a:graphicFrameLocks noChangeAspect="1"/>
          </p:cNvGraphicFramePr>
          <p:nvPr/>
        </p:nvGraphicFramePr>
        <p:xfrm>
          <a:off x="6970713" y="4724400"/>
          <a:ext cx="719137" cy="588963"/>
        </p:xfrm>
        <a:graphic>
          <a:graphicData uri="http://schemas.openxmlformats.org/presentationml/2006/ole">
            <p:oleObj spid="_x0000_s25907" name="משוואה" r:id="rId6" imgW="381240" imgH="304920" progId="Equation.3">
              <p:embed/>
            </p:oleObj>
          </a:graphicData>
        </a:graphic>
      </p:graphicFrame>
      <p:sp>
        <p:nvSpPr>
          <p:cNvPr id="25630" name="AutoShape 1063"/>
          <p:cNvSpPr>
            <a:spLocks noChangeArrowheads="1"/>
          </p:cNvSpPr>
          <p:nvPr/>
        </p:nvSpPr>
        <p:spPr bwMode="auto">
          <a:xfrm rot="5400000">
            <a:off x="7118350" y="41529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5631" name="AutoShape 1064"/>
          <p:cNvSpPr>
            <a:spLocks noChangeArrowheads="1"/>
          </p:cNvSpPr>
          <p:nvPr/>
        </p:nvSpPr>
        <p:spPr bwMode="auto">
          <a:xfrm>
            <a:off x="1365250" y="4876800"/>
            <a:ext cx="5334000" cy="304800"/>
          </a:xfrm>
          <a:prstGeom prst="leftRightArrow">
            <a:avLst>
              <a:gd name="adj1" fmla="val 50000"/>
              <a:gd name="adj2" fmla="val 350000"/>
            </a:avLst>
          </a:prstGeom>
          <a:solidFill>
            <a:schemeClr val="folHlink"/>
          </a:solidFill>
          <a:ln w="9525">
            <a:solidFill>
              <a:schemeClr val="tx1"/>
            </a:solidFill>
            <a:miter lim="800000"/>
            <a:headEnd/>
            <a:tailEnd/>
          </a:ln>
        </p:spPr>
        <p:txBody>
          <a:bodyPr wrap="none" anchor="ctr"/>
          <a:lstStyle/>
          <a:p>
            <a:endParaRPr lang="zh-CN" altLang="en-US"/>
          </a:p>
        </p:txBody>
      </p:sp>
      <p:sp>
        <p:nvSpPr>
          <p:cNvPr id="25632" name="Text Box 1065"/>
          <p:cNvSpPr txBox="1">
            <a:spLocks noChangeArrowheads="1"/>
          </p:cNvSpPr>
          <p:nvPr/>
        </p:nvSpPr>
        <p:spPr bwMode="auto">
          <a:xfrm>
            <a:off x="2508250" y="5257800"/>
            <a:ext cx="3733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800">
                <a:latin typeface="Arial" pitchFamily="34" charset="0"/>
              </a:rPr>
              <a:t>封闭形式求解</a:t>
            </a:r>
            <a:r>
              <a:rPr lang="en-US" altLang="zh-CN" sz="2800">
                <a:latin typeface="Arial" pitchFamily="34" charset="0"/>
              </a:rPr>
              <a:t>:</a:t>
            </a:r>
          </a:p>
        </p:txBody>
      </p:sp>
      <p:sp>
        <p:nvSpPr>
          <p:cNvPr id="223274" name="Rectangle 1066"/>
          <p:cNvSpPr>
            <a:spLocks noChangeArrowheads="1"/>
          </p:cNvSpPr>
          <p:nvPr/>
        </p:nvSpPr>
        <p:spPr bwMode="auto">
          <a:xfrm>
            <a:off x="4186238" y="2070100"/>
            <a:ext cx="1217612" cy="1179513"/>
          </a:xfrm>
          <a:prstGeom prst="rect">
            <a:avLst/>
          </a:prstGeom>
          <a:solidFill>
            <a:srgbClr val="FFC5F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5634" name="Line 1067"/>
          <p:cNvSpPr>
            <a:spLocks noChangeShapeType="1"/>
          </p:cNvSpPr>
          <p:nvPr/>
        </p:nvSpPr>
        <p:spPr bwMode="auto">
          <a:xfrm>
            <a:off x="4676775" y="2365375"/>
            <a:ext cx="0" cy="771525"/>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35" name="Line 1068"/>
          <p:cNvSpPr>
            <a:spLocks noChangeShapeType="1"/>
          </p:cNvSpPr>
          <p:nvPr/>
        </p:nvSpPr>
        <p:spPr bwMode="auto">
          <a:xfrm flipH="1" flipV="1">
            <a:off x="4314825" y="2773363"/>
            <a:ext cx="784225" cy="793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36" name="Line 1069"/>
          <p:cNvSpPr>
            <a:spLocks noChangeShapeType="1"/>
          </p:cNvSpPr>
          <p:nvPr/>
        </p:nvSpPr>
        <p:spPr bwMode="auto">
          <a:xfrm rot="2700000">
            <a:off x="4660106" y="2296319"/>
            <a:ext cx="1588" cy="9525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37" name="Text Box 1070"/>
          <p:cNvSpPr txBox="1">
            <a:spLocks noChangeArrowheads="1"/>
          </p:cNvSpPr>
          <p:nvPr/>
        </p:nvSpPr>
        <p:spPr bwMode="auto">
          <a:xfrm>
            <a:off x="4476750" y="2132013"/>
            <a:ext cx="184150" cy="260350"/>
          </a:xfrm>
          <a:prstGeom prst="rect">
            <a:avLst/>
          </a:prstGeom>
          <a:solidFill>
            <a:srgbClr val="FFC5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endParaRPr lang="zh-CN" altLang="zh-CN" sz="1600" baseline="-25000">
              <a:cs typeface="Times New Roman" pitchFamily="18" charset="0"/>
            </a:endParaRPr>
          </a:p>
        </p:txBody>
      </p:sp>
      <p:sp>
        <p:nvSpPr>
          <p:cNvPr id="25638" name="Freeform 1071"/>
          <p:cNvSpPr>
            <a:spLocks/>
          </p:cNvSpPr>
          <p:nvPr/>
        </p:nvSpPr>
        <p:spPr bwMode="auto">
          <a:xfrm>
            <a:off x="4679950" y="2400300"/>
            <a:ext cx="381000" cy="368300"/>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5639" name="Freeform 1072"/>
          <p:cNvSpPr>
            <a:spLocks/>
          </p:cNvSpPr>
          <p:nvPr/>
        </p:nvSpPr>
        <p:spPr bwMode="auto">
          <a:xfrm flipH="1" flipV="1">
            <a:off x="4279900" y="2774950"/>
            <a:ext cx="381000" cy="368300"/>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5640" name="Text Box 1073"/>
          <p:cNvSpPr txBox="1">
            <a:spLocks noChangeArrowheads="1"/>
          </p:cNvSpPr>
          <p:nvPr/>
        </p:nvSpPr>
        <p:spPr bwMode="auto">
          <a:xfrm>
            <a:off x="4260850" y="3367088"/>
            <a:ext cx="10477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M</a:t>
            </a:r>
            <a:r>
              <a:rPr lang="en-US" altLang="zh-CN" baseline="-25000">
                <a:latin typeface="Arial" pitchFamily="34" charset="0"/>
              </a:rPr>
              <a:t>k</a:t>
            </a:r>
            <a:r>
              <a:rPr lang="en-US" altLang="zh-CN">
                <a:latin typeface="Arial" pitchFamily="34" charset="0"/>
              </a:rPr>
              <a:t>(y; p</a:t>
            </a:r>
            <a:r>
              <a:rPr lang="en-US" altLang="zh-CN" baseline="-25000">
                <a:latin typeface="Arial" pitchFamily="34" charset="0"/>
              </a:rPr>
              <a:t>k</a:t>
            </a:r>
            <a:r>
              <a:rPr lang="en-US" altLang="zh-CN">
                <a:latin typeface="Arial" pitchFamily="34" charset="0"/>
              </a:rPr>
              <a:t>)</a:t>
            </a:r>
          </a:p>
        </p:txBody>
      </p:sp>
      <p:graphicFrame>
        <p:nvGraphicFramePr>
          <p:cNvPr id="25605" name="Object 1027"/>
          <p:cNvGraphicFramePr>
            <a:graphicFrameLocks noChangeAspect="1"/>
          </p:cNvGraphicFramePr>
          <p:nvPr/>
        </p:nvGraphicFramePr>
        <p:xfrm>
          <a:off x="5060950" y="2590800"/>
          <a:ext cx="377825" cy="377825"/>
        </p:xfrm>
        <a:graphic>
          <a:graphicData uri="http://schemas.openxmlformats.org/presentationml/2006/ole">
            <p:oleObj spid="_x0000_s25908" name="משוואה" r:id="rId7" imgW="241195" imgH="241195" progId="Equation.3">
              <p:embed/>
            </p:oleObj>
          </a:graphicData>
        </a:graphic>
      </p:graphicFrame>
      <p:graphicFrame>
        <p:nvGraphicFramePr>
          <p:cNvPr id="25606" name="Object 1028"/>
          <p:cNvGraphicFramePr>
            <a:graphicFrameLocks noChangeAspect="1"/>
          </p:cNvGraphicFramePr>
          <p:nvPr/>
        </p:nvGraphicFramePr>
        <p:xfrm>
          <a:off x="4508500" y="2057400"/>
          <a:ext cx="325438" cy="342900"/>
        </p:xfrm>
        <a:graphic>
          <a:graphicData uri="http://schemas.openxmlformats.org/presentationml/2006/ole">
            <p:oleObj spid="_x0000_s25909" name="משוואה" r:id="rId8" imgW="228600" imgH="241300" progId="Equation.3">
              <p:embed/>
            </p:oleObj>
          </a:graphicData>
        </a:graphic>
      </p:graphicFrame>
      <p:graphicFrame>
        <p:nvGraphicFramePr>
          <p:cNvPr id="25607" name="Object 1029"/>
          <p:cNvGraphicFramePr>
            <a:graphicFrameLocks noChangeAspect="1"/>
          </p:cNvGraphicFramePr>
          <p:nvPr/>
        </p:nvGraphicFramePr>
        <p:xfrm>
          <a:off x="3810000" y="4267200"/>
          <a:ext cx="784225" cy="587375"/>
        </p:xfrm>
        <a:graphic>
          <a:graphicData uri="http://schemas.openxmlformats.org/presentationml/2006/ole">
            <p:oleObj spid="_x0000_s25910" name="משוואה" r:id="rId9" imgW="393840" imgH="292320" progId="Equation.3">
              <p:embed/>
            </p:oleObj>
          </a:graphicData>
        </a:graphic>
      </p:graphicFrame>
      <p:sp>
        <p:nvSpPr>
          <p:cNvPr id="25641" name="Text Box 1077"/>
          <p:cNvSpPr txBox="1">
            <a:spLocks noChangeArrowheads="1"/>
          </p:cNvSpPr>
          <p:nvPr/>
        </p:nvSpPr>
        <p:spPr bwMode="auto">
          <a:xfrm>
            <a:off x="6915150" y="3403600"/>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4" name="Group 1078"/>
          <p:cNvGrpSpPr>
            <a:grpSpLocks/>
          </p:cNvGrpSpPr>
          <p:nvPr/>
        </p:nvGrpSpPr>
        <p:grpSpPr bwMode="auto">
          <a:xfrm>
            <a:off x="1384300" y="2476500"/>
            <a:ext cx="5530850" cy="1741488"/>
            <a:chOff x="872" y="1560"/>
            <a:chExt cx="3484" cy="1097"/>
          </a:xfrm>
        </p:grpSpPr>
        <p:sp>
          <p:nvSpPr>
            <p:cNvPr id="25643" name="Text Box 1079"/>
            <p:cNvSpPr txBox="1">
              <a:spLocks noChangeArrowheads="1"/>
            </p:cNvSpPr>
            <p:nvPr/>
          </p:nvSpPr>
          <p:spPr bwMode="auto">
            <a:xfrm>
              <a:off x="872" y="2247"/>
              <a:ext cx="986" cy="410"/>
            </a:xfrm>
            <a:prstGeom prst="rect">
              <a:avLst/>
            </a:prstGeom>
            <a:solidFill>
              <a:srgbClr val="FFCAB9"/>
            </a:solidFill>
            <a:ln w="9525">
              <a:solidFill>
                <a:srgbClr val="CC3300"/>
              </a:solidFill>
              <a:miter lim="800000"/>
              <a:headEnd/>
              <a:tailEnd/>
            </a:ln>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zh-CN" altLang="en-US">
                  <a:latin typeface="Arial" pitchFamily="34" charset="0"/>
                </a:rPr>
                <a:t>非抽取小波：</a:t>
              </a:r>
            </a:p>
            <a:p>
              <a:pPr algn="ctr"/>
              <a:r>
                <a:rPr lang="en-US" altLang="zh-CN">
                  <a:latin typeface="Arial" pitchFamily="34" charset="0"/>
                </a:rPr>
                <a:t>2D </a:t>
              </a:r>
              <a:r>
                <a:rPr lang="zh-CN" altLang="en-US">
                  <a:latin typeface="Arial" pitchFamily="34" charset="0"/>
                </a:rPr>
                <a:t>卷积	</a:t>
              </a:r>
              <a:endParaRPr lang="zh-CN" altLang="he-IL">
                <a:latin typeface="Arial" pitchFamily="34" charset="0"/>
              </a:endParaRPr>
            </a:p>
          </p:txBody>
        </p:sp>
        <p:cxnSp>
          <p:nvCxnSpPr>
            <p:cNvPr id="25644" name="AutoShape 1080"/>
            <p:cNvCxnSpPr>
              <a:cxnSpLocks noChangeShapeType="1"/>
              <a:stCxn id="25643" idx="0"/>
              <a:endCxn id="223249" idx="2"/>
            </p:cNvCxnSpPr>
            <p:nvPr/>
          </p:nvCxnSpPr>
          <p:spPr bwMode="auto">
            <a:xfrm rot="-5400000">
              <a:off x="1257" y="1908"/>
              <a:ext cx="456" cy="240"/>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25645" name="AutoShape 1081"/>
            <p:cNvCxnSpPr>
              <a:cxnSpLocks noChangeShapeType="1"/>
              <a:stCxn id="25643" idx="3"/>
              <a:endCxn id="223264" idx="1"/>
            </p:cNvCxnSpPr>
            <p:nvPr/>
          </p:nvCxnSpPr>
          <p:spPr bwMode="auto">
            <a:xfrm flipV="1">
              <a:off x="2154" y="1560"/>
              <a:ext cx="2163" cy="901"/>
            </a:xfrm>
            <a:prstGeom prst="bentConnector3">
              <a:avLst>
                <a:gd name="adj1" fmla="val 6583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25646" name="AutoShape 1082"/>
            <p:cNvCxnSpPr>
              <a:cxnSpLocks noChangeShapeType="1"/>
              <a:stCxn id="25643" idx="3"/>
              <a:endCxn id="25641" idx="1"/>
            </p:cNvCxnSpPr>
            <p:nvPr/>
          </p:nvCxnSpPr>
          <p:spPr bwMode="auto">
            <a:xfrm flipV="1">
              <a:off x="2154" y="2269"/>
              <a:ext cx="2202" cy="192"/>
            </a:xfrm>
            <a:prstGeom prst="bentConnector3">
              <a:avLst>
                <a:gd name="adj1" fmla="val 8778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zh-CN" altLang="en-US" smtClean="0"/>
              <a:t>模型中方差的估计</a:t>
            </a:r>
          </a:p>
        </p:txBody>
      </p:sp>
      <p:graphicFrame>
        <p:nvGraphicFramePr>
          <p:cNvPr id="4098" name="Object 3"/>
          <p:cNvGraphicFramePr>
            <a:graphicFrameLocks noChangeAspect="1"/>
          </p:cNvGraphicFramePr>
          <p:nvPr>
            <p:extLst>
              <p:ext uri="{D42A27DB-BD31-4B8C-83A1-F6EECF244321}">
                <p14:modId xmlns="" xmlns:p14="http://schemas.microsoft.com/office/powerpoint/2010/main" val="1604508788"/>
              </p:ext>
            </p:extLst>
          </p:nvPr>
        </p:nvGraphicFramePr>
        <p:xfrm>
          <a:off x="323528" y="2276872"/>
          <a:ext cx="4765675" cy="2860675"/>
        </p:xfrm>
        <a:graphic>
          <a:graphicData uri="http://schemas.openxmlformats.org/presentationml/2006/ole">
            <p:oleObj spid="_x0000_s145441" name="Equation" r:id="rId3" imgW="1396800" imgH="838080" progId="Equation.DSMT4">
              <p:embed/>
            </p:oleObj>
          </a:graphicData>
        </a:graphic>
      </p:graphicFrame>
      <p:pic>
        <p:nvPicPr>
          <p:cNvPr id="145437" name="Picture 29"/>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47096" y="908720"/>
            <a:ext cx="3896904" cy="331236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745720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09600" y="3124200"/>
            <a:ext cx="8229600" cy="685800"/>
          </a:xfrm>
        </p:spPr>
        <p:txBody>
          <a:bodyPr anchor="ctr"/>
          <a:lstStyle/>
          <a:p>
            <a:pPr algn="ctr" eaLnBrk="1" hangingPunct="1">
              <a:defRPr/>
            </a:pPr>
            <a:r>
              <a:rPr lang="zh-CN" altLang="en-US" sz="7200" smtClean="0">
                <a:solidFill>
                  <a:srgbClr val="000099"/>
                </a:solidFill>
                <a:effectLst>
                  <a:outerShdw blurRad="38100" dist="38100" dir="2700000" algn="tl">
                    <a:srgbClr val="C0C0C0"/>
                  </a:outerShdw>
                </a:effectLst>
              </a:rPr>
              <a:t>结果</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26306" name="Group 1026"/>
          <p:cNvGraphicFramePr>
            <a:graphicFrameLocks noGrp="1"/>
          </p:cNvGraphicFramePr>
          <p:nvPr/>
        </p:nvGraphicFramePr>
        <p:xfrm>
          <a:off x="1524000" y="1066800"/>
          <a:ext cx="6096000" cy="5486400"/>
        </p:xfrm>
        <a:graphic>
          <a:graphicData uri="http://schemas.openxmlformats.org/drawingml/2006/table">
            <a:tbl>
              <a:tblPr rtl="1"/>
              <a:tblGrid>
                <a:gridCol w="2032000"/>
                <a:gridCol w="2032000"/>
                <a:gridCol w="2032000"/>
              </a:tblGrid>
              <a:tr h="1828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28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28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72724" name="Picture 1044" descr="im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52600" y="1143000"/>
            <a:ext cx="164306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25" name="Picture 1045" descr="im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33800" y="1143000"/>
            <a:ext cx="16764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26" name="Picture 1046" descr="im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638800" y="1371600"/>
            <a:ext cx="1905000" cy="127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27" name="Picture 1047" descr="im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943100" y="2971800"/>
            <a:ext cx="12573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28" name="Picture 1048" descr="im6"/>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657600" y="2971800"/>
            <a:ext cx="16764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29" name="Picture 1049" descr="im7"/>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715000" y="2971800"/>
            <a:ext cx="1690688" cy="169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30" name="Picture 1050" descr="im8"/>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933575" y="4760913"/>
            <a:ext cx="1287463" cy="171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31" name="Picture 1051" descr="im9"/>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862388" y="4767263"/>
            <a:ext cx="1293812" cy="172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32" name="Picture 1052" descr="im10"/>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5715000" y="4800600"/>
            <a:ext cx="16764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6333" name="Rectangle 1053"/>
          <p:cNvSpPr>
            <a:spLocks noChangeArrowheads="1"/>
          </p:cNvSpPr>
          <p:nvPr/>
        </p:nvSpPr>
        <p:spPr bwMode="auto">
          <a:xfrm>
            <a:off x="457200" y="228600"/>
            <a:ext cx="8229600" cy="685800"/>
          </a:xfrm>
          <a:prstGeom prst="rect">
            <a:avLst/>
          </a:prstGeom>
          <a:noFill/>
          <a:ln w="9525" algn="ctr">
            <a:noFill/>
            <a:miter lim="800000"/>
            <a:headEnd/>
            <a:tailEnd/>
          </a:ln>
          <a:effectLst/>
        </p:spPr>
        <p:txBody>
          <a:bodyPr anchor="ctr"/>
          <a:lstStyle/>
          <a:p>
            <a:pPr>
              <a:defRPr/>
            </a:pPr>
            <a:r>
              <a:rPr lang="zh-CN" altLang="en-US" sz="4800">
                <a:solidFill>
                  <a:srgbClr val="000099"/>
                </a:solidFill>
                <a:effectLst>
                  <a:outerShdw blurRad="38100" dist="38100" dir="2700000" algn="tl">
                    <a:srgbClr val="C0C0C0"/>
                  </a:outerShdw>
                </a:effectLst>
              </a:rPr>
              <a:t>训练图像</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27330" name="Group 2"/>
          <p:cNvGraphicFramePr>
            <a:graphicFrameLocks noGrp="1"/>
          </p:cNvGraphicFramePr>
          <p:nvPr/>
        </p:nvGraphicFramePr>
        <p:xfrm>
          <a:off x="1524000" y="1397000"/>
          <a:ext cx="6096000" cy="4064000"/>
        </p:xfrm>
        <a:graphic>
          <a:graphicData uri="http://schemas.openxmlformats.org/drawingml/2006/table">
            <a:tbl>
              <a:tblPr rtl="1"/>
              <a:tblGrid>
                <a:gridCol w="2032000"/>
                <a:gridCol w="2032000"/>
                <a:gridCol w="2032000"/>
              </a:tblGrid>
              <a:tr h="20320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73744" name="Picture 16" descr="barbar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00200" y="1447800"/>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45" name="Picture 17" descr="boat"/>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24263" y="1447800"/>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46" name="Picture 18" descr="fingerprint"/>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638800" y="1447800"/>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47" name="Picture 19" descr="house"/>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600200" y="3476625"/>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48" name="Picture 20" descr="lena"/>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624263" y="3486150"/>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49" name="Picture 21" descr="peppers256"/>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643563" y="3476625"/>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7350" name="Rectangle 22"/>
          <p:cNvSpPr>
            <a:spLocks noChangeArrowheads="1"/>
          </p:cNvSpPr>
          <p:nvPr/>
        </p:nvSpPr>
        <p:spPr bwMode="auto">
          <a:xfrm>
            <a:off x="457200" y="381000"/>
            <a:ext cx="8229600" cy="685800"/>
          </a:xfrm>
          <a:prstGeom prst="rect">
            <a:avLst/>
          </a:prstGeom>
          <a:noFill/>
          <a:ln w="9525" algn="ctr">
            <a:noFill/>
            <a:miter lim="800000"/>
            <a:headEnd/>
            <a:tailEnd/>
          </a:ln>
          <a:effectLst/>
        </p:spPr>
        <p:txBody>
          <a:bodyPr anchor="ctr"/>
          <a:lstStyle/>
          <a:p>
            <a:pPr>
              <a:defRPr/>
            </a:pPr>
            <a:r>
              <a:rPr lang="zh-CN" altLang="en-US" sz="4800">
                <a:solidFill>
                  <a:srgbClr val="000099"/>
                </a:solidFill>
                <a:effectLst>
                  <a:outerShdw blurRad="38100" dist="38100" dir="2700000" algn="tl">
                    <a:srgbClr val="C0C0C0"/>
                  </a:outerShdw>
                </a:effectLst>
              </a:rPr>
              <a:t>测试图像</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仿真方案</a:t>
            </a:r>
          </a:p>
        </p:txBody>
      </p:sp>
      <p:sp>
        <p:nvSpPr>
          <p:cNvPr id="74755" name="Rectangle 3"/>
          <p:cNvSpPr>
            <a:spLocks noGrp="1" noChangeArrowheads="1"/>
          </p:cNvSpPr>
          <p:nvPr>
            <p:ph type="body" idx="1"/>
          </p:nvPr>
        </p:nvSpPr>
        <p:spPr>
          <a:xfrm>
            <a:off x="457200" y="1828800"/>
            <a:ext cx="8229600" cy="2413000"/>
          </a:xfrm>
        </p:spPr>
        <p:txBody>
          <a:bodyPr/>
          <a:lstStyle/>
          <a:p>
            <a:pPr eaLnBrk="1" hangingPunct="1"/>
            <a:r>
              <a:rPr lang="zh-CN" altLang="en-US" b="1" smtClean="0"/>
              <a:t>变换</a:t>
            </a:r>
            <a:r>
              <a:rPr lang="en-US" altLang="zh-CN" smtClean="0"/>
              <a:t>:  </a:t>
            </a:r>
            <a:r>
              <a:rPr lang="zh-CN" altLang="en-US" smtClean="0"/>
              <a:t>非抽取 </a:t>
            </a:r>
            <a:r>
              <a:rPr lang="en-US" altLang="zh-CN" smtClean="0"/>
              <a:t>D</a:t>
            </a:r>
            <a:r>
              <a:rPr lang="zh-CN" altLang="en-US" smtClean="0"/>
              <a:t>Ｗ</a:t>
            </a:r>
            <a:r>
              <a:rPr lang="en-US" altLang="zh-CN" smtClean="0"/>
              <a:t>T</a:t>
            </a:r>
          </a:p>
          <a:p>
            <a:pPr eaLnBrk="1" hangingPunct="1"/>
            <a:r>
              <a:rPr lang="zh-CN" altLang="en-US" b="1" smtClean="0"/>
              <a:t>噪声</a:t>
            </a:r>
            <a:r>
              <a:rPr lang="en-US" altLang="zh-CN" smtClean="0"/>
              <a:t>: </a:t>
            </a:r>
            <a:r>
              <a:rPr lang="zh-CN" altLang="en-US" smtClean="0"/>
              <a:t>加性高斯白噪声</a:t>
            </a:r>
          </a:p>
          <a:p>
            <a:pPr eaLnBrk="1" hangingPunct="1"/>
            <a:r>
              <a:rPr lang="zh-CN" altLang="en-US" b="1" smtClean="0"/>
              <a:t>量化级别：</a:t>
            </a:r>
            <a:r>
              <a:rPr lang="zh-CN" altLang="en-US" smtClean="0"/>
              <a:t> </a:t>
            </a:r>
            <a:r>
              <a:rPr lang="en-US" altLang="zh-CN" smtClean="0"/>
              <a:t>15</a:t>
            </a:r>
          </a:p>
          <a:p>
            <a:pPr eaLnBrk="1" hangingPunct="1"/>
            <a:r>
              <a:rPr lang="zh-CN" altLang="en-US" b="1" smtClean="0"/>
              <a:t>子带数量</a:t>
            </a:r>
            <a:r>
              <a:rPr lang="en-US" altLang="zh-CN" smtClean="0"/>
              <a:t>: 3x3 .. 10x10</a:t>
            </a:r>
          </a:p>
          <a:p>
            <a:pPr eaLnBrk="1" hangingPunct="1"/>
            <a:endParaRPr lang="en-US" altLang="zh-CN"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nvGraphicFramePr>
        <p:xfrm>
          <a:off x="260350" y="2054225"/>
          <a:ext cx="733425" cy="638175"/>
        </p:xfrm>
        <a:graphic>
          <a:graphicData uri="http://schemas.openxmlformats.org/presentationml/2006/ole">
            <p:oleObj spid="_x0000_s27070" name="משוואה" r:id="rId4" imgW="393840" imgH="343080" progId="Equation.3">
              <p:embed/>
            </p:oleObj>
          </a:graphicData>
        </a:graphic>
      </p:graphicFrame>
      <p:sp>
        <p:nvSpPr>
          <p:cNvPr id="26635" name="AutoShape 3"/>
          <p:cNvSpPr>
            <a:spLocks noChangeArrowheads="1"/>
          </p:cNvSpPr>
          <p:nvPr/>
        </p:nvSpPr>
        <p:spPr bwMode="auto">
          <a:xfrm>
            <a:off x="1009650" y="21859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6636" name="AutoShape 4"/>
          <p:cNvSpPr>
            <a:spLocks noChangeArrowheads="1"/>
          </p:cNvSpPr>
          <p:nvPr/>
        </p:nvSpPr>
        <p:spPr bwMode="auto">
          <a:xfrm>
            <a:off x="4343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6637" name="AutoShape 5"/>
          <p:cNvSpPr>
            <a:spLocks noChangeArrowheads="1"/>
          </p:cNvSpPr>
          <p:nvPr/>
        </p:nvSpPr>
        <p:spPr bwMode="auto">
          <a:xfrm>
            <a:off x="25908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pSp>
        <p:nvGrpSpPr>
          <p:cNvPr id="26638" name="Group 6"/>
          <p:cNvGrpSpPr>
            <a:grpSpLocks/>
          </p:cNvGrpSpPr>
          <p:nvPr/>
        </p:nvGrpSpPr>
        <p:grpSpPr bwMode="auto">
          <a:xfrm>
            <a:off x="1600200" y="2071688"/>
            <a:ext cx="919163" cy="757237"/>
            <a:chOff x="1101" y="1128"/>
            <a:chExt cx="815" cy="672"/>
          </a:xfrm>
        </p:grpSpPr>
        <p:sp>
          <p:nvSpPr>
            <p:cNvPr id="229383" name="Rectangle 7"/>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384" name="Rectangle 8"/>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385" name="Rectangle 9"/>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29386" name="Rectangle 10"/>
          <p:cNvSpPr>
            <a:spLocks noChangeArrowheads="1"/>
          </p:cNvSpPr>
          <p:nvPr/>
        </p:nvSpPr>
        <p:spPr bwMode="auto">
          <a:xfrm>
            <a:off x="603250" y="381000"/>
            <a:ext cx="8229600" cy="838200"/>
          </a:xfrm>
          <a:prstGeom prst="rect">
            <a:avLst/>
          </a:prstGeom>
          <a:noFill/>
          <a:ln w="9525" algn="ctr">
            <a:noFill/>
            <a:miter lim="800000"/>
            <a:headEnd/>
            <a:tailEnd/>
          </a:ln>
          <a:effectLst/>
        </p:spPr>
        <p:txBody>
          <a:bodyPr anchor="ctr"/>
          <a:lstStyle/>
          <a:p>
            <a:pPr>
              <a:defRPr/>
            </a:pPr>
            <a:r>
              <a:rPr lang="zh-CN" altLang="en-US" sz="4000" u="sng">
                <a:solidFill>
                  <a:srgbClr val="000099"/>
                </a:solidFill>
                <a:effectLst>
                  <a:outerShdw blurRad="38100" dist="38100" dir="2700000" algn="tl">
                    <a:srgbClr val="C0C0C0"/>
                  </a:outerShdw>
                </a:effectLst>
              </a:rPr>
              <a:t>选择</a:t>
            </a:r>
            <a:r>
              <a:rPr lang="zh-CN" altLang="en-US" sz="4000" u="sng">
                <a:solidFill>
                  <a:srgbClr val="000099"/>
                </a:solidFill>
                <a:effectLst>
                  <a:outerShdw blurRad="38100" dist="38100" dir="2700000" algn="tl">
                    <a:srgbClr val="C0C0C0"/>
                  </a:outerShdw>
                </a:effectLst>
                <a:cs typeface="Times New Roman" pitchFamily="18" charset="0"/>
              </a:rPr>
              <a:t> </a:t>
            </a:r>
            <a:r>
              <a:rPr lang="en-US" altLang="zh-CN" sz="4000" u="sng">
                <a:solidFill>
                  <a:srgbClr val="000099"/>
                </a:solidFill>
                <a:effectLst>
                  <a:outerShdw blurRad="38100" dist="38100" dir="2700000" algn="tl">
                    <a:srgbClr val="C0C0C0"/>
                  </a:outerShdw>
                </a:effectLst>
                <a:cs typeface="Times New Roman" pitchFamily="18" charset="0"/>
              </a:rPr>
              <a:t>1</a:t>
            </a:r>
            <a:r>
              <a:rPr lang="en-US" altLang="zh-CN" sz="40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变换域</a:t>
            </a:r>
            <a:r>
              <a:rPr lang="zh-CN" altLang="en-US" sz="4000">
                <a:solidFill>
                  <a:srgbClr val="000099"/>
                </a:solidFill>
                <a:effectLst>
                  <a:outerShdw blurRad="38100" dist="38100" dir="2700000" algn="tl">
                    <a:srgbClr val="C0C0C0"/>
                  </a:outerShdw>
                </a:effectLst>
                <a:cs typeface="Times New Roman" pitchFamily="18" charset="0"/>
              </a:rPr>
              <a:t> </a:t>
            </a:r>
            <a:r>
              <a:rPr lang="en-US" altLang="zh-CN" sz="4000">
                <a:solidFill>
                  <a:srgbClr val="000099"/>
                </a:solidFill>
                <a:effectLst>
                  <a:outerShdw blurRad="38100" dist="38100" dir="2700000" algn="tl">
                    <a:srgbClr val="C0C0C0"/>
                  </a:outerShdw>
                </a:effectLst>
                <a:latin typeface="Arial"/>
                <a:cs typeface="Times New Roman" pitchFamily="18" charset="0"/>
              </a:rPr>
              <a:t>–</a:t>
            </a:r>
            <a:r>
              <a:rPr lang="en-US" altLang="zh-CN" sz="54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独立的子带</a:t>
            </a:r>
          </a:p>
        </p:txBody>
      </p:sp>
      <p:sp>
        <p:nvSpPr>
          <p:cNvPr id="229387" name="Rectangle 11"/>
          <p:cNvSpPr>
            <a:spLocks noChangeArrowheads="1"/>
          </p:cNvSpPr>
          <p:nvPr/>
        </p:nvSpPr>
        <p:spPr bwMode="auto">
          <a:xfrm>
            <a:off x="6477000" y="21478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6627" name="Object 12"/>
          <p:cNvGraphicFramePr>
            <a:graphicFrameLocks noChangeAspect="1"/>
          </p:cNvGraphicFramePr>
          <p:nvPr/>
        </p:nvGraphicFramePr>
        <p:xfrm>
          <a:off x="7848600" y="2092325"/>
          <a:ext cx="719138" cy="588963"/>
        </p:xfrm>
        <a:graphic>
          <a:graphicData uri="http://schemas.openxmlformats.org/presentationml/2006/ole">
            <p:oleObj spid="_x0000_s27071" name="משוואה" r:id="rId5" imgW="381240" imgH="304920" progId="Equation.3">
              <p:embed/>
            </p:oleObj>
          </a:graphicData>
        </a:graphic>
      </p:graphicFrame>
      <p:sp>
        <p:nvSpPr>
          <p:cNvPr id="26641" name="Text Box 13"/>
          <p:cNvSpPr txBox="1">
            <a:spLocks noChangeArrowheads="1"/>
          </p:cNvSpPr>
          <p:nvPr/>
        </p:nvSpPr>
        <p:spPr bwMode="auto">
          <a:xfrm>
            <a:off x="3810000" y="3062288"/>
            <a:ext cx="10477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M</a:t>
            </a:r>
            <a:r>
              <a:rPr lang="en-US" altLang="zh-CN" baseline="-25000">
                <a:latin typeface="Arial" pitchFamily="34" charset="0"/>
              </a:rPr>
              <a:t>k</a:t>
            </a:r>
            <a:r>
              <a:rPr lang="en-US" altLang="zh-CN">
                <a:latin typeface="Arial" pitchFamily="34" charset="0"/>
              </a:rPr>
              <a:t>(y; p</a:t>
            </a:r>
            <a:r>
              <a:rPr lang="en-US" altLang="zh-CN" baseline="-25000">
                <a:latin typeface="Arial" pitchFamily="34" charset="0"/>
              </a:rPr>
              <a:t>k</a:t>
            </a:r>
            <a:r>
              <a:rPr lang="en-US" altLang="zh-CN">
                <a:latin typeface="Arial" pitchFamily="34" charset="0"/>
              </a:rPr>
              <a:t>)</a:t>
            </a:r>
          </a:p>
        </p:txBody>
      </p:sp>
      <p:grpSp>
        <p:nvGrpSpPr>
          <p:cNvPr id="26642" name="Group 14"/>
          <p:cNvGrpSpPr>
            <a:grpSpLocks/>
          </p:cNvGrpSpPr>
          <p:nvPr/>
        </p:nvGrpSpPr>
        <p:grpSpPr bwMode="auto">
          <a:xfrm>
            <a:off x="3124200" y="1846263"/>
            <a:ext cx="1143000" cy="1125537"/>
            <a:chOff x="2304" y="1080"/>
            <a:chExt cx="982" cy="967"/>
          </a:xfrm>
        </p:grpSpPr>
        <p:grpSp>
          <p:nvGrpSpPr>
            <p:cNvPr id="26681" name="Group 15"/>
            <p:cNvGrpSpPr>
              <a:grpSpLocks/>
            </p:cNvGrpSpPr>
            <p:nvPr/>
          </p:nvGrpSpPr>
          <p:grpSpPr bwMode="auto">
            <a:xfrm>
              <a:off x="2304" y="1080"/>
              <a:ext cx="768" cy="743"/>
              <a:chOff x="2352" y="1776"/>
              <a:chExt cx="768" cy="743"/>
            </a:xfrm>
          </p:grpSpPr>
          <p:sp>
            <p:nvSpPr>
              <p:cNvPr id="229392" name="Rectangle 16"/>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93" name="Line 17"/>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94" name="Line 18"/>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95" name="Freeform 19"/>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6696" name="Line 20"/>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6697" name="Freeform 21"/>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29398" name="Rectangle 22"/>
            <p:cNvSpPr>
              <a:spLocks noChangeArrowheads="1"/>
            </p:cNvSpPr>
            <p:nvPr/>
          </p:nvSpPr>
          <p:spPr bwMode="auto">
            <a:xfrm>
              <a:off x="2401" y="1175"/>
              <a:ext cx="767" cy="742"/>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83" name="Line 23"/>
            <p:cNvSpPr>
              <a:spLocks noChangeShapeType="1"/>
            </p:cNvSpPr>
            <p:nvPr/>
          </p:nvSpPr>
          <p:spPr bwMode="auto">
            <a:xfrm flipH="1">
              <a:off x="2482" y="16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84" name="Line 24"/>
            <p:cNvSpPr>
              <a:spLocks noChangeShapeType="1"/>
            </p:cNvSpPr>
            <p:nvPr/>
          </p:nvSpPr>
          <p:spPr bwMode="auto">
            <a:xfrm rot="2700000">
              <a:off x="2699" y="13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6685" name="Freeform 25"/>
            <p:cNvSpPr>
              <a:spLocks/>
            </p:cNvSpPr>
            <p:nvPr/>
          </p:nvSpPr>
          <p:spPr bwMode="auto">
            <a:xfrm flipH="1" flipV="1">
              <a:off x="2448" y="1624"/>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29402" name="Rectangle 26"/>
            <p:cNvSpPr>
              <a:spLocks noChangeArrowheads="1"/>
            </p:cNvSpPr>
            <p:nvPr/>
          </p:nvSpPr>
          <p:spPr bwMode="auto">
            <a:xfrm>
              <a:off x="2498" y="1304"/>
              <a:ext cx="768"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87" name="Line 27"/>
            <p:cNvSpPr>
              <a:spLocks noChangeShapeType="1"/>
            </p:cNvSpPr>
            <p:nvPr/>
          </p:nvSpPr>
          <p:spPr bwMode="auto">
            <a:xfrm>
              <a:off x="2806" y="1490"/>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88" name="Line 28"/>
            <p:cNvSpPr>
              <a:spLocks noChangeShapeType="1"/>
            </p:cNvSpPr>
            <p:nvPr/>
          </p:nvSpPr>
          <p:spPr bwMode="auto">
            <a:xfrm flipH="1" flipV="1">
              <a:off x="2578" y="1747"/>
              <a:ext cx="494" cy="5"/>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89" name="Line 29"/>
            <p:cNvSpPr>
              <a:spLocks noChangeShapeType="1"/>
            </p:cNvSpPr>
            <p:nvPr/>
          </p:nvSpPr>
          <p:spPr bwMode="auto">
            <a:xfrm rot="2700000">
              <a:off x="2795" y="1447"/>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6690" name="Freeform 30"/>
            <p:cNvSpPr>
              <a:spLocks/>
            </p:cNvSpPr>
            <p:nvPr/>
          </p:nvSpPr>
          <p:spPr bwMode="auto">
            <a:xfrm>
              <a:off x="2808" y="1512"/>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6691" name="Freeform 31"/>
            <p:cNvSpPr>
              <a:spLocks/>
            </p:cNvSpPr>
            <p:nvPr/>
          </p:nvSpPr>
          <p:spPr bwMode="auto">
            <a:xfrm flipH="1" flipV="1">
              <a:off x="2556" y="1748"/>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aphicFrame>
          <p:nvGraphicFramePr>
            <p:cNvPr id="26633" name="Object 32"/>
            <p:cNvGraphicFramePr>
              <a:graphicFrameLocks noChangeAspect="1"/>
            </p:cNvGraphicFramePr>
            <p:nvPr/>
          </p:nvGraphicFramePr>
          <p:xfrm>
            <a:off x="3048" y="1632"/>
            <a:ext cx="238" cy="238"/>
          </p:xfrm>
          <a:graphic>
            <a:graphicData uri="http://schemas.openxmlformats.org/presentationml/2006/ole">
              <p:oleObj spid="_x0000_s27072" name="משוואה" r:id="rId6" imgW="241195" imgH="241195" progId="Equation.3">
                <p:embed/>
              </p:oleObj>
            </a:graphicData>
          </a:graphic>
        </p:graphicFrame>
        <p:graphicFrame>
          <p:nvGraphicFramePr>
            <p:cNvPr id="26634" name="Object 33"/>
            <p:cNvGraphicFramePr>
              <a:graphicFrameLocks noChangeAspect="1"/>
            </p:cNvGraphicFramePr>
            <p:nvPr/>
          </p:nvGraphicFramePr>
          <p:xfrm>
            <a:off x="2723" y="1296"/>
            <a:ext cx="205" cy="216"/>
          </p:xfrm>
          <a:graphic>
            <a:graphicData uri="http://schemas.openxmlformats.org/presentationml/2006/ole">
              <p:oleObj spid="_x0000_s27073" name="משוואה" r:id="rId7" imgW="228600" imgH="241300" progId="Equation.3">
                <p:embed/>
              </p:oleObj>
            </a:graphicData>
          </a:graphic>
        </p:graphicFrame>
      </p:grpSp>
      <p:sp>
        <p:nvSpPr>
          <p:cNvPr id="26643" name="Text Box 34"/>
          <p:cNvSpPr txBox="1">
            <a:spLocks noChangeArrowheads="1"/>
          </p:cNvSpPr>
          <p:nvPr/>
        </p:nvSpPr>
        <p:spPr bwMode="auto">
          <a:xfrm>
            <a:off x="6477000" y="21859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6644" name="Group 35"/>
          <p:cNvGrpSpPr>
            <a:grpSpLocks/>
          </p:cNvGrpSpPr>
          <p:nvPr/>
        </p:nvGrpSpPr>
        <p:grpSpPr bwMode="auto">
          <a:xfrm>
            <a:off x="4876800" y="2076450"/>
            <a:ext cx="919163" cy="757238"/>
            <a:chOff x="1101" y="1128"/>
            <a:chExt cx="815" cy="672"/>
          </a:xfrm>
        </p:grpSpPr>
        <p:sp>
          <p:nvSpPr>
            <p:cNvPr id="229412" name="Rectangle 36"/>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13" name="Rectangle 37"/>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14" name="Rectangle 38"/>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6645" name="AutoShape 39"/>
          <p:cNvSpPr>
            <a:spLocks noChangeArrowheads="1"/>
          </p:cNvSpPr>
          <p:nvPr/>
        </p:nvSpPr>
        <p:spPr bwMode="auto">
          <a:xfrm>
            <a:off x="5867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6646" name="AutoShape 40"/>
          <p:cNvSpPr>
            <a:spLocks noChangeArrowheads="1"/>
          </p:cNvSpPr>
          <p:nvPr/>
        </p:nvSpPr>
        <p:spPr bwMode="auto">
          <a:xfrm>
            <a:off x="7391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26628" name="Object 41"/>
          <p:cNvGraphicFramePr>
            <a:graphicFrameLocks noChangeAspect="1"/>
          </p:cNvGraphicFramePr>
          <p:nvPr/>
        </p:nvGraphicFramePr>
        <p:xfrm>
          <a:off x="242888" y="4294188"/>
          <a:ext cx="703262" cy="577850"/>
        </p:xfrm>
        <a:graphic>
          <a:graphicData uri="http://schemas.openxmlformats.org/presentationml/2006/ole">
            <p:oleObj spid="_x0000_s27074" name="משוואה" r:id="rId8" imgW="381240" imgH="304920" progId="Equation.3">
              <p:embed/>
            </p:oleObj>
          </a:graphicData>
        </a:graphic>
      </p:graphicFrame>
      <p:sp>
        <p:nvSpPr>
          <p:cNvPr id="26647" name="AutoShape 42"/>
          <p:cNvSpPr>
            <a:spLocks noChangeArrowheads="1"/>
          </p:cNvSpPr>
          <p:nvPr/>
        </p:nvSpPr>
        <p:spPr bwMode="auto">
          <a:xfrm>
            <a:off x="977900" y="43957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6648" name="AutoShape 43"/>
          <p:cNvSpPr>
            <a:spLocks noChangeArrowheads="1"/>
          </p:cNvSpPr>
          <p:nvPr/>
        </p:nvSpPr>
        <p:spPr bwMode="auto">
          <a:xfrm>
            <a:off x="4311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6649" name="AutoShape 44"/>
          <p:cNvSpPr>
            <a:spLocks noChangeArrowheads="1"/>
          </p:cNvSpPr>
          <p:nvPr/>
        </p:nvSpPr>
        <p:spPr bwMode="auto">
          <a:xfrm>
            <a:off x="25590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6650" name="Group 45"/>
          <p:cNvGrpSpPr>
            <a:grpSpLocks/>
          </p:cNvGrpSpPr>
          <p:nvPr/>
        </p:nvGrpSpPr>
        <p:grpSpPr bwMode="auto">
          <a:xfrm>
            <a:off x="1568450" y="4281488"/>
            <a:ext cx="919163" cy="757237"/>
            <a:chOff x="1101" y="1128"/>
            <a:chExt cx="815" cy="672"/>
          </a:xfrm>
        </p:grpSpPr>
        <p:sp>
          <p:nvSpPr>
            <p:cNvPr id="229422" name="Rectangle 46"/>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23" name="Rectangle 47"/>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24" name="Rectangle 48"/>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29425" name="Rectangle 49"/>
          <p:cNvSpPr>
            <a:spLocks noChangeArrowheads="1"/>
          </p:cNvSpPr>
          <p:nvPr/>
        </p:nvSpPr>
        <p:spPr bwMode="auto">
          <a:xfrm>
            <a:off x="6445250" y="43576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6629" name="Object 50"/>
          <p:cNvGraphicFramePr>
            <a:graphicFrameLocks noChangeAspect="1"/>
          </p:cNvGraphicFramePr>
          <p:nvPr/>
        </p:nvGraphicFramePr>
        <p:xfrm>
          <a:off x="7816850" y="4302125"/>
          <a:ext cx="719138" cy="588963"/>
        </p:xfrm>
        <a:graphic>
          <a:graphicData uri="http://schemas.openxmlformats.org/presentationml/2006/ole">
            <p:oleObj spid="_x0000_s27075" name="משוואה" r:id="rId9" imgW="381240" imgH="304920" progId="Equation.3">
              <p:embed/>
            </p:oleObj>
          </a:graphicData>
        </a:graphic>
      </p:graphicFrame>
      <p:sp>
        <p:nvSpPr>
          <p:cNvPr id="26652" name="Text Box 51"/>
          <p:cNvSpPr txBox="1">
            <a:spLocks noChangeArrowheads="1"/>
          </p:cNvSpPr>
          <p:nvPr/>
        </p:nvSpPr>
        <p:spPr bwMode="auto">
          <a:xfrm>
            <a:off x="6445250" y="43957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6653" name="Group 52"/>
          <p:cNvGrpSpPr>
            <a:grpSpLocks/>
          </p:cNvGrpSpPr>
          <p:nvPr/>
        </p:nvGrpSpPr>
        <p:grpSpPr bwMode="auto">
          <a:xfrm>
            <a:off x="4845050" y="4286250"/>
            <a:ext cx="919163" cy="757238"/>
            <a:chOff x="1101" y="1128"/>
            <a:chExt cx="815" cy="672"/>
          </a:xfrm>
        </p:grpSpPr>
        <p:sp>
          <p:nvSpPr>
            <p:cNvPr id="229429" name="Rectangle 53"/>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30" name="Rectangle 54"/>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31" name="Rectangle 55"/>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6654" name="AutoShape 56"/>
          <p:cNvSpPr>
            <a:spLocks noChangeArrowheads="1"/>
          </p:cNvSpPr>
          <p:nvPr/>
        </p:nvSpPr>
        <p:spPr bwMode="auto">
          <a:xfrm>
            <a:off x="5835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6655" name="AutoShape 57"/>
          <p:cNvSpPr>
            <a:spLocks noChangeArrowheads="1"/>
          </p:cNvSpPr>
          <p:nvPr/>
        </p:nvSpPr>
        <p:spPr bwMode="auto">
          <a:xfrm>
            <a:off x="7359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6656" name="Group 58"/>
          <p:cNvGrpSpPr>
            <a:grpSpLocks/>
          </p:cNvGrpSpPr>
          <p:nvPr/>
        </p:nvGrpSpPr>
        <p:grpSpPr bwMode="auto">
          <a:xfrm>
            <a:off x="3124200" y="4038600"/>
            <a:ext cx="893763" cy="865188"/>
            <a:chOff x="2352" y="1776"/>
            <a:chExt cx="768" cy="743"/>
          </a:xfrm>
        </p:grpSpPr>
        <p:sp>
          <p:nvSpPr>
            <p:cNvPr id="229435" name="Rectangle 59"/>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67" name="Line 60"/>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68" name="Line 61"/>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69" name="Freeform 62"/>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6670" name="Line 63"/>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6671" name="Freeform 64"/>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29441" name="Rectangle 65"/>
          <p:cNvSpPr>
            <a:spLocks noChangeArrowheads="1"/>
          </p:cNvSpPr>
          <p:nvPr/>
        </p:nvSpPr>
        <p:spPr bwMode="auto">
          <a:xfrm>
            <a:off x="3236913" y="4149725"/>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58" name="Line 66"/>
          <p:cNvSpPr>
            <a:spLocks noChangeShapeType="1"/>
          </p:cNvSpPr>
          <p:nvPr/>
        </p:nvSpPr>
        <p:spPr bwMode="auto">
          <a:xfrm flipH="1">
            <a:off x="3332163" y="4665663"/>
            <a:ext cx="563562"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59" name="Line 67"/>
          <p:cNvSpPr>
            <a:spLocks noChangeShapeType="1"/>
          </p:cNvSpPr>
          <p:nvPr/>
        </p:nvSpPr>
        <p:spPr bwMode="auto">
          <a:xfrm rot="2700000">
            <a:off x="3583781" y="4315619"/>
            <a:ext cx="1588" cy="6985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6660" name="Freeform 68"/>
          <p:cNvSpPr>
            <a:spLocks/>
          </p:cNvSpPr>
          <p:nvPr/>
        </p:nvSpPr>
        <p:spPr bwMode="auto">
          <a:xfrm flipH="1" flipV="1">
            <a:off x="3292475" y="4672013"/>
            <a:ext cx="279400" cy="269875"/>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29445" name="Rectangle 69"/>
          <p:cNvSpPr>
            <a:spLocks noChangeArrowheads="1"/>
          </p:cNvSpPr>
          <p:nvPr/>
        </p:nvSpPr>
        <p:spPr bwMode="auto">
          <a:xfrm>
            <a:off x="3349625" y="4298950"/>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62" name="Line 70"/>
          <p:cNvSpPr>
            <a:spLocks noChangeShapeType="1"/>
          </p:cNvSpPr>
          <p:nvPr/>
        </p:nvSpPr>
        <p:spPr bwMode="auto">
          <a:xfrm>
            <a:off x="3708400" y="4516438"/>
            <a:ext cx="0" cy="5651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63" name="Line 71"/>
          <p:cNvSpPr>
            <a:spLocks noChangeShapeType="1"/>
          </p:cNvSpPr>
          <p:nvPr/>
        </p:nvSpPr>
        <p:spPr bwMode="auto">
          <a:xfrm flipH="1" flipV="1">
            <a:off x="3443288" y="4814888"/>
            <a:ext cx="574675" cy="63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64" name="Line 72"/>
          <p:cNvSpPr>
            <a:spLocks noChangeShapeType="1"/>
          </p:cNvSpPr>
          <p:nvPr/>
        </p:nvSpPr>
        <p:spPr bwMode="auto">
          <a:xfrm rot="2700000">
            <a:off x="3696494" y="4464844"/>
            <a:ext cx="1588" cy="69850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aphicFrame>
        <p:nvGraphicFramePr>
          <p:cNvPr id="26630" name="Object 73"/>
          <p:cNvGraphicFramePr>
            <a:graphicFrameLocks noChangeAspect="1"/>
          </p:cNvGraphicFramePr>
          <p:nvPr/>
        </p:nvGraphicFramePr>
        <p:xfrm>
          <a:off x="3989388" y="4681538"/>
          <a:ext cx="277812" cy="276225"/>
        </p:xfrm>
        <a:graphic>
          <a:graphicData uri="http://schemas.openxmlformats.org/presentationml/2006/ole">
            <p:oleObj spid="_x0000_s27076" name="משוואה" r:id="rId10" imgW="241195" imgH="241195" progId="Equation.3">
              <p:embed/>
            </p:oleObj>
          </a:graphicData>
        </a:graphic>
      </p:graphicFrame>
      <p:graphicFrame>
        <p:nvGraphicFramePr>
          <p:cNvPr id="26631" name="Object 74"/>
          <p:cNvGraphicFramePr>
            <a:graphicFrameLocks noChangeAspect="1"/>
          </p:cNvGraphicFramePr>
          <p:nvPr/>
        </p:nvGraphicFramePr>
        <p:xfrm>
          <a:off x="3611563" y="4289425"/>
          <a:ext cx="239712" cy="252413"/>
        </p:xfrm>
        <a:graphic>
          <a:graphicData uri="http://schemas.openxmlformats.org/presentationml/2006/ole">
            <p:oleObj spid="_x0000_s27077" name="משוואה" r:id="rId11" imgW="228600" imgH="241300" progId="Equation.3">
              <p:embed/>
            </p:oleObj>
          </a:graphicData>
        </a:graphic>
      </p:graphicFrame>
      <p:cxnSp>
        <p:nvCxnSpPr>
          <p:cNvPr id="26665" name="AutoShape 75"/>
          <p:cNvCxnSpPr>
            <a:cxnSpLocks noChangeShapeType="1"/>
            <a:stCxn id="229424" idx="0"/>
            <a:endCxn id="229402" idx="2"/>
          </p:cNvCxnSpPr>
          <p:nvPr/>
        </p:nvCxnSpPr>
        <p:spPr bwMode="auto">
          <a:xfrm rot="-5400000">
            <a:off x="2203450" y="2905125"/>
            <a:ext cx="1525588" cy="1658938"/>
          </a:xfrm>
          <a:prstGeom prst="bentConnector3">
            <a:avLst>
              <a:gd name="adj1" fmla="val 50051"/>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cxnSp>
      <p:graphicFrame>
        <p:nvGraphicFramePr>
          <p:cNvPr id="26632" name="Object 76"/>
          <p:cNvGraphicFramePr>
            <a:graphicFrameLocks noChangeAspect="1"/>
          </p:cNvGraphicFramePr>
          <p:nvPr/>
        </p:nvGraphicFramePr>
        <p:xfrm>
          <a:off x="2209800" y="5486400"/>
          <a:ext cx="4710113" cy="963613"/>
        </p:xfrm>
        <a:graphic>
          <a:graphicData uri="http://schemas.openxmlformats.org/presentationml/2006/ole">
            <p:oleObj spid="_x0000_s27078" name="משוואה" r:id="rId12" imgW="2642040" imgH="507960" progId="Equation.3">
              <p:embed/>
            </p:oleObj>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260350" y="2054225"/>
          <a:ext cx="733425" cy="638175"/>
        </p:xfrm>
        <a:graphic>
          <a:graphicData uri="http://schemas.openxmlformats.org/presentationml/2006/ole">
            <p:oleObj spid="_x0000_s28094" name="משוואה" r:id="rId4" imgW="393840" imgH="343080" progId="Equation.3">
              <p:embed/>
            </p:oleObj>
          </a:graphicData>
        </a:graphic>
      </p:graphicFrame>
      <p:sp>
        <p:nvSpPr>
          <p:cNvPr id="27659" name="AutoShape 3"/>
          <p:cNvSpPr>
            <a:spLocks noChangeArrowheads="1"/>
          </p:cNvSpPr>
          <p:nvPr/>
        </p:nvSpPr>
        <p:spPr bwMode="auto">
          <a:xfrm>
            <a:off x="1009650" y="21859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7660" name="AutoShape 4"/>
          <p:cNvSpPr>
            <a:spLocks noChangeArrowheads="1"/>
          </p:cNvSpPr>
          <p:nvPr/>
        </p:nvSpPr>
        <p:spPr bwMode="auto">
          <a:xfrm>
            <a:off x="4343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7661" name="AutoShape 5"/>
          <p:cNvSpPr>
            <a:spLocks noChangeArrowheads="1"/>
          </p:cNvSpPr>
          <p:nvPr/>
        </p:nvSpPr>
        <p:spPr bwMode="auto">
          <a:xfrm>
            <a:off x="25908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pSp>
        <p:nvGrpSpPr>
          <p:cNvPr id="27662" name="Group 6"/>
          <p:cNvGrpSpPr>
            <a:grpSpLocks/>
          </p:cNvGrpSpPr>
          <p:nvPr/>
        </p:nvGrpSpPr>
        <p:grpSpPr bwMode="auto">
          <a:xfrm>
            <a:off x="1600200" y="2071688"/>
            <a:ext cx="919163" cy="757237"/>
            <a:chOff x="1101" y="1128"/>
            <a:chExt cx="815" cy="672"/>
          </a:xfrm>
        </p:grpSpPr>
        <p:sp>
          <p:nvSpPr>
            <p:cNvPr id="231431" name="Rectangle 7"/>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32" name="Rectangle 8"/>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33" name="Rectangle 9"/>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31434" name="Rectangle 10"/>
          <p:cNvSpPr>
            <a:spLocks noChangeArrowheads="1"/>
          </p:cNvSpPr>
          <p:nvPr/>
        </p:nvSpPr>
        <p:spPr bwMode="auto">
          <a:xfrm>
            <a:off x="6477000" y="21478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7651" name="Object 11"/>
          <p:cNvGraphicFramePr>
            <a:graphicFrameLocks noChangeAspect="1"/>
          </p:cNvGraphicFramePr>
          <p:nvPr/>
        </p:nvGraphicFramePr>
        <p:xfrm>
          <a:off x="7848600" y="2092325"/>
          <a:ext cx="719138" cy="588963"/>
        </p:xfrm>
        <a:graphic>
          <a:graphicData uri="http://schemas.openxmlformats.org/presentationml/2006/ole">
            <p:oleObj spid="_x0000_s28095" name="משוואה" r:id="rId5" imgW="381240" imgH="304920" progId="Equation.3">
              <p:embed/>
            </p:oleObj>
          </a:graphicData>
        </a:graphic>
      </p:graphicFrame>
      <p:grpSp>
        <p:nvGrpSpPr>
          <p:cNvPr id="27664" name="Group 12"/>
          <p:cNvGrpSpPr>
            <a:grpSpLocks/>
          </p:cNvGrpSpPr>
          <p:nvPr/>
        </p:nvGrpSpPr>
        <p:grpSpPr bwMode="auto">
          <a:xfrm>
            <a:off x="3124200" y="1846263"/>
            <a:ext cx="1143000" cy="1125537"/>
            <a:chOff x="2304" y="1080"/>
            <a:chExt cx="982" cy="967"/>
          </a:xfrm>
        </p:grpSpPr>
        <p:grpSp>
          <p:nvGrpSpPr>
            <p:cNvPr id="27705" name="Group 13"/>
            <p:cNvGrpSpPr>
              <a:grpSpLocks/>
            </p:cNvGrpSpPr>
            <p:nvPr/>
          </p:nvGrpSpPr>
          <p:grpSpPr bwMode="auto">
            <a:xfrm>
              <a:off x="2304" y="1080"/>
              <a:ext cx="768" cy="743"/>
              <a:chOff x="2352" y="1776"/>
              <a:chExt cx="768" cy="743"/>
            </a:xfrm>
          </p:grpSpPr>
          <p:sp>
            <p:nvSpPr>
              <p:cNvPr id="231438" name="Rectangle 14"/>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717" name="Line 15"/>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718" name="Line 16"/>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719" name="Freeform 17"/>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7720" name="Line 18"/>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7721" name="Freeform 19"/>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31444" name="Rectangle 20"/>
            <p:cNvSpPr>
              <a:spLocks noChangeArrowheads="1"/>
            </p:cNvSpPr>
            <p:nvPr/>
          </p:nvSpPr>
          <p:spPr bwMode="auto">
            <a:xfrm>
              <a:off x="2401" y="1175"/>
              <a:ext cx="767" cy="742"/>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707" name="Line 21"/>
            <p:cNvSpPr>
              <a:spLocks noChangeShapeType="1"/>
            </p:cNvSpPr>
            <p:nvPr/>
          </p:nvSpPr>
          <p:spPr bwMode="auto">
            <a:xfrm flipH="1">
              <a:off x="2482" y="16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708" name="Line 22"/>
            <p:cNvSpPr>
              <a:spLocks noChangeShapeType="1"/>
            </p:cNvSpPr>
            <p:nvPr/>
          </p:nvSpPr>
          <p:spPr bwMode="auto">
            <a:xfrm rot="2700000">
              <a:off x="2699" y="13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7709" name="Freeform 23"/>
            <p:cNvSpPr>
              <a:spLocks/>
            </p:cNvSpPr>
            <p:nvPr/>
          </p:nvSpPr>
          <p:spPr bwMode="auto">
            <a:xfrm flipH="1" flipV="1">
              <a:off x="2448" y="1624"/>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31448" name="Rectangle 24"/>
            <p:cNvSpPr>
              <a:spLocks noChangeArrowheads="1"/>
            </p:cNvSpPr>
            <p:nvPr/>
          </p:nvSpPr>
          <p:spPr bwMode="auto">
            <a:xfrm>
              <a:off x="2498" y="1304"/>
              <a:ext cx="768"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711" name="Line 25"/>
            <p:cNvSpPr>
              <a:spLocks noChangeShapeType="1"/>
            </p:cNvSpPr>
            <p:nvPr/>
          </p:nvSpPr>
          <p:spPr bwMode="auto">
            <a:xfrm>
              <a:off x="2806" y="1490"/>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712" name="Line 26"/>
            <p:cNvSpPr>
              <a:spLocks noChangeShapeType="1"/>
            </p:cNvSpPr>
            <p:nvPr/>
          </p:nvSpPr>
          <p:spPr bwMode="auto">
            <a:xfrm flipH="1" flipV="1">
              <a:off x="2578" y="1747"/>
              <a:ext cx="494" cy="5"/>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713" name="Line 27"/>
            <p:cNvSpPr>
              <a:spLocks noChangeShapeType="1"/>
            </p:cNvSpPr>
            <p:nvPr/>
          </p:nvSpPr>
          <p:spPr bwMode="auto">
            <a:xfrm rot="2700000">
              <a:off x="2795" y="1447"/>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7714" name="Freeform 28"/>
            <p:cNvSpPr>
              <a:spLocks/>
            </p:cNvSpPr>
            <p:nvPr/>
          </p:nvSpPr>
          <p:spPr bwMode="auto">
            <a:xfrm>
              <a:off x="2808" y="1512"/>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7715" name="Freeform 29"/>
            <p:cNvSpPr>
              <a:spLocks/>
            </p:cNvSpPr>
            <p:nvPr/>
          </p:nvSpPr>
          <p:spPr bwMode="auto">
            <a:xfrm flipH="1" flipV="1">
              <a:off x="2556" y="1748"/>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aphicFrame>
          <p:nvGraphicFramePr>
            <p:cNvPr id="27657" name="Object 30"/>
            <p:cNvGraphicFramePr>
              <a:graphicFrameLocks noChangeAspect="1"/>
            </p:cNvGraphicFramePr>
            <p:nvPr/>
          </p:nvGraphicFramePr>
          <p:xfrm>
            <a:off x="3048" y="1632"/>
            <a:ext cx="238" cy="238"/>
          </p:xfrm>
          <a:graphic>
            <a:graphicData uri="http://schemas.openxmlformats.org/presentationml/2006/ole">
              <p:oleObj spid="_x0000_s28096" name="משוואה" r:id="rId6" imgW="241195" imgH="241195" progId="Equation.3">
                <p:embed/>
              </p:oleObj>
            </a:graphicData>
          </a:graphic>
        </p:graphicFrame>
        <p:graphicFrame>
          <p:nvGraphicFramePr>
            <p:cNvPr id="27658" name="Object 31"/>
            <p:cNvGraphicFramePr>
              <a:graphicFrameLocks noChangeAspect="1"/>
            </p:cNvGraphicFramePr>
            <p:nvPr/>
          </p:nvGraphicFramePr>
          <p:xfrm>
            <a:off x="2723" y="1296"/>
            <a:ext cx="205" cy="216"/>
          </p:xfrm>
          <a:graphic>
            <a:graphicData uri="http://schemas.openxmlformats.org/presentationml/2006/ole">
              <p:oleObj spid="_x0000_s28097" name="משוואה" r:id="rId7" imgW="228600" imgH="241300" progId="Equation.3">
                <p:embed/>
              </p:oleObj>
            </a:graphicData>
          </a:graphic>
        </p:graphicFrame>
      </p:grpSp>
      <p:sp>
        <p:nvSpPr>
          <p:cNvPr id="27665" name="Text Box 32"/>
          <p:cNvSpPr txBox="1">
            <a:spLocks noChangeArrowheads="1"/>
          </p:cNvSpPr>
          <p:nvPr/>
        </p:nvSpPr>
        <p:spPr bwMode="auto">
          <a:xfrm>
            <a:off x="6477000" y="21859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7666" name="Group 33"/>
          <p:cNvGrpSpPr>
            <a:grpSpLocks/>
          </p:cNvGrpSpPr>
          <p:nvPr/>
        </p:nvGrpSpPr>
        <p:grpSpPr bwMode="auto">
          <a:xfrm>
            <a:off x="4876800" y="2076450"/>
            <a:ext cx="919163" cy="757238"/>
            <a:chOff x="1101" y="1128"/>
            <a:chExt cx="815" cy="672"/>
          </a:xfrm>
        </p:grpSpPr>
        <p:sp>
          <p:nvSpPr>
            <p:cNvPr id="231458" name="Rectangle 34"/>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59" name="Rectangle 35"/>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60" name="Rectangle 36"/>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7667" name="AutoShape 37"/>
          <p:cNvSpPr>
            <a:spLocks noChangeArrowheads="1"/>
          </p:cNvSpPr>
          <p:nvPr/>
        </p:nvSpPr>
        <p:spPr bwMode="auto">
          <a:xfrm>
            <a:off x="5867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7668" name="AutoShape 38"/>
          <p:cNvSpPr>
            <a:spLocks noChangeArrowheads="1"/>
          </p:cNvSpPr>
          <p:nvPr/>
        </p:nvSpPr>
        <p:spPr bwMode="auto">
          <a:xfrm>
            <a:off x="7391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27652" name="Object 39"/>
          <p:cNvGraphicFramePr>
            <a:graphicFrameLocks noChangeAspect="1"/>
          </p:cNvGraphicFramePr>
          <p:nvPr/>
        </p:nvGraphicFramePr>
        <p:xfrm>
          <a:off x="242888" y="4294188"/>
          <a:ext cx="703262" cy="577850"/>
        </p:xfrm>
        <a:graphic>
          <a:graphicData uri="http://schemas.openxmlformats.org/presentationml/2006/ole">
            <p:oleObj spid="_x0000_s28098" name="משוואה" r:id="rId8" imgW="381240" imgH="304920" progId="Equation.3">
              <p:embed/>
            </p:oleObj>
          </a:graphicData>
        </a:graphic>
      </p:graphicFrame>
      <p:sp>
        <p:nvSpPr>
          <p:cNvPr id="27669" name="AutoShape 40"/>
          <p:cNvSpPr>
            <a:spLocks noChangeArrowheads="1"/>
          </p:cNvSpPr>
          <p:nvPr/>
        </p:nvSpPr>
        <p:spPr bwMode="auto">
          <a:xfrm>
            <a:off x="977900" y="43957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7670" name="AutoShape 41"/>
          <p:cNvSpPr>
            <a:spLocks noChangeArrowheads="1"/>
          </p:cNvSpPr>
          <p:nvPr/>
        </p:nvSpPr>
        <p:spPr bwMode="auto">
          <a:xfrm>
            <a:off x="4311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7671" name="AutoShape 42"/>
          <p:cNvSpPr>
            <a:spLocks noChangeArrowheads="1"/>
          </p:cNvSpPr>
          <p:nvPr/>
        </p:nvSpPr>
        <p:spPr bwMode="auto">
          <a:xfrm>
            <a:off x="25590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7672" name="Group 43"/>
          <p:cNvGrpSpPr>
            <a:grpSpLocks/>
          </p:cNvGrpSpPr>
          <p:nvPr/>
        </p:nvGrpSpPr>
        <p:grpSpPr bwMode="auto">
          <a:xfrm>
            <a:off x="1568450" y="4281488"/>
            <a:ext cx="919163" cy="757237"/>
            <a:chOff x="1101" y="1128"/>
            <a:chExt cx="815" cy="672"/>
          </a:xfrm>
        </p:grpSpPr>
        <p:sp>
          <p:nvSpPr>
            <p:cNvPr id="231468" name="Rectangle 44"/>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69" name="Rectangle 45"/>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70" name="Rectangle 46"/>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31471" name="Rectangle 47"/>
          <p:cNvSpPr>
            <a:spLocks noChangeArrowheads="1"/>
          </p:cNvSpPr>
          <p:nvPr/>
        </p:nvSpPr>
        <p:spPr bwMode="auto">
          <a:xfrm>
            <a:off x="6445250" y="43576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7653" name="Object 48"/>
          <p:cNvGraphicFramePr>
            <a:graphicFrameLocks noChangeAspect="1"/>
          </p:cNvGraphicFramePr>
          <p:nvPr/>
        </p:nvGraphicFramePr>
        <p:xfrm>
          <a:off x="7816850" y="4302125"/>
          <a:ext cx="719138" cy="588963"/>
        </p:xfrm>
        <a:graphic>
          <a:graphicData uri="http://schemas.openxmlformats.org/presentationml/2006/ole">
            <p:oleObj spid="_x0000_s28099" name="משוואה" r:id="rId9" imgW="381240" imgH="304920" progId="Equation.3">
              <p:embed/>
            </p:oleObj>
          </a:graphicData>
        </a:graphic>
      </p:graphicFrame>
      <p:sp>
        <p:nvSpPr>
          <p:cNvPr id="27674" name="Text Box 49"/>
          <p:cNvSpPr txBox="1">
            <a:spLocks noChangeArrowheads="1"/>
          </p:cNvSpPr>
          <p:nvPr/>
        </p:nvSpPr>
        <p:spPr bwMode="auto">
          <a:xfrm>
            <a:off x="6445250" y="43957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7675" name="Group 50"/>
          <p:cNvGrpSpPr>
            <a:grpSpLocks/>
          </p:cNvGrpSpPr>
          <p:nvPr/>
        </p:nvGrpSpPr>
        <p:grpSpPr bwMode="auto">
          <a:xfrm>
            <a:off x="4845050" y="4286250"/>
            <a:ext cx="919163" cy="757238"/>
            <a:chOff x="1101" y="1128"/>
            <a:chExt cx="815" cy="672"/>
          </a:xfrm>
        </p:grpSpPr>
        <p:sp>
          <p:nvSpPr>
            <p:cNvPr id="231475" name="Rectangle 51"/>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76" name="Rectangle 52"/>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77" name="Rectangle 53"/>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7676" name="AutoShape 54"/>
          <p:cNvSpPr>
            <a:spLocks noChangeArrowheads="1"/>
          </p:cNvSpPr>
          <p:nvPr/>
        </p:nvSpPr>
        <p:spPr bwMode="auto">
          <a:xfrm>
            <a:off x="5835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7677" name="AutoShape 55"/>
          <p:cNvSpPr>
            <a:spLocks noChangeArrowheads="1"/>
          </p:cNvSpPr>
          <p:nvPr/>
        </p:nvSpPr>
        <p:spPr bwMode="auto">
          <a:xfrm>
            <a:off x="7359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7678" name="Group 56"/>
          <p:cNvGrpSpPr>
            <a:grpSpLocks/>
          </p:cNvGrpSpPr>
          <p:nvPr/>
        </p:nvGrpSpPr>
        <p:grpSpPr bwMode="auto">
          <a:xfrm>
            <a:off x="3124200" y="4038600"/>
            <a:ext cx="893763" cy="865188"/>
            <a:chOff x="2352" y="1776"/>
            <a:chExt cx="768" cy="743"/>
          </a:xfrm>
        </p:grpSpPr>
        <p:sp>
          <p:nvSpPr>
            <p:cNvPr id="231481" name="Rectangle 57"/>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691" name="Line 58"/>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692" name="Line 59"/>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693" name="Freeform 60"/>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7694" name="Line 61"/>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7695" name="Freeform 62"/>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31487" name="Rectangle 63"/>
          <p:cNvSpPr>
            <a:spLocks noChangeArrowheads="1"/>
          </p:cNvSpPr>
          <p:nvPr/>
        </p:nvSpPr>
        <p:spPr bwMode="auto">
          <a:xfrm>
            <a:off x="3236913" y="4149725"/>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680" name="Line 64"/>
          <p:cNvSpPr>
            <a:spLocks noChangeShapeType="1"/>
          </p:cNvSpPr>
          <p:nvPr/>
        </p:nvSpPr>
        <p:spPr bwMode="auto">
          <a:xfrm flipH="1">
            <a:off x="3332163" y="4665663"/>
            <a:ext cx="563562"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681" name="Line 65"/>
          <p:cNvSpPr>
            <a:spLocks noChangeShapeType="1"/>
          </p:cNvSpPr>
          <p:nvPr/>
        </p:nvSpPr>
        <p:spPr bwMode="auto">
          <a:xfrm rot="2700000">
            <a:off x="3583781" y="4315619"/>
            <a:ext cx="1588" cy="6985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7682" name="Freeform 66"/>
          <p:cNvSpPr>
            <a:spLocks/>
          </p:cNvSpPr>
          <p:nvPr/>
        </p:nvSpPr>
        <p:spPr bwMode="auto">
          <a:xfrm flipH="1" flipV="1">
            <a:off x="3292475" y="4672013"/>
            <a:ext cx="279400" cy="269875"/>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31491" name="Rectangle 67"/>
          <p:cNvSpPr>
            <a:spLocks noChangeArrowheads="1"/>
          </p:cNvSpPr>
          <p:nvPr/>
        </p:nvSpPr>
        <p:spPr bwMode="auto">
          <a:xfrm>
            <a:off x="3349625" y="4298950"/>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684" name="Line 68"/>
          <p:cNvSpPr>
            <a:spLocks noChangeShapeType="1"/>
          </p:cNvSpPr>
          <p:nvPr/>
        </p:nvSpPr>
        <p:spPr bwMode="auto">
          <a:xfrm>
            <a:off x="3708400" y="4516438"/>
            <a:ext cx="0" cy="5651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685" name="Line 69"/>
          <p:cNvSpPr>
            <a:spLocks noChangeShapeType="1"/>
          </p:cNvSpPr>
          <p:nvPr/>
        </p:nvSpPr>
        <p:spPr bwMode="auto">
          <a:xfrm flipH="1" flipV="1">
            <a:off x="3443288" y="4814888"/>
            <a:ext cx="574675" cy="63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686" name="Line 70"/>
          <p:cNvSpPr>
            <a:spLocks noChangeShapeType="1"/>
          </p:cNvSpPr>
          <p:nvPr/>
        </p:nvSpPr>
        <p:spPr bwMode="auto">
          <a:xfrm rot="2700000">
            <a:off x="3696494" y="4464844"/>
            <a:ext cx="1588" cy="69850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aphicFrame>
        <p:nvGraphicFramePr>
          <p:cNvPr id="27654" name="Object 71"/>
          <p:cNvGraphicFramePr>
            <a:graphicFrameLocks noChangeAspect="1"/>
          </p:cNvGraphicFramePr>
          <p:nvPr/>
        </p:nvGraphicFramePr>
        <p:xfrm>
          <a:off x="3989388" y="4681538"/>
          <a:ext cx="277812" cy="276225"/>
        </p:xfrm>
        <a:graphic>
          <a:graphicData uri="http://schemas.openxmlformats.org/presentationml/2006/ole">
            <p:oleObj spid="_x0000_s28100" name="משוואה" r:id="rId10" imgW="241195" imgH="241195" progId="Equation.3">
              <p:embed/>
            </p:oleObj>
          </a:graphicData>
        </a:graphic>
      </p:graphicFrame>
      <p:graphicFrame>
        <p:nvGraphicFramePr>
          <p:cNvPr id="27655" name="Object 72"/>
          <p:cNvGraphicFramePr>
            <a:graphicFrameLocks noChangeAspect="1"/>
          </p:cNvGraphicFramePr>
          <p:nvPr/>
        </p:nvGraphicFramePr>
        <p:xfrm>
          <a:off x="3611563" y="4289425"/>
          <a:ext cx="239712" cy="252413"/>
        </p:xfrm>
        <a:graphic>
          <a:graphicData uri="http://schemas.openxmlformats.org/presentationml/2006/ole">
            <p:oleObj spid="_x0000_s28101" name="משוואה" r:id="rId11" imgW="228600" imgH="241300" progId="Equation.3">
              <p:embed/>
            </p:oleObj>
          </a:graphicData>
        </a:graphic>
      </p:graphicFrame>
      <p:cxnSp>
        <p:nvCxnSpPr>
          <p:cNvPr id="27687" name="AutoShape 73"/>
          <p:cNvCxnSpPr>
            <a:cxnSpLocks noChangeShapeType="1"/>
            <a:stCxn id="231477" idx="0"/>
            <a:endCxn id="231460" idx="2"/>
          </p:cNvCxnSpPr>
          <p:nvPr/>
        </p:nvCxnSpPr>
        <p:spPr bwMode="auto">
          <a:xfrm flipV="1">
            <a:off x="5413375" y="2833688"/>
            <a:ext cx="31750" cy="1668462"/>
          </a:xfrm>
          <a:prstGeom prst="straightConnector1">
            <a:avLst/>
          </a:prstGeom>
          <a:noFill/>
          <a:ln w="5715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cxnSp>
      <p:sp>
        <p:nvSpPr>
          <p:cNvPr id="231498" name="Rectangle 74"/>
          <p:cNvSpPr>
            <a:spLocks noChangeArrowheads="1"/>
          </p:cNvSpPr>
          <p:nvPr/>
        </p:nvSpPr>
        <p:spPr bwMode="auto">
          <a:xfrm>
            <a:off x="609600" y="381000"/>
            <a:ext cx="8229600" cy="838200"/>
          </a:xfrm>
          <a:prstGeom prst="rect">
            <a:avLst/>
          </a:prstGeom>
          <a:noFill/>
          <a:ln w="9525" algn="ctr">
            <a:noFill/>
            <a:miter lim="800000"/>
            <a:headEnd/>
            <a:tailEnd/>
          </a:ln>
          <a:effectLst/>
        </p:spPr>
        <p:txBody>
          <a:bodyPr anchor="ctr"/>
          <a:lstStyle/>
          <a:p>
            <a:pPr>
              <a:defRPr/>
            </a:pPr>
            <a:r>
              <a:rPr lang="zh-CN" altLang="en-US" sz="4000" u="sng">
                <a:solidFill>
                  <a:srgbClr val="000099"/>
                </a:solidFill>
                <a:effectLst>
                  <a:outerShdw blurRad="38100" dist="38100" dir="2700000" algn="tl">
                    <a:srgbClr val="C0C0C0"/>
                  </a:outerShdw>
                </a:effectLst>
              </a:rPr>
              <a:t>选择</a:t>
            </a:r>
            <a:r>
              <a:rPr lang="zh-CN" altLang="en-US" sz="4000" u="sng">
                <a:solidFill>
                  <a:srgbClr val="000099"/>
                </a:solidFill>
                <a:effectLst>
                  <a:outerShdw blurRad="38100" dist="38100" dir="2700000" algn="tl">
                    <a:srgbClr val="C0C0C0"/>
                  </a:outerShdw>
                </a:effectLst>
                <a:cs typeface="Times New Roman" pitchFamily="18" charset="0"/>
              </a:rPr>
              <a:t> </a:t>
            </a:r>
            <a:r>
              <a:rPr lang="en-US" altLang="zh-CN" sz="4000" u="sng">
                <a:solidFill>
                  <a:srgbClr val="000099"/>
                </a:solidFill>
                <a:effectLst>
                  <a:outerShdw blurRad="38100" dist="38100" dir="2700000" algn="tl">
                    <a:srgbClr val="C0C0C0"/>
                  </a:outerShdw>
                </a:effectLst>
                <a:cs typeface="Times New Roman" pitchFamily="18" charset="0"/>
              </a:rPr>
              <a:t>2</a:t>
            </a:r>
            <a:r>
              <a:rPr lang="en-US" altLang="zh-CN" sz="40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空间域</a:t>
            </a:r>
            <a:r>
              <a:rPr lang="zh-CN" altLang="en-US" sz="4000">
                <a:solidFill>
                  <a:srgbClr val="000099"/>
                </a:solidFill>
                <a:effectLst>
                  <a:outerShdw blurRad="38100" dist="38100" dir="2700000" algn="tl">
                    <a:srgbClr val="C0C0C0"/>
                  </a:outerShdw>
                </a:effectLst>
                <a:cs typeface="Times New Roman" pitchFamily="18" charset="0"/>
              </a:rPr>
              <a:t> </a:t>
            </a:r>
            <a:r>
              <a:rPr lang="en-US" altLang="zh-CN" sz="4000">
                <a:solidFill>
                  <a:srgbClr val="000099"/>
                </a:solidFill>
                <a:effectLst>
                  <a:outerShdw blurRad="38100" dist="38100" dir="2700000" algn="tl">
                    <a:srgbClr val="C0C0C0"/>
                  </a:outerShdw>
                </a:effectLst>
                <a:latin typeface="Arial"/>
                <a:cs typeface="Times New Roman" pitchFamily="18" charset="0"/>
              </a:rPr>
              <a:t>–</a:t>
            </a:r>
            <a:r>
              <a:rPr lang="en-US" altLang="zh-CN" sz="54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独立的子带</a:t>
            </a:r>
          </a:p>
        </p:txBody>
      </p:sp>
      <p:graphicFrame>
        <p:nvGraphicFramePr>
          <p:cNvPr id="27656" name="Object 75"/>
          <p:cNvGraphicFramePr>
            <a:graphicFrameLocks noChangeAspect="1"/>
          </p:cNvGraphicFramePr>
          <p:nvPr/>
        </p:nvGraphicFramePr>
        <p:xfrm>
          <a:off x="1804988" y="5486400"/>
          <a:ext cx="5521325" cy="963613"/>
        </p:xfrm>
        <a:graphic>
          <a:graphicData uri="http://schemas.openxmlformats.org/presentationml/2006/ole">
            <p:oleObj spid="_x0000_s28102" name="משוואה" r:id="rId12" imgW="3099600" imgH="507960" progId="Equation.3">
              <p:embed/>
            </p:oleObj>
          </a:graphicData>
        </a:graphic>
      </p:graphicFrame>
      <p:sp>
        <p:nvSpPr>
          <p:cNvPr id="27689" name="Text Box 76"/>
          <p:cNvSpPr txBox="1">
            <a:spLocks noChangeArrowheads="1"/>
          </p:cNvSpPr>
          <p:nvPr/>
        </p:nvSpPr>
        <p:spPr bwMode="auto">
          <a:xfrm>
            <a:off x="3810000" y="3048000"/>
            <a:ext cx="10477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M</a:t>
            </a:r>
            <a:r>
              <a:rPr lang="en-US" altLang="zh-CN" baseline="-25000">
                <a:latin typeface="Arial" pitchFamily="34" charset="0"/>
              </a:rPr>
              <a:t>k</a:t>
            </a:r>
            <a:r>
              <a:rPr lang="en-US" altLang="zh-CN">
                <a:latin typeface="Arial" pitchFamily="34" charset="0"/>
              </a:rPr>
              <a:t>(y; p</a:t>
            </a:r>
            <a:r>
              <a:rPr lang="en-US" altLang="zh-CN" baseline="-25000">
                <a:latin typeface="Arial" pitchFamily="34" charset="0"/>
              </a:rPr>
              <a:t>k</a:t>
            </a:r>
            <a:r>
              <a:rPr lang="en-US" altLang="zh-CN">
                <a:latin typeface="Arial" pitchFamily="34" charset="0"/>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8674" name="Object 1026"/>
          <p:cNvGraphicFramePr>
            <a:graphicFrameLocks noChangeAspect="1"/>
          </p:cNvGraphicFramePr>
          <p:nvPr/>
        </p:nvGraphicFramePr>
        <p:xfrm>
          <a:off x="260350" y="2054225"/>
          <a:ext cx="733425" cy="638175"/>
        </p:xfrm>
        <a:graphic>
          <a:graphicData uri="http://schemas.openxmlformats.org/presentationml/2006/ole">
            <p:oleObj spid="_x0000_s29118" name="משוואה" r:id="rId4" imgW="393840" imgH="343080" progId="Equation.3">
              <p:embed/>
            </p:oleObj>
          </a:graphicData>
        </a:graphic>
      </p:graphicFrame>
      <p:sp>
        <p:nvSpPr>
          <p:cNvPr id="28683" name="AutoShape 1027"/>
          <p:cNvSpPr>
            <a:spLocks noChangeArrowheads="1"/>
          </p:cNvSpPr>
          <p:nvPr/>
        </p:nvSpPr>
        <p:spPr bwMode="auto">
          <a:xfrm>
            <a:off x="1009650" y="21859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8684" name="AutoShape 1028"/>
          <p:cNvSpPr>
            <a:spLocks noChangeArrowheads="1"/>
          </p:cNvSpPr>
          <p:nvPr/>
        </p:nvSpPr>
        <p:spPr bwMode="auto">
          <a:xfrm>
            <a:off x="4343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8685" name="AutoShape 1029"/>
          <p:cNvSpPr>
            <a:spLocks noChangeArrowheads="1"/>
          </p:cNvSpPr>
          <p:nvPr/>
        </p:nvSpPr>
        <p:spPr bwMode="auto">
          <a:xfrm>
            <a:off x="25908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pSp>
        <p:nvGrpSpPr>
          <p:cNvPr id="28686" name="Group 1030"/>
          <p:cNvGrpSpPr>
            <a:grpSpLocks/>
          </p:cNvGrpSpPr>
          <p:nvPr/>
        </p:nvGrpSpPr>
        <p:grpSpPr bwMode="auto">
          <a:xfrm>
            <a:off x="1600200" y="2071688"/>
            <a:ext cx="919163" cy="757237"/>
            <a:chOff x="1101" y="1128"/>
            <a:chExt cx="815" cy="672"/>
          </a:xfrm>
        </p:grpSpPr>
        <p:sp>
          <p:nvSpPr>
            <p:cNvPr id="233479" name="Rectangle 1031"/>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480" name="Rectangle 1032"/>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481" name="Rectangle 1033"/>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33482" name="Rectangle 1034"/>
          <p:cNvSpPr>
            <a:spLocks noChangeArrowheads="1"/>
          </p:cNvSpPr>
          <p:nvPr/>
        </p:nvSpPr>
        <p:spPr bwMode="auto">
          <a:xfrm>
            <a:off x="6477000" y="21478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8675" name="Object 1035"/>
          <p:cNvGraphicFramePr>
            <a:graphicFrameLocks noChangeAspect="1"/>
          </p:cNvGraphicFramePr>
          <p:nvPr/>
        </p:nvGraphicFramePr>
        <p:xfrm>
          <a:off x="7848600" y="2092325"/>
          <a:ext cx="719138" cy="588963"/>
        </p:xfrm>
        <a:graphic>
          <a:graphicData uri="http://schemas.openxmlformats.org/presentationml/2006/ole">
            <p:oleObj spid="_x0000_s29119" name="משוואה" r:id="rId5" imgW="381240" imgH="304920" progId="Equation.3">
              <p:embed/>
            </p:oleObj>
          </a:graphicData>
        </a:graphic>
      </p:graphicFrame>
      <p:grpSp>
        <p:nvGrpSpPr>
          <p:cNvPr id="28688" name="Group 1036"/>
          <p:cNvGrpSpPr>
            <a:grpSpLocks/>
          </p:cNvGrpSpPr>
          <p:nvPr/>
        </p:nvGrpSpPr>
        <p:grpSpPr bwMode="auto">
          <a:xfrm>
            <a:off x="3124200" y="1846263"/>
            <a:ext cx="1143000" cy="1125537"/>
            <a:chOff x="2304" y="1080"/>
            <a:chExt cx="982" cy="967"/>
          </a:xfrm>
        </p:grpSpPr>
        <p:grpSp>
          <p:nvGrpSpPr>
            <p:cNvPr id="28729" name="Group 1037"/>
            <p:cNvGrpSpPr>
              <a:grpSpLocks/>
            </p:cNvGrpSpPr>
            <p:nvPr/>
          </p:nvGrpSpPr>
          <p:grpSpPr bwMode="auto">
            <a:xfrm>
              <a:off x="2304" y="1080"/>
              <a:ext cx="768" cy="743"/>
              <a:chOff x="2352" y="1776"/>
              <a:chExt cx="768" cy="743"/>
            </a:xfrm>
          </p:grpSpPr>
          <p:sp>
            <p:nvSpPr>
              <p:cNvPr id="233486" name="Rectangle 1038"/>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41" name="Line 1039"/>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42" name="Line 1040"/>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43" name="Freeform 1041"/>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8744" name="Line 1042"/>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745" name="Freeform 1043"/>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33492" name="Rectangle 1044"/>
            <p:cNvSpPr>
              <a:spLocks noChangeArrowheads="1"/>
            </p:cNvSpPr>
            <p:nvPr/>
          </p:nvSpPr>
          <p:spPr bwMode="auto">
            <a:xfrm>
              <a:off x="2401" y="1175"/>
              <a:ext cx="767" cy="742"/>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31" name="Line 1045"/>
            <p:cNvSpPr>
              <a:spLocks noChangeShapeType="1"/>
            </p:cNvSpPr>
            <p:nvPr/>
          </p:nvSpPr>
          <p:spPr bwMode="auto">
            <a:xfrm flipH="1">
              <a:off x="2482" y="16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32" name="Line 1046"/>
            <p:cNvSpPr>
              <a:spLocks noChangeShapeType="1"/>
            </p:cNvSpPr>
            <p:nvPr/>
          </p:nvSpPr>
          <p:spPr bwMode="auto">
            <a:xfrm rot="2700000">
              <a:off x="2699" y="13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733" name="Freeform 1047"/>
            <p:cNvSpPr>
              <a:spLocks/>
            </p:cNvSpPr>
            <p:nvPr/>
          </p:nvSpPr>
          <p:spPr bwMode="auto">
            <a:xfrm flipH="1" flipV="1">
              <a:off x="2448" y="1624"/>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33496" name="Rectangle 1048"/>
            <p:cNvSpPr>
              <a:spLocks noChangeArrowheads="1"/>
            </p:cNvSpPr>
            <p:nvPr/>
          </p:nvSpPr>
          <p:spPr bwMode="auto">
            <a:xfrm>
              <a:off x="2498" y="1304"/>
              <a:ext cx="768"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35" name="Line 1049"/>
            <p:cNvSpPr>
              <a:spLocks noChangeShapeType="1"/>
            </p:cNvSpPr>
            <p:nvPr/>
          </p:nvSpPr>
          <p:spPr bwMode="auto">
            <a:xfrm>
              <a:off x="2806" y="1490"/>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36" name="Line 1050"/>
            <p:cNvSpPr>
              <a:spLocks noChangeShapeType="1"/>
            </p:cNvSpPr>
            <p:nvPr/>
          </p:nvSpPr>
          <p:spPr bwMode="auto">
            <a:xfrm flipH="1" flipV="1">
              <a:off x="2578" y="1747"/>
              <a:ext cx="494" cy="5"/>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37" name="Line 1051"/>
            <p:cNvSpPr>
              <a:spLocks noChangeShapeType="1"/>
            </p:cNvSpPr>
            <p:nvPr/>
          </p:nvSpPr>
          <p:spPr bwMode="auto">
            <a:xfrm rot="2700000">
              <a:off x="2795" y="1447"/>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738" name="Freeform 1052"/>
            <p:cNvSpPr>
              <a:spLocks/>
            </p:cNvSpPr>
            <p:nvPr/>
          </p:nvSpPr>
          <p:spPr bwMode="auto">
            <a:xfrm>
              <a:off x="2808" y="1512"/>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8739" name="Freeform 1053"/>
            <p:cNvSpPr>
              <a:spLocks/>
            </p:cNvSpPr>
            <p:nvPr/>
          </p:nvSpPr>
          <p:spPr bwMode="auto">
            <a:xfrm flipH="1" flipV="1">
              <a:off x="2556" y="1748"/>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aphicFrame>
          <p:nvGraphicFramePr>
            <p:cNvPr id="28681" name="Object 1054"/>
            <p:cNvGraphicFramePr>
              <a:graphicFrameLocks noChangeAspect="1"/>
            </p:cNvGraphicFramePr>
            <p:nvPr/>
          </p:nvGraphicFramePr>
          <p:xfrm>
            <a:off x="3048" y="1632"/>
            <a:ext cx="238" cy="238"/>
          </p:xfrm>
          <a:graphic>
            <a:graphicData uri="http://schemas.openxmlformats.org/presentationml/2006/ole">
              <p:oleObj spid="_x0000_s29120" name="משוואה" r:id="rId6" imgW="241195" imgH="241195" progId="Equation.3">
                <p:embed/>
              </p:oleObj>
            </a:graphicData>
          </a:graphic>
        </p:graphicFrame>
        <p:graphicFrame>
          <p:nvGraphicFramePr>
            <p:cNvPr id="28682" name="Object 1055"/>
            <p:cNvGraphicFramePr>
              <a:graphicFrameLocks noChangeAspect="1"/>
            </p:cNvGraphicFramePr>
            <p:nvPr/>
          </p:nvGraphicFramePr>
          <p:xfrm>
            <a:off x="2723" y="1296"/>
            <a:ext cx="205" cy="216"/>
          </p:xfrm>
          <a:graphic>
            <a:graphicData uri="http://schemas.openxmlformats.org/presentationml/2006/ole">
              <p:oleObj spid="_x0000_s29121" name="משוואה" r:id="rId7" imgW="228600" imgH="241300" progId="Equation.3">
                <p:embed/>
              </p:oleObj>
            </a:graphicData>
          </a:graphic>
        </p:graphicFrame>
      </p:grpSp>
      <p:sp>
        <p:nvSpPr>
          <p:cNvPr id="28689" name="Text Box 1056"/>
          <p:cNvSpPr txBox="1">
            <a:spLocks noChangeArrowheads="1"/>
          </p:cNvSpPr>
          <p:nvPr/>
        </p:nvSpPr>
        <p:spPr bwMode="auto">
          <a:xfrm>
            <a:off x="6477000" y="21859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8690" name="Group 1057"/>
          <p:cNvGrpSpPr>
            <a:grpSpLocks/>
          </p:cNvGrpSpPr>
          <p:nvPr/>
        </p:nvGrpSpPr>
        <p:grpSpPr bwMode="auto">
          <a:xfrm>
            <a:off x="4876800" y="2076450"/>
            <a:ext cx="919163" cy="757238"/>
            <a:chOff x="1101" y="1128"/>
            <a:chExt cx="815" cy="672"/>
          </a:xfrm>
        </p:grpSpPr>
        <p:sp>
          <p:nvSpPr>
            <p:cNvPr id="233506" name="Rectangle 1058"/>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07" name="Rectangle 1059"/>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08" name="Rectangle 1060"/>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8691" name="AutoShape 1061"/>
          <p:cNvSpPr>
            <a:spLocks noChangeArrowheads="1"/>
          </p:cNvSpPr>
          <p:nvPr/>
        </p:nvSpPr>
        <p:spPr bwMode="auto">
          <a:xfrm>
            <a:off x="5867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8692" name="AutoShape 1062"/>
          <p:cNvSpPr>
            <a:spLocks noChangeArrowheads="1"/>
          </p:cNvSpPr>
          <p:nvPr/>
        </p:nvSpPr>
        <p:spPr bwMode="auto">
          <a:xfrm>
            <a:off x="7391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28676" name="Object 1063"/>
          <p:cNvGraphicFramePr>
            <a:graphicFrameLocks noChangeAspect="1"/>
          </p:cNvGraphicFramePr>
          <p:nvPr/>
        </p:nvGraphicFramePr>
        <p:xfrm>
          <a:off x="242888" y="4294188"/>
          <a:ext cx="703262" cy="577850"/>
        </p:xfrm>
        <a:graphic>
          <a:graphicData uri="http://schemas.openxmlformats.org/presentationml/2006/ole">
            <p:oleObj spid="_x0000_s29122" name="משוואה" r:id="rId8" imgW="381240" imgH="304920" progId="Equation.3">
              <p:embed/>
            </p:oleObj>
          </a:graphicData>
        </a:graphic>
      </p:graphicFrame>
      <p:sp>
        <p:nvSpPr>
          <p:cNvPr id="28693" name="AutoShape 1064"/>
          <p:cNvSpPr>
            <a:spLocks noChangeArrowheads="1"/>
          </p:cNvSpPr>
          <p:nvPr/>
        </p:nvSpPr>
        <p:spPr bwMode="auto">
          <a:xfrm>
            <a:off x="977900" y="43957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8694" name="AutoShape 1065"/>
          <p:cNvSpPr>
            <a:spLocks noChangeArrowheads="1"/>
          </p:cNvSpPr>
          <p:nvPr/>
        </p:nvSpPr>
        <p:spPr bwMode="auto">
          <a:xfrm>
            <a:off x="4311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8695" name="AutoShape 1066"/>
          <p:cNvSpPr>
            <a:spLocks noChangeArrowheads="1"/>
          </p:cNvSpPr>
          <p:nvPr/>
        </p:nvSpPr>
        <p:spPr bwMode="auto">
          <a:xfrm>
            <a:off x="25590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8696" name="Group 1067"/>
          <p:cNvGrpSpPr>
            <a:grpSpLocks/>
          </p:cNvGrpSpPr>
          <p:nvPr/>
        </p:nvGrpSpPr>
        <p:grpSpPr bwMode="auto">
          <a:xfrm>
            <a:off x="1568450" y="4281488"/>
            <a:ext cx="919163" cy="757237"/>
            <a:chOff x="1101" y="1128"/>
            <a:chExt cx="815" cy="672"/>
          </a:xfrm>
        </p:grpSpPr>
        <p:sp>
          <p:nvSpPr>
            <p:cNvPr id="233516" name="Rectangle 1068"/>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17" name="Rectangle 1069"/>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18" name="Rectangle 1070"/>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33519" name="Rectangle 1071"/>
          <p:cNvSpPr>
            <a:spLocks noChangeArrowheads="1"/>
          </p:cNvSpPr>
          <p:nvPr/>
        </p:nvSpPr>
        <p:spPr bwMode="auto">
          <a:xfrm>
            <a:off x="6445250" y="43576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8677" name="Object 1072"/>
          <p:cNvGraphicFramePr>
            <a:graphicFrameLocks noChangeAspect="1"/>
          </p:cNvGraphicFramePr>
          <p:nvPr/>
        </p:nvGraphicFramePr>
        <p:xfrm>
          <a:off x="7816850" y="4302125"/>
          <a:ext cx="719138" cy="588963"/>
        </p:xfrm>
        <a:graphic>
          <a:graphicData uri="http://schemas.openxmlformats.org/presentationml/2006/ole">
            <p:oleObj spid="_x0000_s29123" name="משוואה" r:id="rId9" imgW="381240" imgH="304920" progId="Equation.3">
              <p:embed/>
            </p:oleObj>
          </a:graphicData>
        </a:graphic>
      </p:graphicFrame>
      <p:sp>
        <p:nvSpPr>
          <p:cNvPr id="28698" name="Text Box 1073"/>
          <p:cNvSpPr txBox="1">
            <a:spLocks noChangeArrowheads="1"/>
          </p:cNvSpPr>
          <p:nvPr/>
        </p:nvSpPr>
        <p:spPr bwMode="auto">
          <a:xfrm>
            <a:off x="6445250" y="43957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8699" name="Group 1074"/>
          <p:cNvGrpSpPr>
            <a:grpSpLocks/>
          </p:cNvGrpSpPr>
          <p:nvPr/>
        </p:nvGrpSpPr>
        <p:grpSpPr bwMode="auto">
          <a:xfrm>
            <a:off x="4845050" y="4286250"/>
            <a:ext cx="919163" cy="757238"/>
            <a:chOff x="1101" y="1128"/>
            <a:chExt cx="815" cy="672"/>
          </a:xfrm>
        </p:grpSpPr>
        <p:sp>
          <p:nvSpPr>
            <p:cNvPr id="233523" name="Rectangle 1075"/>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24" name="Rectangle 1076"/>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25" name="Rectangle 1077"/>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8700" name="AutoShape 1078"/>
          <p:cNvSpPr>
            <a:spLocks noChangeArrowheads="1"/>
          </p:cNvSpPr>
          <p:nvPr/>
        </p:nvSpPr>
        <p:spPr bwMode="auto">
          <a:xfrm>
            <a:off x="5835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8701" name="AutoShape 1079"/>
          <p:cNvSpPr>
            <a:spLocks noChangeArrowheads="1"/>
          </p:cNvSpPr>
          <p:nvPr/>
        </p:nvSpPr>
        <p:spPr bwMode="auto">
          <a:xfrm>
            <a:off x="7359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8702" name="Group 1080"/>
          <p:cNvGrpSpPr>
            <a:grpSpLocks/>
          </p:cNvGrpSpPr>
          <p:nvPr/>
        </p:nvGrpSpPr>
        <p:grpSpPr bwMode="auto">
          <a:xfrm>
            <a:off x="3124200" y="4038600"/>
            <a:ext cx="893763" cy="865188"/>
            <a:chOff x="2352" y="1776"/>
            <a:chExt cx="768" cy="743"/>
          </a:xfrm>
        </p:grpSpPr>
        <p:sp>
          <p:nvSpPr>
            <p:cNvPr id="233529" name="Rectangle 1081"/>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15" name="Line 1082"/>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16" name="Line 1083"/>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17" name="Freeform 1084"/>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8718" name="Line 1085"/>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719" name="Freeform 1086"/>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33535" name="Rectangle 1087"/>
          <p:cNvSpPr>
            <a:spLocks noChangeArrowheads="1"/>
          </p:cNvSpPr>
          <p:nvPr/>
        </p:nvSpPr>
        <p:spPr bwMode="auto">
          <a:xfrm>
            <a:off x="3236913" y="4149725"/>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04" name="Line 1088"/>
          <p:cNvSpPr>
            <a:spLocks noChangeShapeType="1"/>
          </p:cNvSpPr>
          <p:nvPr/>
        </p:nvSpPr>
        <p:spPr bwMode="auto">
          <a:xfrm flipH="1">
            <a:off x="3332163" y="4665663"/>
            <a:ext cx="563562"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05" name="Line 1089"/>
          <p:cNvSpPr>
            <a:spLocks noChangeShapeType="1"/>
          </p:cNvSpPr>
          <p:nvPr/>
        </p:nvSpPr>
        <p:spPr bwMode="auto">
          <a:xfrm rot="2700000">
            <a:off x="3583781" y="4315619"/>
            <a:ext cx="1588" cy="6985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706" name="Freeform 1090"/>
          <p:cNvSpPr>
            <a:spLocks/>
          </p:cNvSpPr>
          <p:nvPr/>
        </p:nvSpPr>
        <p:spPr bwMode="auto">
          <a:xfrm flipH="1" flipV="1">
            <a:off x="3292475" y="4672013"/>
            <a:ext cx="279400" cy="269875"/>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33539" name="Rectangle 1091"/>
          <p:cNvSpPr>
            <a:spLocks noChangeArrowheads="1"/>
          </p:cNvSpPr>
          <p:nvPr/>
        </p:nvSpPr>
        <p:spPr bwMode="auto">
          <a:xfrm>
            <a:off x="3349625" y="4298950"/>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08" name="Line 1092"/>
          <p:cNvSpPr>
            <a:spLocks noChangeShapeType="1"/>
          </p:cNvSpPr>
          <p:nvPr/>
        </p:nvSpPr>
        <p:spPr bwMode="auto">
          <a:xfrm>
            <a:off x="3708400" y="4516438"/>
            <a:ext cx="0" cy="5651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09" name="Line 1093"/>
          <p:cNvSpPr>
            <a:spLocks noChangeShapeType="1"/>
          </p:cNvSpPr>
          <p:nvPr/>
        </p:nvSpPr>
        <p:spPr bwMode="auto">
          <a:xfrm flipH="1" flipV="1">
            <a:off x="3443288" y="4814888"/>
            <a:ext cx="574675" cy="63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10" name="Line 1094"/>
          <p:cNvSpPr>
            <a:spLocks noChangeShapeType="1"/>
          </p:cNvSpPr>
          <p:nvPr/>
        </p:nvSpPr>
        <p:spPr bwMode="auto">
          <a:xfrm rot="2700000">
            <a:off x="3696494" y="4464844"/>
            <a:ext cx="1588" cy="69850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aphicFrame>
        <p:nvGraphicFramePr>
          <p:cNvPr id="28678" name="Object 1095"/>
          <p:cNvGraphicFramePr>
            <a:graphicFrameLocks noChangeAspect="1"/>
          </p:cNvGraphicFramePr>
          <p:nvPr/>
        </p:nvGraphicFramePr>
        <p:xfrm>
          <a:off x="3989388" y="4681538"/>
          <a:ext cx="277812" cy="276225"/>
        </p:xfrm>
        <a:graphic>
          <a:graphicData uri="http://schemas.openxmlformats.org/presentationml/2006/ole">
            <p:oleObj spid="_x0000_s29124" name="משוואה" r:id="rId10" imgW="241195" imgH="241195" progId="Equation.3">
              <p:embed/>
            </p:oleObj>
          </a:graphicData>
        </a:graphic>
      </p:graphicFrame>
      <p:graphicFrame>
        <p:nvGraphicFramePr>
          <p:cNvPr id="28679" name="Object 1096"/>
          <p:cNvGraphicFramePr>
            <a:graphicFrameLocks noChangeAspect="1"/>
          </p:cNvGraphicFramePr>
          <p:nvPr/>
        </p:nvGraphicFramePr>
        <p:xfrm>
          <a:off x="3611563" y="4289425"/>
          <a:ext cx="239712" cy="252413"/>
        </p:xfrm>
        <a:graphic>
          <a:graphicData uri="http://schemas.openxmlformats.org/presentationml/2006/ole">
            <p:oleObj spid="_x0000_s29125" name="משוואה" r:id="rId11" imgW="228600" imgH="241300" progId="Equation.3">
              <p:embed/>
            </p:oleObj>
          </a:graphicData>
        </a:graphic>
      </p:graphicFrame>
      <p:cxnSp>
        <p:nvCxnSpPr>
          <p:cNvPr id="28711" name="AutoShape 1097"/>
          <p:cNvCxnSpPr>
            <a:cxnSpLocks noChangeShapeType="1"/>
          </p:cNvCxnSpPr>
          <p:nvPr/>
        </p:nvCxnSpPr>
        <p:spPr bwMode="auto">
          <a:xfrm flipV="1">
            <a:off x="8177213" y="2681288"/>
            <a:ext cx="31750" cy="1620837"/>
          </a:xfrm>
          <a:prstGeom prst="straightConnector1">
            <a:avLst/>
          </a:prstGeom>
          <a:noFill/>
          <a:ln w="5715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cxnSp>
      <p:sp>
        <p:nvSpPr>
          <p:cNvPr id="233546" name="Rectangle 1098"/>
          <p:cNvSpPr>
            <a:spLocks noChangeArrowheads="1"/>
          </p:cNvSpPr>
          <p:nvPr/>
        </p:nvSpPr>
        <p:spPr bwMode="auto">
          <a:xfrm>
            <a:off x="609600" y="381000"/>
            <a:ext cx="8229600" cy="838200"/>
          </a:xfrm>
          <a:prstGeom prst="rect">
            <a:avLst/>
          </a:prstGeom>
          <a:noFill/>
          <a:ln w="9525" algn="ctr">
            <a:noFill/>
            <a:miter lim="800000"/>
            <a:headEnd/>
            <a:tailEnd/>
          </a:ln>
          <a:effectLst/>
        </p:spPr>
        <p:txBody>
          <a:bodyPr anchor="ctr"/>
          <a:lstStyle/>
          <a:p>
            <a:pPr>
              <a:defRPr/>
            </a:pPr>
            <a:r>
              <a:rPr lang="zh-CN" altLang="en-US" sz="4000" u="sng">
                <a:solidFill>
                  <a:srgbClr val="000099"/>
                </a:solidFill>
                <a:effectLst>
                  <a:outerShdw blurRad="38100" dist="38100" dir="2700000" algn="tl">
                    <a:srgbClr val="C0C0C0"/>
                  </a:outerShdw>
                </a:effectLst>
              </a:rPr>
              <a:t>选择</a:t>
            </a:r>
            <a:r>
              <a:rPr lang="zh-CN" altLang="en-US" sz="4000" u="sng">
                <a:solidFill>
                  <a:srgbClr val="000099"/>
                </a:solidFill>
                <a:effectLst>
                  <a:outerShdw blurRad="38100" dist="38100" dir="2700000" algn="tl">
                    <a:srgbClr val="C0C0C0"/>
                  </a:outerShdw>
                </a:effectLst>
                <a:cs typeface="Times New Roman" pitchFamily="18" charset="0"/>
              </a:rPr>
              <a:t> </a:t>
            </a:r>
            <a:r>
              <a:rPr lang="en-US" altLang="zh-CN" sz="4000" u="sng">
                <a:solidFill>
                  <a:srgbClr val="000099"/>
                </a:solidFill>
                <a:effectLst>
                  <a:outerShdw blurRad="38100" dist="38100" dir="2700000" algn="tl">
                    <a:srgbClr val="C0C0C0"/>
                  </a:outerShdw>
                </a:effectLst>
                <a:cs typeface="Times New Roman" pitchFamily="18" charset="0"/>
              </a:rPr>
              <a:t>3</a:t>
            </a:r>
            <a:r>
              <a:rPr lang="en-US" altLang="zh-CN" sz="40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空间域</a:t>
            </a:r>
            <a:r>
              <a:rPr lang="zh-CN" altLang="en-US" sz="4000">
                <a:solidFill>
                  <a:srgbClr val="000099"/>
                </a:solidFill>
                <a:effectLst>
                  <a:outerShdw blurRad="38100" dist="38100" dir="2700000" algn="tl">
                    <a:srgbClr val="C0C0C0"/>
                  </a:outerShdw>
                </a:effectLst>
                <a:cs typeface="Times New Roman" pitchFamily="18" charset="0"/>
              </a:rPr>
              <a:t> </a:t>
            </a:r>
            <a:r>
              <a:rPr lang="en-US" altLang="zh-CN" sz="4000">
                <a:solidFill>
                  <a:srgbClr val="000099"/>
                </a:solidFill>
                <a:effectLst>
                  <a:outerShdw blurRad="38100" dist="38100" dir="2700000" algn="tl">
                    <a:srgbClr val="C0C0C0"/>
                  </a:outerShdw>
                </a:effectLst>
                <a:latin typeface="Arial"/>
                <a:cs typeface="Times New Roman" pitchFamily="18" charset="0"/>
              </a:rPr>
              <a:t>–</a:t>
            </a:r>
            <a:r>
              <a:rPr lang="en-US" altLang="zh-CN" sz="54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混合子带</a:t>
            </a:r>
          </a:p>
        </p:txBody>
      </p:sp>
      <p:graphicFrame>
        <p:nvGraphicFramePr>
          <p:cNvPr id="28680" name="Object 1099"/>
          <p:cNvGraphicFramePr>
            <a:graphicFrameLocks noChangeAspect="1"/>
          </p:cNvGraphicFramePr>
          <p:nvPr/>
        </p:nvGraphicFramePr>
        <p:xfrm>
          <a:off x="1504950" y="5378450"/>
          <a:ext cx="6119813" cy="1181100"/>
        </p:xfrm>
        <a:graphic>
          <a:graphicData uri="http://schemas.openxmlformats.org/presentationml/2006/ole">
            <p:oleObj spid="_x0000_s29126" name="משוואה" r:id="rId12" imgW="3442320" imgH="635040" progId="Equation.3">
              <p:embed/>
            </p:oleObj>
          </a:graphicData>
        </a:graphic>
      </p:graphicFrame>
      <p:sp>
        <p:nvSpPr>
          <p:cNvPr id="28713" name="Text Box 1100"/>
          <p:cNvSpPr txBox="1">
            <a:spLocks noChangeArrowheads="1"/>
          </p:cNvSpPr>
          <p:nvPr/>
        </p:nvSpPr>
        <p:spPr bwMode="auto">
          <a:xfrm>
            <a:off x="3810000" y="3048000"/>
            <a:ext cx="10477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M</a:t>
            </a:r>
            <a:r>
              <a:rPr lang="en-US" altLang="zh-CN" baseline="-25000">
                <a:latin typeface="Arial" pitchFamily="34" charset="0"/>
              </a:rPr>
              <a:t>k</a:t>
            </a:r>
            <a:r>
              <a:rPr lang="en-US" altLang="zh-CN">
                <a:latin typeface="Arial" pitchFamily="34" charset="0"/>
              </a:rPr>
              <a:t>(y; p</a:t>
            </a:r>
            <a:r>
              <a:rPr lang="en-US" altLang="zh-CN" baseline="-25000">
                <a:latin typeface="Arial" pitchFamily="34" charset="0"/>
              </a:rPr>
              <a:t>k</a:t>
            </a:r>
            <a:r>
              <a:rPr lang="en-US" altLang="zh-CN">
                <a:latin typeface="Arial" pitchFamily="34" charset="0"/>
              </a:rPr>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Text Box 1026"/>
          <p:cNvSpPr txBox="1">
            <a:spLocks noChangeArrowheads="1"/>
          </p:cNvSpPr>
          <p:nvPr/>
        </p:nvSpPr>
        <p:spPr bwMode="auto">
          <a:xfrm>
            <a:off x="2209800" y="5791200"/>
            <a:ext cx="5918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latin typeface="Arial" pitchFamily="34" charset="0"/>
              </a:rPr>
              <a:t>MF</a:t>
            </a:r>
            <a:r>
              <a:rPr lang="zh-CN" altLang="en-US" sz="2400">
                <a:latin typeface="Arial" pitchFamily="34" charset="0"/>
              </a:rPr>
              <a:t>，  </a:t>
            </a:r>
            <a:r>
              <a:rPr lang="en-US" altLang="zh-CN" sz="2400">
                <a:latin typeface="Arial" pitchFamily="34" charset="0"/>
              </a:rPr>
              <a:t>UDWT 8x8 (i,i) </a:t>
            </a:r>
            <a:r>
              <a:rPr lang="zh-CN" altLang="en-US" sz="2400">
                <a:latin typeface="Arial" pitchFamily="34" charset="0"/>
              </a:rPr>
              <a:t>子带</a:t>
            </a:r>
            <a:r>
              <a:rPr lang="en-US" altLang="zh-CN" sz="2400">
                <a:latin typeface="Arial" pitchFamily="34" charset="0"/>
              </a:rPr>
              <a:t>, i=1..4, </a:t>
            </a:r>
            <a:r>
              <a:rPr lang="en-US" altLang="zh-CN" sz="2400">
                <a:latin typeface="Arial" pitchFamily="34" charset="0"/>
                <a:sym typeface="Symbol" pitchFamily="18" charset="2"/>
              </a:rPr>
              <a:t></a:t>
            </a:r>
            <a:r>
              <a:rPr lang="en-US" altLang="zh-CN" sz="2400">
                <a:latin typeface="Arial" pitchFamily="34" charset="0"/>
              </a:rPr>
              <a:t>=20    </a:t>
            </a:r>
          </a:p>
        </p:txBody>
      </p:sp>
      <p:sp>
        <p:nvSpPr>
          <p:cNvPr id="235523" name="Text Box 1027"/>
          <p:cNvSpPr txBox="1">
            <a:spLocks noChangeArrowheads="1"/>
          </p:cNvSpPr>
          <p:nvPr/>
        </p:nvSpPr>
        <p:spPr bwMode="auto">
          <a:xfrm>
            <a:off x="381000" y="1219200"/>
            <a:ext cx="1905000" cy="519113"/>
          </a:xfrm>
          <a:prstGeom prst="rect">
            <a:avLst/>
          </a:prstGeom>
          <a:noFill/>
          <a:ln w="9525">
            <a:noFill/>
            <a:miter lim="800000"/>
            <a:headEnd/>
            <a:tailEnd/>
          </a:ln>
          <a:effectLst/>
        </p:spPr>
        <p:txBody>
          <a:bodyPr>
            <a:spAutoFit/>
          </a:bodyPr>
          <a:lstStyle/>
          <a:p>
            <a:pPr eaLnBrk="0" hangingPunct="0">
              <a:defRPr/>
            </a:pPr>
            <a:r>
              <a:rPr lang="en-US" altLang="zh-CN" sz="2800">
                <a:solidFill>
                  <a:srgbClr val="000099"/>
                </a:solidFill>
                <a:effectLst>
                  <a:outerShdw blurRad="38100" dist="38100" dir="2700000" algn="tl">
                    <a:srgbClr val="C0C0C0"/>
                  </a:outerShdw>
                </a:effectLst>
                <a:latin typeface="Arial" pitchFamily="34" charset="0"/>
                <a:cs typeface="Times New Roman" pitchFamily="18" charset="0"/>
              </a:rPr>
              <a:t>Option</a:t>
            </a:r>
            <a:r>
              <a:rPr lang="en-US" altLang="zh-CN" sz="2400">
                <a:solidFill>
                  <a:schemeClr val="accent2"/>
                </a:solidFill>
                <a:latin typeface="Arial" pitchFamily="34" charset="0"/>
              </a:rPr>
              <a:t> 1   </a:t>
            </a:r>
          </a:p>
        </p:txBody>
      </p:sp>
      <p:sp>
        <p:nvSpPr>
          <p:cNvPr id="75780" name="Rectangle 1028"/>
          <p:cNvSpPr>
            <a:spLocks noChangeArrowheads="1"/>
          </p:cNvSpPr>
          <p:nvPr/>
        </p:nvSpPr>
        <p:spPr bwMode="auto">
          <a:xfrm>
            <a:off x="2395538" y="4440238"/>
            <a:ext cx="966787" cy="9667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781" name="Rectangle 1029"/>
          <p:cNvSpPr>
            <a:spLocks noChangeArrowheads="1"/>
          </p:cNvSpPr>
          <p:nvPr/>
        </p:nvSpPr>
        <p:spPr bwMode="auto">
          <a:xfrm>
            <a:off x="2395538" y="4440238"/>
            <a:ext cx="966787" cy="9667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82" name="Freeform 1030"/>
          <p:cNvSpPr>
            <a:spLocks/>
          </p:cNvSpPr>
          <p:nvPr/>
        </p:nvSpPr>
        <p:spPr bwMode="auto">
          <a:xfrm>
            <a:off x="2878138" y="4440238"/>
            <a:ext cx="1587" cy="966787"/>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83" name="Freeform 1031"/>
          <p:cNvSpPr>
            <a:spLocks/>
          </p:cNvSpPr>
          <p:nvPr/>
        </p:nvSpPr>
        <p:spPr bwMode="auto">
          <a:xfrm>
            <a:off x="2395538" y="4922838"/>
            <a:ext cx="966787" cy="1587"/>
          </a:xfrm>
          <a:custGeom>
            <a:avLst/>
            <a:gdLst>
              <a:gd name="T0" fmla="*/ 0 w 86"/>
              <a:gd name="T1" fmla="*/ 0 h 1587"/>
              <a:gd name="T2" fmla="*/ 2147483647 w 86"/>
              <a:gd name="T3" fmla="*/ 0 h 1587"/>
              <a:gd name="T4" fmla="*/ 2147483647 w 86"/>
              <a:gd name="T5" fmla="*/ 0 h 1587"/>
              <a:gd name="T6" fmla="*/ 0 60000 65536"/>
              <a:gd name="T7" fmla="*/ 0 60000 65536"/>
              <a:gd name="T8" fmla="*/ 0 60000 65536"/>
              <a:gd name="T9" fmla="*/ 0 w 86"/>
              <a:gd name="T10" fmla="*/ 0 h 1587"/>
              <a:gd name="T11" fmla="*/ 86 w 86"/>
              <a:gd name="T12" fmla="*/ 1587 h 1587"/>
            </a:gdLst>
            <a:ahLst/>
            <a:cxnLst>
              <a:cxn ang="T6">
                <a:pos x="T0" y="T1"/>
              </a:cxn>
              <a:cxn ang="T7">
                <a:pos x="T2" y="T3"/>
              </a:cxn>
              <a:cxn ang="T8">
                <a:pos x="T4" y="T5"/>
              </a:cxn>
            </a:cxnLst>
            <a:rect l="T9" t="T10" r="T11" b="T12"/>
            <a:pathLst>
              <a:path w="86" h="1587">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84" name="Line 1032"/>
          <p:cNvSpPr>
            <a:spLocks noChangeShapeType="1"/>
          </p:cNvSpPr>
          <p:nvPr/>
        </p:nvSpPr>
        <p:spPr bwMode="auto">
          <a:xfrm>
            <a:off x="2395538"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85" name="Freeform 1033"/>
          <p:cNvSpPr>
            <a:spLocks/>
          </p:cNvSpPr>
          <p:nvPr/>
        </p:nvSpPr>
        <p:spPr bwMode="auto">
          <a:xfrm>
            <a:off x="2395538"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86" name="Line 1034"/>
          <p:cNvSpPr>
            <a:spLocks noChangeShapeType="1"/>
          </p:cNvSpPr>
          <p:nvPr/>
        </p:nvSpPr>
        <p:spPr bwMode="auto">
          <a:xfrm flipV="1">
            <a:off x="23955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87" name="Line 1035"/>
          <p:cNvSpPr>
            <a:spLocks noChangeShapeType="1"/>
          </p:cNvSpPr>
          <p:nvPr/>
        </p:nvSpPr>
        <p:spPr bwMode="auto">
          <a:xfrm>
            <a:off x="2395538" y="5407025"/>
            <a:ext cx="9667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88" name="Line 1036"/>
          <p:cNvSpPr>
            <a:spLocks noChangeShapeType="1"/>
          </p:cNvSpPr>
          <p:nvPr/>
        </p:nvSpPr>
        <p:spPr bwMode="auto">
          <a:xfrm flipV="1">
            <a:off x="23955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89" name="Line 1037"/>
          <p:cNvSpPr>
            <a:spLocks noChangeShapeType="1"/>
          </p:cNvSpPr>
          <p:nvPr/>
        </p:nvSpPr>
        <p:spPr bwMode="auto">
          <a:xfrm flipV="1">
            <a:off x="2878138" y="5395913"/>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0" name="Line 1038"/>
          <p:cNvSpPr>
            <a:spLocks noChangeShapeType="1"/>
          </p:cNvSpPr>
          <p:nvPr/>
        </p:nvSpPr>
        <p:spPr bwMode="auto">
          <a:xfrm>
            <a:off x="2878138" y="44402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1" name="Line 1039"/>
          <p:cNvSpPr>
            <a:spLocks noChangeShapeType="1"/>
          </p:cNvSpPr>
          <p:nvPr/>
        </p:nvSpPr>
        <p:spPr bwMode="auto">
          <a:xfrm>
            <a:off x="2395538" y="4922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2" name="Line 1040"/>
          <p:cNvSpPr>
            <a:spLocks noChangeShapeType="1"/>
          </p:cNvSpPr>
          <p:nvPr/>
        </p:nvSpPr>
        <p:spPr bwMode="auto">
          <a:xfrm flipH="1">
            <a:off x="3351213" y="4922838"/>
            <a:ext cx="11112"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3" name="Line 1041"/>
          <p:cNvSpPr>
            <a:spLocks noChangeShapeType="1"/>
          </p:cNvSpPr>
          <p:nvPr/>
        </p:nvSpPr>
        <p:spPr bwMode="auto">
          <a:xfrm>
            <a:off x="2395538"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4" name="Freeform 1042"/>
          <p:cNvSpPr>
            <a:spLocks/>
          </p:cNvSpPr>
          <p:nvPr/>
        </p:nvSpPr>
        <p:spPr bwMode="auto">
          <a:xfrm>
            <a:off x="2395538"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95" name="Line 1043"/>
          <p:cNvSpPr>
            <a:spLocks noChangeShapeType="1"/>
          </p:cNvSpPr>
          <p:nvPr/>
        </p:nvSpPr>
        <p:spPr bwMode="auto">
          <a:xfrm flipV="1">
            <a:off x="23955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6" name="Freeform 1044"/>
          <p:cNvSpPr>
            <a:spLocks/>
          </p:cNvSpPr>
          <p:nvPr/>
        </p:nvSpPr>
        <p:spPr bwMode="auto">
          <a:xfrm>
            <a:off x="2395538" y="4440238"/>
            <a:ext cx="966787" cy="966787"/>
          </a:xfrm>
          <a:custGeom>
            <a:avLst/>
            <a:gdLst>
              <a:gd name="T0" fmla="*/ 0 w 609"/>
              <a:gd name="T1" fmla="*/ 2147483647 h 609"/>
              <a:gd name="T2" fmla="*/ 2147483647 w 609"/>
              <a:gd name="T3" fmla="*/ 2147483647 h 609"/>
              <a:gd name="T4" fmla="*/ 2147483647 w 609"/>
              <a:gd name="T5" fmla="*/ 2147483647 h 609"/>
              <a:gd name="T6" fmla="*/ 2147483647 w 609"/>
              <a:gd name="T7" fmla="*/ 2147483647 h 609"/>
              <a:gd name="T8" fmla="*/ 2147483647 w 609"/>
              <a:gd name="T9" fmla="*/ 2147483647 h 609"/>
              <a:gd name="T10" fmla="*/ 2147483647 w 609"/>
              <a:gd name="T11" fmla="*/ 2147483647 h 609"/>
              <a:gd name="T12" fmla="*/ 2147483647 w 609"/>
              <a:gd name="T13" fmla="*/ 2147483647 h 609"/>
              <a:gd name="T14" fmla="*/ 2147483647 w 609"/>
              <a:gd name="T15" fmla="*/ 2147483647 h 609"/>
              <a:gd name="T16" fmla="*/ 2147483647 w 609"/>
              <a:gd name="T17" fmla="*/ 2147483647 h 609"/>
              <a:gd name="T18" fmla="*/ 2147483647 w 609"/>
              <a:gd name="T19" fmla="*/ 2147483647 h 609"/>
              <a:gd name="T20" fmla="*/ 2147483647 w 609"/>
              <a:gd name="T21" fmla="*/ 2147483647 h 609"/>
              <a:gd name="T22" fmla="*/ 2147483647 w 609"/>
              <a:gd name="T23" fmla="*/ 2147483647 h 609"/>
              <a:gd name="T24" fmla="*/ 2147483647 w 609"/>
              <a:gd name="T25" fmla="*/ 2147483647 h 609"/>
              <a:gd name="T26" fmla="*/ 2147483647 w 609"/>
              <a:gd name="T27" fmla="*/ 2147483647 h 609"/>
              <a:gd name="T28" fmla="*/ 2147483647 w 609"/>
              <a:gd name="T29" fmla="*/ 2147483647 h 609"/>
              <a:gd name="T30" fmla="*/ 2147483647 w 609"/>
              <a:gd name="T31" fmla="*/ 2147483647 h 609"/>
              <a:gd name="T32" fmla="*/ 2147483647 w 609"/>
              <a:gd name="T33" fmla="*/ 2147483647 h 609"/>
              <a:gd name="T34" fmla="*/ 2147483647 w 609"/>
              <a:gd name="T35" fmla="*/ 2147483647 h 609"/>
              <a:gd name="T36" fmla="*/ 2147483647 w 609"/>
              <a:gd name="T37" fmla="*/ 2147483647 h 609"/>
              <a:gd name="T38" fmla="*/ 2147483647 w 609"/>
              <a:gd name="T39" fmla="*/ 2147483647 h 609"/>
              <a:gd name="T40" fmla="*/ 2147483647 w 609"/>
              <a:gd name="T41" fmla="*/ 2147483647 h 609"/>
              <a:gd name="T42" fmla="*/ 2147483647 w 609"/>
              <a:gd name="T43" fmla="*/ 2147483647 h 609"/>
              <a:gd name="T44" fmla="*/ 2147483647 w 609"/>
              <a:gd name="T45" fmla="*/ 2147483647 h 609"/>
              <a:gd name="T46" fmla="*/ 2147483647 w 609"/>
              <a:gd name="T47" fmla="*/ 2147483647 h 609"/>
              <a:gd name="T48" fmla="*/ 2147483647 w 609"/>
              <a:gd name="T49" fmla="*/ 2147483647 h 609"/>
              <a:gd name="T50" fmla="*/ 2147483647 w 609"/>
              <a:gd name="T51" fmla="*/ 2147483647 h 609"/>
              <a:gd name="T52" fmla="*/ 2147483647 w 609"/>
              <a:gd name="T53" fmla="*/ 2147483647 h 609"/>
              <a:gd name="T54" fmla="*/ 2147483647 w 609"/>
              <a:gd name="T55" fmla="*/ 2147483647 h 609"/>
              <a:gd name="T56" fmla="*/ 2147483647 w 609"/>
              <a:gd name="T57" fmla="*/ 2147483647 h 609"/>
              <a:gd name="T58" fmla="*/ 2147483647 w 609"/>
              <a:gd name="T59" fmla="*/ 2147483647 h 609"/>
              <a:gd name="T60" fmla="*/ 2147483647 w 609"/>
              <a:gd name="T61" fmla="*/ 2147483647 h 609"/>
              <a:gd name="T62" fmla="*/ 2147483647 w 609"/>
              <a:gd name="T63" fmla="*/ 2147483647 h 609"/>
              <a:gd name="T64" fmla="*/ 2147483647 w 609"/>
              <a:gd name="T65" fmla="*/ 2147483647 h 609"/>
              <a:gd name="T66" fmla="*/ 2147483647 w 609"/>
              <a:gd name="T67" fmla="*/ 2147483647 h 609"/>
              <a:gd name="T68" fmla="*/ 2147483647 w 609"/>
              <a:gd name="T69" fmla="*/ 2147483647 h 609"/>
              <a:gd name="T70" fmla="*/ 2147483647 w 609"/>
              <a:gd name="T71" fmla="*/ 2147483647 h 609"/>
              <a:gd name="T72" fmla="*/ 2147483647 w 609"/>
              <a:gd name="T73" fmla="*/ 2147483647 h 609"/>
              <a:gd name="T74" fmla="*/ 2147483647 w 609"/>
              <a:gd name="T75" fmla="*/ 2147483647 h 609"/>
              <a:gd name="T76" fmla="*/ 2147483647 w 609"/>
              <a:gd name="T77" fmla="*/ 2147483647 h 609"/>
              <a:gd name="T78" fmla="*/ 2147483647 w 609"/>
              <a:gd name="T79" fmla="*/ 2147483647 h 609"/>
              <a:gd name="T80" fmla="*/ 2147483647 w 609"/>
              <a:gd name="T81" fmla="*/ 2147483647 h 609"/>
              <a:gd name="T82" fmla="*/ 2147483647 w 609"/>
              <a:gd name="T83" fmla="*/ 2147483647 h 609"/>
              <a:gd name="T84" fmla="*/ 2147483647 w 609"/>
              <a:gd name="T85" fmla="*/ 2147483647 h 609"/>
              <a:gd name="T86" fmla="*/ 2147483647 w 609"/>
              <a:gd name="T87" fmla="*/ 0 h 6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9"/>
              <a:gd name="T133" fmla="*/ 0 h 609"/>
              <a:gd name="T134" fmla="*/ 609 w 609"/>
              <a:gd name="T135" fmla="*/ 609 h 6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9" h="609">
                <a:moveTo>
                  <a:pt x="0" y="609"/>
                </a:moveTo>
                <a:lnTo>
                  <a:pt x="0" y="602"/>
                </a:lnTo>
                <a:lnTo>
                  <a:pt x="7" y="595"/>
                </a:lnTo>
                <a:lnTo>
                  <a:pt x="14" y="588"/>
                </a:lnTo>
                <a:lnTo>
                  <a:pt x="21" y="581"/>
                </a:lnTo>
                <a:lnTo>
                  <a:pt x="28" y="574"/>
                </a:lnTo>
                <a:lnTo>
                  <a:pt x="35" y="567"/>
                </a:lnTo>
                <a:lnTo>
                  <a:pt x="42" y="560"/>
                </a:lnTo>
                <a:lnTo>
                  <a:pt x="49" y="552"/>
                </a:lnTo>
                <a:lnTo>
                  <a:pt x="56" y="545"/>
                </a:lnTo>
                <a:lnTo>
                  <a:pt x="64" y="538"/>
                </a:lnTo>
                <a:lnTo>
                  <a:pt x="71" y="531"/>
                </a:lnTo>
                <a:lnTo>
                  <a:pt x="78" y="524"/>
                </a:lnTo>
                <a:lnTo>
                  <a:pt x="85" y="517"/>
                </a:lnTo>
                <a:lnTo>
                  <a:pt x="92" y="510"/>
                </a:lnTo>
                <a:lnTo>
                  <a:pt x="99" y="503"/>
                </a:lnTo>
                <a:lnTo>
                  <a:pt x="106" y="496"/>
                </a:lnTo>
                <a:lnTo>
                  <a:pt x="113" y="489"/>
                </a:lnTo>
                <a:lnTo>
                  <a:pt x="120" y="482"/>
                </a:lnTo>
                <a:lnTo>
                  <a:pt x="127" y="475"/>
                </a:lnTo>
                <a:lnTo>
                  <a:pt x="134" y="467"/>
                </a:lnTo>
                <a:lnTo>
                  <a:pt x="141" y="460"/>
                </a:lnTo>
                <a:lnTo>
                  <a:pt x="149" y="453"/>
                </a:lnTo>
                <a:lnTo>
                  <a:pt x="156" y="446"/>
                </a:lnTo>
                <a:lnTo>
                  <a:pt x="163" y="439"/>
                </a:lnTo>
                <a:lnTo>
                  <a:pt x="170" y="432"/>
                </a:lnTo>
                <a:lnTo>
                  <a:pt x="177" y="425"/>
                </a:lnTo>
                <a:lnTo>
                  <a:pt x="184" y="418"/>
                </a:lnTo>
                <a:lnTo>
                  <a:pt x="191" y="411"/>
                </a:lnTo>
                <a:lnTo>
                  <a:pt x="198" y="404"/>
                </a:lnTo>
                <a:lnTo>
                  <a:pt x="205" y="397"/>
                </a:lnTo>
                <a:lnTo>
                  <a:pt x="212" y="389"/>
                </a:lnTo>
                <a:lnTo>
                  <a:pt x="219" y="382"/>
                </a:lnTo>
                <a:lnTo>
                  <a:pt x="227" y="375"/>
                </a:lnTo>
                <a:lnTo>
                  <a:pt x="234" y="368"/>
                </a:lnTo>
                <a:lnTo>
                  <a:pt x="241" y="361"/>
                </a:lnTo>
                <a:lnTo>
                  <a:pt x="248" y="354"/>
                </a:lnTo>
                <a:lnTo>
                  <a:pt x="255" y="347"/>
                </a:lnTo>
                <a:lnTo>
                  <a:pt x="262" y="340"/>
                </a:lnTo>
                <a:lnTo>
                  <a:pt x="269" y="333"/>
                </a:lnTo>
                <a:lnTo>
                  <a:pt x="276" y="326"/>
                </a:lnTo>
                <a:lnTo>
                  <a:pt x="283" y="319"/>
                </a:lnTo>
                <a:lnTo>
                  <a:pt x="290" y="312"/>
                </a:lnTo>
                <a:lnTo>
                  <a:pt x="297" y="304"/>
                </a:lnTo>
                <a:lnTo>
                  <a:pt x="304" y="297"/>
                </a:lnTo>
                <a:lnTo>
                  <a:pt x="312" y="290"/>
                </a:lnTo>
                <a:lnTo>
                  <a:pt x="319" y="283"/>
                </a:lnTo>
                <a:lnTo>
                  <a:pt x="326" y="276"/>
                </a:lnTo>
                <a:lnTo>
                  <a:pt x="333" y="269"/>
                </a:lnTo>
                <a:lnTo>
                  <a:pt x="340" y="262"/>
                </a:lnTo>
                <a:lnTo>
                  <a:pt x="347" y="255"/>
                </a:lnTo>
                <a:lnTo>
                  <a:pt x="354" y="248"/>
                </a:lnTo>
                <a:lnTo>
                  <a:pt x="361" y="241"/>
                </a:lnTo>
                <a:lnTo>
                  <a:pt x="368" y="234"/>
                </a:lnTo>
                <a:lnTo>
                  <a:pt x="375" y="226"/>
                </a:lnTo>
                <a:lnTo>
                  <a:pt x="382" y="219"/>
                </a:lnTo>
                <a:lnTo>
                  <a:pt x="390" y="212"/>
                </a:lnTo>
                <a:lnTo>
                  <a:pt x="397" y="205"/>
                </a:lnTo>
                <a:lnTo>
                  <a:pt x="404" y="198"/>
                </a:lnTo>
                <a:lnTo>
                  <a:pt x="411" y="191"/>
                </a:lnTo>
                <a:lnTo>
                  <a:pt x="418" y="184"/>
                </a:lnTo>
                <a:lnTo>
                  <a:pt x="425" y="177"/>
                </a:lnTo>
                <a:lnTo>
                  <a:pt x="432" y="170"/>
                </a:lnTo>
                <a:lnTo>
                  <a:pt x="439" y="163"/>
                </a:lnTo>
                <a:lnTo>
                  <a:pt x="446" y="156"/>
                </a:lnTo>
                <a:lnTo>
                  <a:pt x="453" y="148"/>
                </a:lnTo>
                <a:lnTo>
                  <a:pt x="460" y="141"/>
                </a:lnTo>
                <a:lnTo>
                  <a:pt x="467" y="134"/>
                </a:lnTo>
                <a:lnTo>
                  <a:pt x="475" y="127"/>
                </a:lnTo>
                <a:lnTo>
                  <a:pt x="482" y="120"/>
                </a:lnTo>
                <a:lnTo>
                  <a:pt x="489" y="113"/>
                </a:lnTo>
                <a:lnTo>
                  <a:pt x="496" y="106"/>
                </a:lnTo>
                <a:lnTo>
                  <a:pt x="503" y="99"/>
                </a:lnTo>
                <a:lnTo>
                  <a:pt x="510" y="92"/>
                </a:lnTo>
                <a:lnTo>
                  <a:pt x="517" y="85"/>
                </a:lnTo>
                <a:lnTo>
                  <a:pt x="524" y="78"/>
                </a:lnTo>
                <a:lnTo>
                  <a:pt x="531" y="71"/>
                </a:lnTo>
                <a:lnTo>
                  <a:pt x="538" y="63"/>
                </a:lnTo>
                <a:lnTo>
                  <a:pt x="545" y="56"/>
                </a:lnTo>
                <a:lnTo>
                  <a:pt x="553" y="49"/>
                </a:lnTo>
                <a:lnTo>
                  <a:pt x="560" y="42"/>
                </a:lnTo>
                <a:lnTo>
                  <a:pt x="567" y="35"/>
                </a:lnTo>
                <a:lnTo>
                  <a:pt x="574" y="28"/>
                </a:lnTo>
                <a:lnTo>
                  <a:pt x="581" y="21"/>
                </a:lnTo>
                <a:lnTo>
                  <a:pt x="588" y="14"/>
                </a:lnTo>
                <a:lnTo>
                  <a:pt x="595" y="7"/>
                </a:lnTo>
                <a:lnTo>
                  <a:pt x="602" y="0"/>
                </a:lnTo>
                <a:lnTo>
                  <a:pt x="60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97" name="Freeform 1045"/>
          <p:cNvSpPr>
            <a:spLocks/>
          </p:cNvSpPr>
          <p:nvPr/>
        </p:nvSpPr>
        <p:spPr bwMode="auto">
          <a:xfrm>
            <a:off x="2406650" y="4440238"/>
            <a:ext cx="933450" cy="966787"/>
          </a:xfrm>
          <a:custGeom>
            <a:avLst/>
            <a:gdLst>
              <a:gd name="T0" fmla="*/ 0 w 588"/>
              <a:gd name="T1" fmla="*/ 2147483647 h 609"/>
              <a:gd name="T2" fmla="*/ 2147483647 w 588"/>
              <a:gd name="T3" fmla="*/ 2147483647 h 609"/>
              <a:gd name="T4" fmla="*/ 2147483647 w 588"/>
              <a:gd name="T5" fmla="*/ 2147483647 h 609"/>
              <a:gd name="T6" fmla="*/ 2147483647 w 588"/>
              <a:gd name="T7" fmla="*/ 2147483647 h 609"/>
              <a:gd name="T8" fmla="*/ 2147483647 w 588"/>
              <a:gd name="T9" fmla="*/ 2147483647 h 609"/>
              <a:gd name="T10" fmla="*/ 2147483647 w 588"/>
              <a:gd name="T11" fmla="*/ 2147483647 h 609"/>
              <a:gd name="T12" fmla="*/ 2147483647 w 588"/>
              <a:gd name="T13" fmla="*/ 2147483647 h 609"/>
              <a:gd name="T14" fmla="*/ 2147483647 w 588"/>
              <a:gd name="T15" fmla="*/ 2147483647 h 609"/>
              <a:gd name="T16" fmla="*/ 2147483647 w 588"/>
              <a:gd name="T17" fmla="*/ 2147483647 h 609"/>
              <a:gd name="T18" fmla="*/ 2147483647 w 588"/>
              <a:gd name="T19" fmla="*/ 2147483647 h 609"/>
              <a:gd name="T20" fmla="*/ 2147483647 w 588"/>
              <a:gd name="T21" fmla="*/ 2147483647 h 609"/>
              <a:gd name="T22" fmla="*/ 2147483647 w 588"/>
              <a:gd name="T23" fmla="*/ 2147483647 h 609"/>
              <a:gd name="T24" fmla="*/ 2147483647 w 588"/>
              <a:gd name="T25" fmla="*/ 2147483647 h 609"/>
              <a:gd name="T26" fmla="*/ 2147483647 w 588"/>
              <a:gd name="T27" fmla="*/ 2147483647 h 609"/>
              <a:gd name="T28" fmla="*/ 2147483647 w 588"/>
              <a:gd name="T29" fmla="*/ 2147483647 h 609"/>
              <a:gd name="T30" fmla="*/ 2147483647 w 588"/>
              <a:gd name="T31" fmla="*/ 2147483647 h 609"/>
              <a:gd name="T32" fmla="*/ 2147483647 w 588"/>
              <a:gd name="T33" fmla="*/ 2147483647 h 609"/>
              <a:gd name="T34" fmla="*/ 2147483647 w 588"/>
              <a:gd name="T35" fmla="*/ 2147483647 h 609"/>
              <a:gd name="T36" fmla="*/ 2147483647 w 588"/>
              <a:gd name="T37" fmla="*/ 2147483647 h 609"/>
              <a:gd name="T38" fmla="*/ 2147483647 w 588"/>
              <a:gd name="T39" fmla="*/ 2147483647 h 609"/>
              <a:gd name="T40" fmla="*/ 2147483647 w 588"/>
              <a:gd name="T41" fmla="*/ 2147483647 h 609"/>
              <a:gd name="T42" fmla="*/ 2147483647 w 588"/>
              <a:gd name="T43" fmla="*/ 2147483647 h 609"/>
              <a:gd name="T44" fmla="*/ 2147483647 w 588"/>
              <a:gd name="T45" fmla="*/ 2147483647 h 609"/>
              <a:gd name="T46" fmla="*/ 2147483647 w 588"/>
              <a:gd name="T47" fmla="*/ 2147483647 h 609"/>
              <a:gd name="T48" fmla="*/ 2147483647 w 588"/>
              <a:gd name="T49" fmla="*/ 2147483647 h 609"/>
              <a:gd name="T50" fmla="*/ 2147483647 w 588"/>
              <a:gd name="T51" fmla="*/ 2147483647 h 609"/>
              <a:gd name="T52" fmla="*/ 2147483647 w 588"/>
              <a:gd name="T53" fmla="*/ 2147483647 h 609"/>
              <a:gd name="T54" fmla="*/ 2147483647 w 588"/>
              <a:gd name="T55" fmla="*/ 2147483647 h 609"/>
              <a:gd name="T56" fmla="*/ 2147483647 w 588"/>
              <a:gd name="T57" fmla="*/ 2147483647 h 609"/>
              <a:gd name="T58" fmla="*/ 2147483647 w 588"/>
              <a:gd name="T59" fmla="*/ 2147483647 h 609"/>
              <a:gd name="T60" fmla="*/ 2147483647 w 588"/>
              <a:gd name="T61" fmla="*/ 2147483647 h 609"/>
              <a:gd name="T62" fmla="*/ 2147483647 w 588"/>
              <a:gd name="T63" fmla="*/ 2147483647 h 609"/>
              <a:gd name="T64" fmla="*/ 2147483647 w 588"/>
              <a:gd name="T65" fmla="*/ 2147483647 h 609"/>
              <a:gd name="T66" fmla="*/ 2147483647 w 588"/>
              <a:gd name="T67" fmla="*/ 2147483647 h 609"/>
              <a:gd name="T68" fmla="*/ 2147483647 w 588"/>
              <a:gd name="T69" fmla="*/ 2147483647 h 609"/>
              <a:gd name="T70" fmla="*/ 2147483647 w 588"/>
              <a:gd name="T71" fmla="*/ 2147483647 h 609"/>
              <a:gd name="T72" fmla="*/ 2147483647 w 588"/>
              <a:gd name="T73" fmla="*/ 2147483647 h 609"/>
              <a:gd name="T74" fmla="*/ 2147483647 w 588"/>
              <a:gd name="T75" fmla="*/ 2147483647 h 609"/>
              <a:gd name="T76" fmla="*/ 2147483647 w 588"/>
              <a:gd name="T77" fmla="*/ 2147483647 h 609"/>
              <a:gd name="T78" fmla="*/ 2147483647 w 588"/>
              <a:gd name="T79" fmla="*/ 2147483647 h 609"/>
              <a:gd name="T80" fmla="*/ 2147483647 w 588"/>
              <a:gd name="T81" fmla="*/ 2147483647 h 609"/>
              <a:gd name="T82" fmla="*/ 2147483647 w 588"/>
              <a:gd name="T83" fmla="*/ 2147483647 h 609"/>
              <a:gd name="T84" fmla="*/ 2147483647 w 588"/>
              <a:gd name="T85" fmla="*/ 2147483647 h 609"/>
              <a:gd name="T86" fmla="*/ 2147483647 w 588"/>
              <a:gd name="T87" fmla="*/ 2147483647 h 609"/>
              <a:gd name="T88" fmla="*/ 2147483647 w 588"/>
              <a:gd name="T89" fmla="*/ 2147483647 h 609"/>
              <a:gd name="T90" fmla="*/ 2147483647 w 588"/>
              <a:gd name="T91" fmla="*/ 2147483647 h 609"/>
              <a:gd name="T92" fmla="*/ 2147483647 w 588"/>
              <a:gd name="T93" fmla="*/ 2147483647 h 609"/>
              <a:gd name="T94" fmla="*/ 2147483647 w 588"/>
              <a:gd name="T95" fmla="*/ 2147483647 h 609"/>
              <a:gd name="T96" fmla="*/ 2147483647 w 588"/>
              <a:gd name="T97" fmla="*/ 0 h 6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88"/>
              <a:gd name="T148" fmla="*/ 0 h 609"/>
              <a:gd name="T149" fmla="*/ 588 w 588"/>
              <a:gd name="T150" fmla="*/ 609 h 6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88" h="609">
                <a:moveTo>
                  <a:pt x="0" y="609"/>
                </a:moveTo>
                <a:lnTo>
                  <a:pt x="0" y="602"/>
                </a:lnTo>
                <a:lnTo>
                  <a:pt x="7" y="595"/>
                </a:lnTo>
                <a:lnTo>
                  <a:pt x="14" y="588"/>
                </a:lnTo>
                <a:lnTo>
                  <a:pt x="21" y="581"/>
                </a:lnTo>
                <a:lnTo>
                  <a:pt x="28" y="574"/>
                </a:lnTo>
                <a:lnTo>
                  <a:pt x="35" y="567"/>
                </a:lnTo>
                <a:lnTo>
                  <a:pt x="42" y="560"/>
                </a:lnTo>
                <a:lnTo>
                  <a:pt x="49" y="552"/>
                </a:lnTo>
                <a:lnTo>
                  <a:pt x="57" y="545"/>
                </a:lnTo>
                <a:lnTo>
                  <a:pt x="64" y="538"/>
                </a:lnTo>
                <a:lnTo>
                  <a:pt x="71" y="531"/>
                </a:lnTo>
                <a:lnTo>
                  <a:pt x="78" y="524"/>
                </a:lnTo>
                <a:lnTo>
                  <a:pt x="85" y="517"/>
                </a:lnTo>
                <a:lnTo>
                  <a:pt x="85" y="510"/>
                </a:lnTo>
                <a:lnTo>
                  <a:pt x="92" y="503"/>
                </a:lnTo>
                <a:lnTo>
                  <a:pt x="106" y="489"/>
                </a:lnTo>
                <a:lnTo>
                  <a:pt x="106" y="475"/>
                </a:lnTo>
                <a:lnTo>
                  <a:pt x="113" y="467"/>
                </a:lnTo>
                <a:lnTo>
                  <a:pt x="120" y="460"/>
                </a:lnTo>
                <a:lnTo>
                  <a:pt x="120" y="453"/>
                </a:lnTo>
                <a:lnTo>
                  <a:pt x="127" y="446"/>
                </a:lnTo>
                <a:lnTo>
                  <a:pt x="142" y="432"/>
                </a:lnTo>
                <a:lnTo>
                  <a:pt x="142" y="418"/>
                </a:lnTo>
                <a:lnTo>
                  <a:pt x="149" y="411"/>
                </a:lnTo>
                <a:lnTo>
                  <a:pt x="149" y="404"/>
                </a:lnTo>
                <a:lnTo>
                  <a:pt x="156" y="397"/>
                </a:lnTo>
                <a:lnTo>
                  <a:pt x="163" y="389"/>
                </a:lnTo>
                <a:lnTo>
                  <a:pt x="163" y="382"/>
                </a:lnTo>
                <a:lnTo>
                  <a:pt x="170" y="375"/>
                </a:lnTo>
                <a:lnTo>
                  <a:pt x="170" y="361"/>
                </a:lnTo>
                <a:lnTo>
                  <a:pt x="177" y="354"/>
                </a:lnTo>
                <a:lnTo>
                  <a:pt x="177" y="347"/>
                </a:lnTo>
                <a:lnTo>
                  <a:pt x="184" y="340"/>
                </a:lnTo>
                <a:lnTo>
                  <a:pt x="184" y="333"/>
                </a:lnTo>
                <a:lnTo>
                  <a:pt x="198" y="319"/>
                </a:lnTo>
                <a:lnTo>
                  <a:pt x="198" y="304"/>
                </a:lnTo>
                <a:lnTo>
                  <a:pt x="205" y="297"/>
                </a:lnTo>
                <a:lnTo>
                  <a:pt x="212" y="297"/>
                </a:lnTo>
                <a:lnTo>
                  <a:pt x="220" y="290"/>
                </a:lnTo>
                <a:lnTo>
                  <a:pt x="227" y="283"/>
                </a:lnTo>
                <a:lnTo>
                  <a:pt x="234" y="276"/>
                </a:lnTo>
                <a:lnTo>
                  <a:pt x="241" y="276"/>
                </a:lnTo>
                <a:lnTo>
                  <a:pt x="248" y="276"/>
                </a:lnTo>
                <a:lnTo>
                  <a:pt x="255" y="283"/>
                </a:lnTo>
                <a:lnTo>
                  <a:pt x="262" y="290"/>
                </a:lnTo>
                <a:lnTo>
                  <a:pt x="269" y="290"/>
                </a:lnTo>
                <a:lnTo>
                  <a:pt x="276" y="297"/>
                </a:lnTo>
                <a:lnTo>
                  <a:pt x="283" y="297"/>
                </a:lnTo>
                <a:lnTo>
                  <a:pt x="290" y="297"/>
                </a:lnTo>
                <a:lnTo>
                  <a:pt x="297" y="304"/>
                </a:lnTo>
                <a:lnTo>
                  <a:pt x="305" y="304"/>
                </a:lnTo>
                <a:lnTo>
                  <a:pt x="312" y="312"/>
                </a:lnTo>
                <a:lnTo>
                  <a:pt x="319" y="312"/>
                </a:lnTo>
                <a:lnTo>
                  <a:pt x="326" y="319"/>
                </a:lnTo>
                <a:lnTo>
                  <a:pt x="333" y="319"/>
                </a:lnTo>
                <a:lnTo>
                  <a:pt x="340" y="326"/>
                </a:lnTo>
                <a:lnTo>
                  <a:pt x="347" y="326"/>
                </a:lnTo>
                <a:lnTo>
                  <a:pt x="354" y="319"/>
                </a:lnTo>
                <a:lnTo>
                  <a:pt x="361" y="319"/>
                </a:lnTo>
                <a:lnTo>
                  <a:pt x="368" y="312"/>
                </a:lnTo>
                <a:lnTo>
                  <a:pt x="375" y="304"/>
                </a:lnTo>
                <a:lnTo>
                  <a:pt x="383" y="297"/>
                </a:lnTo>
                <a:lnTo>
                  <a:pt x="397" y="283"/>
                </a:lnTo>
                <a:lnTo>
                  <a:pt x="397" y="276"/>
                </a:lnTo>
                <a:lnTo>
                  <a:pt x="404" y="269"/>
                </a:lnTo>
                <a:lnTo>
                  <a:pt x="404" y="262"/>
                </a:lnTo>
                <a:lnTo>
                  <a:pt x="411" y="255"/>
                </a:lnTo>
                <a:lnTo>
                  <a:pt x="411" y="241"/>
                </a:lnTo>
                <a:lnTo>
                  <a:pt x="418" y="234"/>
                </a:lnTo>
                <a:lnTo>
                  <a:pt x="418" y="226"/>
                </a:lnTo>
                <a:lnTo>
                  <a:pt x="425" y="219"/>
                </a:lnTo>
                <a:lnTo>
                  <a:pt x="425" y="212"/>
                </a:lnTo>
                <a:lnTo>
                  <a:pt x="432" y="205"/>
                </a:lnTo>
                <a:lnTo>
                  <a:pt x="439" y="198"/>
                </a:lnTo>
                <a:lnTo>
                  <a:pt x="439" y="184"/>
                </a:lnTo>
                <a:lnTo>
                  <a:pt x="453" y="170"/>
                </a:lnTo>
                <a:lnTo>
                  <a:pt x="453" y="163"/>
                </a:lnTo>
                <a:lnTo>
                  <a:pt x="460" y="156"/>
                </a:lnTo>
                <a:lnTo>
                  <a:pt x="468" y="148"/>
                </a:lnTo>
                <a:lnTo>
                  <a:pt x="468" y="141"/>
                </a:lnTo>
                <a:lnTo>
                  <a:pt x="482" y="127"/>
                </a:lnTo>
                <a:lnTo>
                  <a:pt x="482" y="113"/>
                </a:lnTo>
                <a:lnTo>
                  <a:pt x="489" y="106"/>
                </a:lnTo>
                <a:lnTo>
                  <a:pt x="496" y="99"/>
                </a:lnTo>
                <a:lnTo>
                  <a:pt x="503" y="92"/>
                </a:lnTo>
                <a:lnTo>
                  <a:pt x="503" y="85"/>
                </a:lnTo>
                <a:lnTo>
                  <a:pt x="517" y="71"/>
                </a:lnTo>
                <a:lnTo>
                  <a:pt x="517" y="63"/>
                </a:lnTo>
                <a:lnTo>
                  <a:pt x="524" y="56"/>
                </a:lnTo>
                <a:lnTo>
                  <a:pt x="531" y="56"/>
                </a:lnTo>
                <a:lnTo>
                  <a:pt x="538" y="49"/>
                </a:lnTo>
                <a:lnTo>
                  <a:pt x="553" y="35"/>
                </a:lnTo>
                <a:lnTo>
                  <a:pt x="553" y="28"/>
                </a:lnTo>
                <a:lnTo>
                  <a:pt x="560" y="21"/>
                </a:lnTo>
                <a:lnTo>
                  <a:pt x="567" y="21"/>
                </a:lnTo>
                <a:lnTo>
                  <a:pt x="574" y="14"/>
                </a:lnTo>
                <a:lnTo>
                  <a:pt x="588" y="0"/>
                </a:lnTo>
                <a:lnTo>
                  <a:pt x="581"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98" name="Rectangle 1046"/>
          <p:cNvSpPr>
            <a:spLocks noChangeArrowheads="1"/>
          </p:cNvSpPr>
          <p:nvPr/>
        </p:nvSpPr>
        <p:spPr bwMode="auto">
          <a:xfrm>
            <a:off x="3678238" y="4440238"/>
            <a:ext cx="966787" cy="9667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799" name="Rectangle 1047"/>
          <p:cNvSpPr>
            <a:spLocks noChangeArrowheads="1"/>
          </p:cNvSpPr>
          <p:nvPr/>
        </p:nvSpPr>
        <p:spPr bwMode="auto">
          <a:xfrm>
            <a:off x="3678238" y="4440238"/>
            <a:ext cx="966787" cy="9667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00" name="Freeform 1048"/>
          <p:cNvSpPr>
            <a:spLocks/>
          </p:cNvSpPr>
          <p:nvPr/>
        </p:nvSpPr>
        <p:spPr bwMode="auto">
          <a:xfrm>
            <a:off x="4160838" y="4440238"/>
            <a:ext cx="1587" cy="966787"/>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01" name="Freeform 1049"/>
          <p:cNvSpPr>
            <a:spLocks/>
          </p:cNvSpPr>
          <p:nvPr/>
        </p:nvSpPr>
        <p:spPr bwMode="auto">
          <a:xfrm>
            <a:off x="3678238" y="4922838"/>
            <a:ext cx="966787" cy="1587"/>
          </a:xfrm>
          <a:custGeom>
            <a:avLst/>
            <a:gdLst>
              <a:gd name="T0" fmla="*/ 0 w 86"/>
              <a:gd name="T1" fmla="*/ 0 h 1587"/>
              <a:gd name="T2" fmla="*/ 2147483647 w 86"/>
              <a:gd name="T3" fmla="*/ 0 h 1587"/>
              <a:gd name="T4" fmla="*/ 2147483647 w 86"/>
              <a:gd name="T5" fmla="*/ 0 h 1587"/>
              <a:gd name="T6" fmla="*/ 0 60000 65536"/>
              <a:gd name="T7" fmla="*/ 0 60000 65536"/>
              <a:gd name="T8" fmla="*/ 0 60000 65536"/>
              <a:gd name="T9" fmla="*/ 0 w 86"/>
              <a:gd name="T10" fmla="*/ 0 h 1587"/>
              <a:gd name="T11" fmla="*/ 86 w 86"/>
              <a:gd name="T12" fmla="*/ 1587 h 1587"/>
            </a:gdLst>
            <a:ahLst/>
            <a:cxnLst>
              <a:cxn ang="T6">
                <a:pos x="T0" y="T1"/>
              </a:cxn>
              <a:cxn ang="T7">
                <a:pos x="T2" y="T3"/>
              </a:cxn>
              <a:cxn ang="T8">
                <a:pos x="T4" y="T5"/>
              </a:cxn>
            </a:cxnLst>
            <a:rect l="T9" t="T10" r="T11" b="T12"/>
            <a:pathLst>
              <a:path w="86" h="1587">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02" name="Line 1050"/>
          <p:cNvSpPr>
            <a:spLocks noChangeShapeType="1"/>
          </p:cNvSpPr>
          <p:nvPr/>
        </p:nvSpPr>
        <p:spPr bwMode="auto">
          <a:xfrm>
            <a:off x="3678238"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3" name="Freeform 1051"/>
          <p:cNvSpPr>
            <a:spLocks/>
          </p:cNvSpPr>
          <p:nvPr/>
        </p:nvSpPr>
        <p:spPr bwMode="auto">
          <a:xfrm>
            <a:off x="3678238"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04" name="Line 1052"/>
          <p:cNvSpPr>
            <a:spLocks noChangeShapeType="1"/>
          </p:cNvSpPr>
          <p:nvPr/>
        </p:nvSpPr>
        <p:spPr bwMode="auto">
          <a:xfrm flipV="1">
            <a:off x="367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5" name="Line 1053"/>
          <p:cNvSpPr>
            <a:spLocks noChangeShapeType="1"/>
          </p:cNvSpPr>
          <p:nvPr/>
        </p:nvSpPr>
        <p:spPr bwMode="auto">
          <a:xfrm>
            <a:off x="3678238" y="5407025"/>
            <a:ext cx="9667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6" name="Line 1054"/>
          <p:cNvSpPr>
            <a:spLocks noChangeShapeType="1"/>
          </p:cNvSpPr>
          <p:nvPr/>
        </p:nvSpPr>
        <p:spPr bwMode="auto">
          <a:xfrm flipV="1">
            <a:off x="367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7" name="Line 1055"/>
          <p:cNvSpPr>
            <a:spLocks noChangeShapeType="1"/>
          </p:cNvSpPr>
          <p:nvPr/>
        </p:nvSpPr>
        <p:spPr bwMode="auto">
          <a:xfrm flipV="1">
            <a:off x="4160838" y="5395913"/>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8" name="Line 1056"/>
          <p:cNvSpPr>
            <a:spLocks noChangeShapeType="1"/>
          </p:cNvSpPr>
          <p:nvPr/>
        </p:nvSpPr>
        <p:spPr bwMode="auto">
          <a:xfrm>
            <a:off x="4160838" y="44402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9" name="Line 1057"/>
          <p:cNvSpPr>
            <a:spLocks noChangeShapeType="1"/>
          </p:cNvSpPr>
          <p:nvPr/>
        </p:nvSpPr>
        <p:spPr bwMode="auto">
          <a:xfrm>
            <a:off x="3678238" y="4922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10" name="Line 1058"/>
          <p:cNvSpPr>
            <a:spLocks noChangeShapeType="1"/>
          </p:cNvSpPr>
          <p:nvPr/>
        </p:nvSpPr>
        <p:spPr bwMode="auto">
          <a:xfrm flipH="1">
            <a:off x="4633913" y="4922838"/>
            <a:ext cx="11112"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11" name="Line 1059"/>
          <p:cNvSpPr>
            <a:spLocks noChangeShapeType="1"/>
          </p:cNvSpPr>
          <p:nvPr/>
        </p:nvSpPr>
        <p:spPr bwMode="auto">
          <a:xfrm>
            <a:off x="3678238"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12" name="Freeform 1060"/>
          <p:cNvSpPr>
            <a:spLocks/>
          </p:cNvSpPr>
          <p:nvPr/>
        </p:nvSpPr>
        <p:spPr bwMode="auto">
          <a:xfrm>
            <a:off x="3678238"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13" name="Line 1061"/>
          <p:cNvSpPr>
            <a:spLocks noChangeShapeType="1"/>
          </p:cNvSpPr>
          <p:nvPr/>
        </p:nvSpPr>
        <p:spPr bwMode="auto">
          <a:xfrm flipV="1">
            <a:off x="367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14" name="Freeform 1062"/>
          <p:cNvSpPr>
            <a:spLocks/>
          </p:cNvSpPr>
          <p:nvPr/>
        </p:nvSpPr>
        <p:spPr bwMode="auto">
          <a:xfrm>
            <a:off x="3678238" y="4440238"/>
            <a:ext cx="966787" cy="966787"/>
          </a:xfrm>
          <a:custGeom>
            <a:avLst/>
            <a:gdLst>
              <a:gd name="T0" fmla="*/ 0 w 609"/>
              <a:gd name="T1" fmla="*/ 2147483647 h 609"/>
              <a:gd name="T2" fmla="*/ 2147483647 w 609"/>
              <a:gd name="T3" fmla="*/ 2147483647 h 609"/>
              <a:gd name="T4" fmla="*/ 2147483647 w 609"/>
              <a:gd name="T5" fmla="*/ 2147483647 h 609"/>
              <a:gd name="T6" fmla="*/ 2147483647 w 609"/>
              <a:gd name="T7" fmla="*/ 2147483647 h 609"/>
              <a:gd name="T8" fmla="*/ 2147483647 w 609"/>
              <a:gd name="T9" fmla="*/ 2147483647 h 609"/>
              <a:gd name="T10" fmla="*/ 2147483647 w 609"/>
              <a:gd name="T11" fmla="*/ 2147483647 h 609"/>
              <a:gd name="T12" fmla="*/ 2147483647 w 609"/>
              <a:gd name="T13" fmla="*/ 2147483647 h 609"/>
              <a:gd name="T14" fmla="*/ 2147483647 w 609"/>
              <a:gd name="T15" fmla="*/ 2147483647 h 609"/>
              <a:gd name="T16" fmla="*/ 2147483647 w 609"/>
              <a:gd name="T17" fmla="*/ 2147483647 h 609"/>
              <a:gd name="T18" fmla="*/ 2147483647 w 609"/>
              <a:gd name="T19" fmla="*/ 2147483647 h 609"/>
              <a:gd name="T20" fmla="*/ 2147483647 w 609"/>
              <a:gd name="T21" fmla="*/ 2147483647 h 609"/>
              <a:gd name="T22" fmla="*/ 2147483647 w 609"/>
              <a:gd name="T23" fmla="*/ 2147483647 h 609"/>
              <a:gd name="T24" fmla="*/ 2147483647 w 609"/>
              <a:gd name="T25" fmla="*/ 2147483647 h 609"/>
              <a:gd name="T26" fmla="*/ 2147483647 w 609"/>
              <a:gd name="T27" fmla="*/ 2147483647 h 609"/>
              <a:gd name="T28" fmla="*/ 2147483647 w 609"/>
              <a:gd name="T29" fmla="*/ 2147483647 h 609"/>
              <a:gd name="T30" fmla="*/ 2147483647 w 609"/>
              <a:gd name="T31" fmla="*/ 2147483647 h 609"/>
              <a:gd name="T32" fmla="*/ 2147483647 w 609"/>
              <a:gd name="T33" fmla="*/ 2147483647 h 609"/>
              <a:gd name="T34" fmla="*/ 2147483647 w 609"/>
              <a:gd name="T35" fmla="*/ 2147483647 h 609"/>
              <a:gd name="T36" fmla="*/ 2147483647 w 609"/>
              <a:gd name="T37" fmla="*/ 2147483647 h 609"/>
              <a:gd name="T38" fmla="*/ 2147483647 w 609"/>
              <a:gd name="T39" fmla="*/ 2147483647 h 609"/>
              <a:gd name="T40" fmla="*/ 2147483647 w 609"/>
              <a:gd name="T41" fmla="*/ 2147483647 h 609"/>
              <a:gd name="T42" fmla="*/ 2147483647 w 609"/>
              <a:gd name="T43" fmla="*/ 2147483647 h 609"/>
              <a:gd name="T44" fmla="*/ 2147483647 w 609"/>
              <a:gd name="T45" fmla="*/ 2147483647 h 609"/>
              <a:gd name="T46" fmla="*/ 2147483647 w 609"/>
              <a:gd name="T47" fmla="*/ 2147483647 h 609"/>
              <a:gd name="T48" fmla="*/ 2147483647 w 609"/>
              <a:gd name="T49" fmla="*/ 2147483647 h 609"/>
              <a:gd name="T50" fmla="*/ 2147483647 w 609"/>
              <a:gd name="T51" fmla="*/ 2147483647 h 609"/>
              <a:gd name="T52" fmla="*/ 2147483647 w 609"/>
              <a:gd name="T53" fmla="*/ 2147483647 h 609"/>
              <a:gd name="T54" fmla="*/ 2147483647 w 609"/>
              <a:gd name="T55" fmla="*/ 2147483647 h 609"/>
              <a:gd name="T56" fmla="*/ 2147483647 w 609"/>
              <a:gd name="T57" fmla="*/ 2147483647 h 609"/>
              <a:gd name="T58" fmla="*/ 2147483647 w 609"/>
              <a:gd name="T59" fmla="*/ 2147483647 h 609"/>
              <a:gd name="T60" fmla="*/ 2147483647 w 609"/>
              <a:gd name="T61" fmla="*/ 2147483647 h 609"/>
              <a:gd name="T62" fmla="*/ 2147483647 w 609"/>
              <a:gd name="T63" fmla="*/ 2147483647 h 609"/>
              <a:gd name="T64" fmla="*/ 2147483647 w 609"/>
              <a:gd name="T65" fmla="*/ 2147483647 h 609"/>
              <a:gd name="T66" fmla="*/ 2147483647 w 609"/>
              <a:gd name="T67" fmla="*/ 2147483647 h 609"/>
              <a:gd name="T68" fmla="*/ 2147483647 w 609"/>
              <a:gd name="T69" fmla="*/ 2147483647 h 609"/>
              <a:gd name="T70" fmla="*/ 2147483647 w 609"/>
              <a:gd name="T71" fmla="*/ 2147483647 h 609"/>
              <a:gd name="T72" fmla="*/ 2147483647 w 609"/>
              <a:gd name="T73" fmla="*/ 2147483647 h 609"/>
              <a:gd name="T74" fmla="*/ 2147483647 w 609"/>
              <a:gd name="T75" fmla="*/ 2147483647 h 609"/>
              <a:gd name="T76" fmla="*/ 2147483647 w 609"/>
              <a:gd name="T77" fmla="*/ 2147483647 h 609"/>
              <a:gd name="T78" fmla="*/ 2147483647 w 609"/>
              <a:gd name="T79" fmla="*/ 2147483647 h 609"/>
              <a:gd name="T80" fmla="*/ 2147483647 w 609"/>
              <a:gd name="T81" fmla="*/ 2147483647 h 609"/>
              <a:gd name="T82" fmla="*/ 2147483647 w 609"/>
              <a:gd name="T83" fmla="*/ 2147483647 h 609"/>
              <a:gd name="T84" fmla="*/ 2147483647 w 609"/>
              <a:gd name="T85" fmla="*/ 2147483647 h 609"/>
              <a:gd name="T86" fmla="*/ 2147483647 w 609"/>
              <a:gd name="T87" fmla="*/ 0 h 6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9"/>
              <a:gd name="T133" fmla="*/ 0 h 609"/>
              <a:gd name="T134" fmla="*/ 609 w 609"/>
              <a:gd name="T135" fmla="*/ 609 h 6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9" h="609">
                <a:moveTo>
                  <a:pt x="0" y="609"/>
                </a:moveTo>
                <a:lnTo>
                  <a:pt x="0" y="602"/>
                </a:lnTo>
                <a:lnTo>
                  <a:pt x="7" y="595"/>
                </a:lnTo>
                <a:lnTo>
                  <a:pt x="14" y="588"/>
                </a:lnTo>
                <a:lnTo>
                  <a:pt x="21" y="581"/>
                </a:lnTo>
                <a:lnTo>
                  <a:pt x="28" y="574"/>
                </a:lnTo>
                <a:lnTo>
                  <a:pt x="35" y="567"/>
                </a:lnTo>
                <a:lnTo>
                  <a:pt x="42" y="560"/>
                </a:lnTo>
                <a:lnTo>
                  <a:pt x="49" y="552"/>
                </a:lnTo>
                <a:lnTo>
                  <a:pt x="56" y="545"/>
                </a:lnTo>
                <a:lnTo>
                  <a:pt x="63" y="538"/>
                </a:lnTo>
                <a:lnTo>
                  <a:pt x="70" y="531"/>
                </a:lnTo>
                <a:lnTo>
                  <a:pt x="78" y="524"/>
                </a:lnTo>
                <a:lnTo>
                  <a:pt x="85" y="517"/>
                </a:lnTo>
                <a:lnTo>
                  <a:pt x="92" y="510"/>
                </a:lnTo>
                <a:lnTo>
                  <a:pt x="99" y="503"/>
                </a:lnTo>
                <a:lnTo>
                  <a:pt x="106" y="496"/>
                </a:lnTo>
                <a:lnTo>
                  <a:pt x="113" y="489"/>
                </a:lnTo>
                <a:lnTo>
                  <a:pt x="120" y="482"/>
                </a:lnTo>
                <a:lnTo>
                  <a:pt x="127" y="475"/>
                </a:lnTo>
                <a:lnTo>
                  <a:pt x="134" y="467"/>
                </a:lnTo>
                <a:lnTo>
                  <a:pt x="141" y="460"/>
                </a:lnTo>
                <a:lnTo>
                  <a:pt x="148" y="453"/>
                </a:lnTo>
                <a:lnTo>
                  <a:pt x="156" y="446"/>
                </a:lnTo>
                <a:lnTo>
                  <a:pt x="163" y="439"/>
                </a:lnTo>
                <a:lnTo>
                  <a:pt x="170" y="432"/>
                </a:lnTo>
                <a:lnTo>
                  <a:pt x="177" y="425"/>
                </a:lnTo>
                <a:lnTo>
                  <a:pt x="184" y="418"/>
                </a:lnTo>
                <a:lnTo>
                  <a:pt x="191" y="411"/>
                </a:lnTo>
                <a:lnTo>
                  <a:pt x="198" y="404"/>
                </a:lnTo>
                <a:lnTo>
                  <a:pt x="205" y="397"/>
                </a:lnTo>
                <a:lnTo>
                  <a:pt x="212" y="389"/>
                </a:lnTo>
                <a:lnTo>
                  <a:pt x="219" y="382"/>
                </a:lnTo>
                <a:lnTo>
                  <a:pt x="226" y="375"/>
                </a:lnTo>
                <a:lnTo>
                  <a:pt x="233" y="368"/>
                </a:lnTo>
                <a:lnTo>
                  <a:pt x="241" y="361"/>
                </a:lnTo>
                <a:lnTo>
                  <a:pt x="248" y="354"/>
                </a:lnTo>
                <a:lnTo>
                  <a:pt x="255" y="347"/>
                </a:lnTo>
                <a:lnTo>
                  <a:pt x="262" y="340"/>
                </a:lnTo>
                <a:lnTo>
                  <a:pt x="269" y="333"/>
                </a:lnTo>
                <a:lnTo>
                  <a:pt x="276" y="326"/>
                </a:lnTo>
                <a:lnTo>
                  <a:pt x="283" y="319"/>
                </a:lnTo>
                <a:lnTo>
                  <a:pt x="290" y="312"/>
                </a:lnTo>
                <a:lnTo>
                  <a:pt x="297" y="304"/>
                </a:lnTo>
                <a:lnTo>
                  <a:pt x="304" y="297"/>
                </a:lnTo>
                <a:lnTo>
                  <a:pt x="311" y="290"/>
                </a:lnTo>
                <a:lnTo>
                  <a:pt x="318" y="283"/>
                </a:lnTo>
                <a:lnTo>
                  <a:pt x="326" y="276"/>
                </a:lnTo>
                <a:lnTo>
                  <a:pt x="333" y="269"/>
                </a:lnTo>
                <a:lnTo>
                  <a:pt x="340" y="262"/>
                </a:lnTo>
                <a:lnTo>
                  <a:pt x="347" y="255"/>
                </a:lnTo>
                <a:lnTo>
                  <a:pt x="354" y="248"/>
                </a:lnTo>
                <a:lnTo>
                  <a:pt x="361" y="241"/>
                </a:lnTo>
                <a:lnTo>
                  <a:pt x="368" y="234"/>
                </a:lnTo>
                <a:lnTo>
                  <a:pt x="375" y="226"/>
                </a:lnTo>
                <a:lnTo>
                  <a:pt x="382" y="219"/>
                </a:lnTo>
                <a:lnTo>
                  <a:pt x="389" y="212"/>
                </a:lnTo>
                <a:lnTo>
                  <a:pt x="396" y="205"/>
                </a:lnTo>
                <a:lnTo>
                  <a:pt x="404" y="198"/>
                </a:lnTo>
                <a:lnTo>
                  <a:pt x="411" y="191"/>
                </a:lnTo>
                <a:lnTo>
                  <a:pt x="418" y="184"/>
                </a:lnTo>
                <a:lnTo>
                  <a:pt x="425" y="177"/>
                </a:lnTo>
                <a:lnTo>
                  <a:pt x="432" y="170"/>
                </a:lnTo>
                <a:lnTo>
                  <a:pt x="439" y="163"/>
                </a:lnTo>
                <a:lnTo>
                  <a:pt x="446" y="156"/>
                </a:lnTo>
                <a:lnTo>
                  <a:pt x="453" y="148"/>
                </a:lnTo>
                <a:lnTo>
                  <a:pt x="460" y="141"/>
                </a:lnTo>
                <a:lnTo>
                  <a:pt x="467" y="134"/>
                </a:lnTo>
                <a:lnTo>
                  <a:pt x="474" y="127"/>
                </a:lnTo>
                <a:lnTo>
                  <a:pt x="481" y="120"/>
                </a:lnTo>
                <a:lnTo>
                  <a:pt x="489" y="113"/>
                </a:lnTo>
                <a:lnTo>
                  <a:pt x="496" y="106"/>
                </a:lnTo>
                <a:lnTo>
                  <a:pt x="503" y="99"/>
                </a:lnTo>
                <a:lnTo>
                  <a:pt x="510" y="92"/>
                </a:lnTo>
                <a:lnTo>
                  <a:pt x="517" y="85"/>
                </a:lnTo>
                <a:lnTo>
                  <a:pt x="524" y="78"/>
                </a:lnTo>
                <a:lnTo>
                  <a:pt x="531" y="71"/>
                </a:lnTo>
                <a:lnTo>
                  <a:pt x="538" y="63"/>
                </a:lnTo>
                <a:lnTo>
                  <a:pt x="545" y="56"/>
                </a:lnTo>
                <a:lnTo>
                  <a:pt x="552" y="49"/>
                </a:lnTo>
                <a:lnTo>
                  <a:pt x="559" y="42"/>
                </a:lnTo>
                <a:lnTo>
                  <a:pt x="567" y="35"/>
                </a:lnTo>
                <a:lnTo>
                  <a:pt x="574" y="28"/>
                </a:lnTo>
                <a:lnTo>
                  <a:pt x="581" y="21"/>
                </a:lnTo>
                <a:lnTo>
                  <a:pt x="588" y="14"/>
                </a:lnTo>
                <a:lnTo>
                  <a:pt x="595" y="7"/>
                </a:lnTo>
                <a:lnTo>
                  <a:pt x="602" y="0"/>
                </a:lnTo>
                <a:lnTo>
                  <a:pt x="60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15" name="Freeform 1063"/>
          <p:cNvSpPr>
            <a:spLocks/>
          </p:cNvSpPr>
          <p:nvPr/>
        </p:nvSpPr>
        <p:spPr bwMode="auto">
          <a:xfrm>
            <a:off x="3678238" y="4440238"/>
            <a:ext cx="944562" cy="966787"/>
          </a:xfrm>
          <a:custGeom>
            <a:avLst/>
            <a:gdLst>
              <a:gd name="T0" fmla="*/ 2147483647 w 595"/>
              <a:gd name="T1" fmla="*/ 2147483647 h 609"/>
              <a:gd name="T2" fmla="*/ 2147483647 w 595"/>
              <a:gd name="T3" fmla="*/ 2147483647 h 609"/>
              <a:gd name="T4" fmla="*/ 2147483647 w 595"/>
              <a:gd name="T5" fmla="*/ 2147483647 h 609"/>
              <a:gd name="T6" fmla="*/ 2147483647 w 595"/>
              <a:gd name="T7" fmla="*/ 2147483647 h 609"/>
              <a:gd name="T8" fmla="*/ 2147483647 w 595"/>
              <a:gd name="T9" fmla="*/ 2147483647 h 609"/>
              <a:gd name="T10" fmla="*/ 2147483647 w 595"/>
              <a:gd name="T11" fmla="*/ 2147483647 h 609"/>
              <a:gd name="T12" fmla="*/ 2147483647 w 595"/>
              <a:gd name="T13" fmla="*/ 2147483647 h 609"/>
              <a:gd name="T14" fmla="*/ 2147483647 w 595"/>
              <a:gd name="T15" fmla="*/ 2147483647 h 609"/>
              <a:gd name="T16" fmla="*/ 2147483647 w 595"/>
              <a:gd name="T17" fmla="*/ 2147483647 h 609"/>
              <a:gd name="T18" fmla="*/ 2147483647 w 595"/>
              <a:gd name="T19" fmla="*/ 2147483647 h 609"/>
              <a:gd name="T20" fmla="*/ 2147483647 w 595"/>
              <a:gd name="T21" fmla="*/ 2147483647 h 609"/>
              <a:gd name="T22" fmla="*/ 2147483647 w 595"/>
              <a:gd name="T23" fmla="*/ 2147483647 h 609"/>
              <a:gd name="T24" fmla="*/ 2147483647 w 595"/>
              <a:gd name="T25" fmla="*/ 2147483647 h 609"/>
              <a:gd name="T26" fmla="*/ 2147483647 w 595"/>
              <a:gd name="T27" fmla="*/ 2147483647 h 609"/>
              <a:gd name="T28" fmla="*/ 2147483647 w 595"/>
              <a:gd name="T29" fmla="*/ 2147483647 h 609"/>
              <a:gd name="T30" fmla="*/ 2147483647 w 595"/>
              <a:gd name="T31" fmla="*/ 2147483647 h 609"/>
              <a:gd name="T32" fmla="*/ 2147483647 w 595"/>
              <a:gd name="T33" fmla="*/ 2147483647 h 609"/>
              <a:gd name="T34" fmla="*/ 2147483647 w 595"/>
              <a:gd name="T35" fmla="*/ 2147483647 h 609"/>
              <a:gd name="T36" fmla="*/ 2147483647 w 595"/>
              <a:gd name="T37" fmla="*/ 2147483647 h 609"/>
              <a:gd name="T38" fmla="*/ 2147483647 w 595"/>
              <a:gd name="T39" fmla="*/ 2147483647 h 609"/>
              <a:gd name="T40" fmla="*/ 2147483647 w 595"/>
              <a:gd name="T41" fmla="*/ 2147483647 h 609"/>
              <a:gd name="T42" fmla="*/ 2147483647 w 595"/>
              <a:gd name="T43" fmla="*/ 2147483647 h 609"/>
              <a:gd name="T44" fmla="*/ 2147483647 w 595"/>
              <a:gd name="T45" fmla="*/ 2147483647 h 609"/>
              <a:gd name="T46" fmla="*/ 2147483647 w 595"/>
              <a:gd name="T47" fmla="*/ 2147483647 h 609"/>
              <a:gd name="T48" fmla="*/ 2147483647 w 595"/>
              <a:gd name="T49" fmla="*/ 2147483647 h 609"/>
              <a:gd name="T50" fmla="*/ 2147483647 w 595"/>
              <a:gd name="T51" fmla="*/ 2147483647 h 609"/>
              <a:gd name="T52" fmla="*/ 2147483647 w 595"/>
              <a:gd name="T53" fmla="*/ 2147483647 h 609"/>
              <a:gd name="T54" fmla="*/ 2147483647 w 595"/>
              <a:gd name="T55" fmla="*/ 2147483647 h 609"/>
              <a:gd name="T56" fmla="*/ 2147483647 w 595"/>
              <a:gd name="T57" fmla="*/ 2147483647 h 609"/>
              <a:gd name="T58" fmla="*/ 2147483647 w 595"/>
              <a:gd name="T59" fmla="*/ 2147483647 h 609"/>
              <a:gd name="T60" fmla="*/ 2147483647 w 595"/>
              <a:gd name="T61" fmla="*/ 2147483647 h 609"/>
              <a:gd name="T62" fmla="*/ 2147483647 w 595"/>
              <a:gd name="T63" fmla="*/ 2147483647 h 609"/>
              <a:gd name="T64" fmla="*/ 2147483647 w 595"/>
              <a:gd name="T65" fmla="*/ 2147483647 h 609"/>
              <a:gd name="T66" fmla="*/ 2147483647 w 595"/>
              <a:gd name="T67" fmla="*/ 2147483647 h 609"/>
              <a:gd name="T68" fmla="*/ 2147483647 w 595"/>
              <a:gd name="T69" fmla="*/ 2147483647 h 609"/>
              <a:gd name="T70" fmla="*/ 2147483647 w 595"/>
              <a:gd name="T71" fmla="*/ 2147483647 h 609"/>
              <a:gd name="T72" fmla="*/ 2147483647 w 595"/>
              <a:gd name="T73" fmla="*/ 2147483647 h 609"/>
              <a:gd name="T74" fmla="*/ 2147483647 w 595"/>
              <a:gd name="T75" fmla="*/ 2147483647 h 609"/>
              <a:gd name="T76" fmla="*/ 2147483647 w 595"/>
              <a:gd name="T77" fmla="*/ 2147483647 h 609"/>
              <a:gd name="T78" fmla="*/ 2147483647 w 595"/>
              <a:gd name="T79" fmla="*/ 2147483647 h 609"/>
              <a:gd name="T80" fmla="*/ 2147483647 w 595"/>
              <a:gd name="T81" fmla="*/ 2147483647 h 609"/>
              <a:gd name="T82" fmla="*/ 2147483647 w 595"/>
              <a:gd name="T83" fmla="*/ 2147483647 h 609"/>
              <a:gd name="T84" fmla="*/ 2147483647 w 595"/>
              <a:gd name="T85" fmla="*/ 2147483647 h 609"/>
              <a:gd name="T86" fmla="*/ 2147483647 w 595"/>
              <a:gd name="T87" fmla="*/ 2147483647 h 609"/>
              <a:gd name="T88" fmla="*/ 2147483647 w 595"/>
              <a:gd name="T89" fmla="*/ 2147483647 h 609"/>
              <a:gd name="T90" fmla="*/ 2147483647 w 595"/>
              <a:gd name="T91" fmla="*/ 2147483647 h 609"/>
              <a:gd name="T92" fmla="*/ 2147483647 w 595"/>
              <a:gd name="T93" fmla="*/ 2147483647 h 609"/>
              <a:gd name="T94" fmla="*/ 2147483647 w 595"/>
              <a:gd name="T95" fmla="*/ 2147483647 h 609"/>
              <a:gd name="T96" fmla="*/ 2147483647 w 595"/>
              <a:gd name="T97" fmla="*/ 2147483647 h 609"/>
              <a:gd name="T98" fmla="*/ 2147483647 w 595"/>
              <a:gd name="T99" fmla="*/ 0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5"/>
              <a:gd name="T151" fmla="*/ 0 h 609"/>
              <a:gd name="T152" fmla="*/ 595 w 595"/>
              <a:gd name="T153" fmla="*/ 609 h 60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5" h="609">
                <a:moveTo>
                  <a:pt x="0" y="609"/>
                </a:moveTo>
                <a:lnTo>
                  <a:pt x="7" y="602"/>
                </a:lnTo>
                <a:lnTo>
                  <a:pt x="14" y="595"/>
                </a:lnTo>
                <a:lnTo>
                  <a:pt x="21" y="588"/>
                </a:lnTo>
                <a:lnTo>
                  <a:pt x="28" y="588"/>
                </a:lnTo>
                <a:lnTo>
                  <a:pt x="35" y="581"/>
                </a:lnTo>
                <a:lnTo>
                  <a:pt x="42" y="574"/>
                </a:lnTo>
                <a:lnTo>
                  <a:pt x="49" y="567"/>
                </a:lnTo>
                <a:lnTo>
                  <a:pt x="56" y="560"/>
                </a:lnTo>
                <a:lnTo>
                  <a:pt x="63" y="552"/>
                </a:lnTo>
                <a:lnTo>
                  <a:pt x="70" y="545"/>
                </a:lnTo>
                <a:lnTo>
                  <a:pt x="78" y="538"/>
                </a:lnTo>
                <a:lnTo>
                  <a:pt x="85" y="531"/>
                </a:lnTo>
                <a:lnTo>
                  <a:pt x="92" y="524"/>
                </a:lnTo>
                <a:lnTo>
                  <a:pt x="99" y="517"/>
                </a:lnTo>
                <a:lnTo>
                  <a:pt x="106" y="510"/>
                </a:lnTo>
                <a:lnTo>
                  <a:pt x="113" y="503"/>
                </a:lnTo>
                <a:lnTo>
                  <a:pt x="127" y="489"/>
                </a:lnTo>
                <a:lnTo>
                  <a:pt x="127" y="475"/>
                </a:lnTo>
                <a:lnTo>
                  <a:pt x="134" y="467"/>
                </a:lnTo>
                <a:lnTo>
                  <a:pt x="141" y="460"/>
                </a:lnTo>
                <a:lnTo>
                  <a:pt x="141" y="453"/>
                </a:lnTo>
                <a:lnTo>
                  <a:pt x="148" y="446"/>
                </a:lnTo>
                <a:lnTo>
                  <a:pt x="148" y="439"/>
                </a:lnTo>
                <a:lnTo>
                  <a:pt x="156" y="432"/>
                </a:lnTo>
                <a:lnTo>
                  <a:pt x="156" y="418"/>
                </a:lnTo>
                <a:lnTo>
                  <a:pt x="163" y="411"/>
                </a:lnTo>
                <a:lnTo>
                  <a:pt x="170" y="404"/>
                </a:lnTo>
                <a:lnTo>
                  <a:pt x="170" y="397"/>
                </a:lnTo>
                <a:lnTo>
                  <a:pt x="177" y="389"/>
                </a:lnTo>
                <a:lnTo>
                  <a:pt x="177" y="375"/>
                </a:lnTo>
                <a:lnTo>
                  <a:pt x="184" y="368"/>
                </a:lnTo>
                <a:lnTo>
                  <a:pt x="184" y="361"/>
                </a:lnTo>
                <a:lnTo>
                  <a:pt x="191" y="354"/>
                </a:lnTo>
                <a:lnTo>
                  <a:pt x="191" y="340"/>
                </a:lnTo>
                <a:lnTo>
                  <a:pt x="198" y="333"/>
                </a:lnTo>
                <a:lnTo>
                  <a:pt x="205" y="326"/>
                </a:lnTo>
                <a:lnTo>
                  <a:pt x="205" y="312"/>
                </a:lnTo>
                <a:lnTo>
                  <a:pt x="212" y="304"/>
                </a:lnTo>
                <a:lnTo>
                  <a:pt x="219" y="297"/>
                </a:lnTo>
                <a:lnTo>
                  <a:pt x="226" y="290"/>
                </a:lnTo>
                <a:lnTo>
                  <a:pt x="233" y="290"/>
                </a:lnTo>
                <a:lnTo>
                  <a:pt x="241" y="283"/>
                </a:lnTo>
                <a:lnTo>
                  <a:pt x="248" y="283"/>
                </a:lnTo>
                <a:lnTo>
                  <a:pt x="255" y="283"/>
                </a:lnTo>
                <a:lnTo>
                  <a:pt x="262" y="290"/>
                </a:lnTo>
                <a:lnTo>
                  <a:pt x="269" y="290"/>
                </a:lnTo>
                <a:lnTo>
                  <a:pt x="276" y="297"/>
                </a:lnTo>
                <a:lnTo>
                  <a:pt x="283" y="297"/>
                </a:lnTo>
                <a:lnTo>
                  <a:pt x="290" y="297"/>
                </a:lnTo>
                <a:lnTo>
                  <a:pt x="297" y="297"/>
                </a:lnTo>
                <a:lnTo>
                  <a:pt x="304" y="304"/>
                </a:lnTo>
                <a:lnTo>
                  <a:pt x="311" y="304"/>
                </a:lnTo>
                <a:lnTo>
                  <a:pt x="318" y="304"/>
                </a:lnTo>
                <a:lnTo>
                  <a:pt x="326" y="312"/>
                </a:lnTo>
                <a:lnTo>
                  <a:pt x="333" y="312"/>
                </a:lnTo>
                <a:lnTo>
                  <a:pt x="340" y="319"/>
                </a:lnTo>
                <a:lnTo>
                  <a:pt x="347" y="319"/>
                </a:lnTo>
                <a:lnTo>
                  <a:pt x="354" y="319"/>
                </a:lnTo>
                <a:lnTo>
                  <a:pt x="361" y="319"/>
                </a:lnTo>
                <a:lnTo>
                  <a:pt x="368" y="312"/>
                </a:lnTo>
                <a:lnTo>
                  <a:pt x="375" y="304"/>
                </a:lnTo>
                <a:lnTo>
                  <a:pt x="382" y="297"/>
                </a:lnTo>
                <a:lnTo>
                  <a:pt x="389" y="290"/>
                </a:lnTo>
                <a:lnTo>
                  <a:pt x="396" y="283"/>
                </a:lnTo>
                <a:lnTo>
                  <a:pt x="396" y="276"/>
                </a:lnTo>
                <a:lnTo>
                  <a:pt x="411" y="262"/>
                </a:lnTo>
                <a:lnTo>
                  <a:pt x="411" y="248"/>
                </a:lnTo>
                <a:lnTo>
                  <a:pt x="418" y="241"/>
                </a:lnTo>
                <a:lnTo>
                  <a:pt x="418" y="234"/>
                </a:lnTo>
                <a:lnTo>
                  <a:pt x="425" y="226"/>
                </a:lnTo>
                <a:lnTo>
                  <a:pt x="425" y="212"/>
                </a:lnTo>
                <a:lnTo>
                  <a:pt x="432" y="205"/>
                </a:lnTo>
                <a:lnTo>
                  <a:pt x="432" y="198"/>
                </a:lnTo>
                <a:lnTo>
                  <a:pt x="446" y="184"/>
                </a:lnTo>
                <a:lnTo>
                  <a:pt x="446" y="170"/>
                </a:lnTo>
                <a:lnTo>
                  <a:pt x="453" y="163"/>
                </a:lnTo>
                <a:lnTo>
                  <a:pt x="453" y="156"/>
                </a:lnTo>
                <a:lnTo>
                  <a:pt x="460" y="148"/>
                </a:lnTo>
                <a:lnTo>
                  <a:pt x="460" y="141"/>
                </a:lnTo>
                <a:lnTo>
                  <a:pt x="467" y="134"/>
                </a:lnTo>
                <a:lnTo>
                  <a:pt x="474" y="127"/>
                </a:lnTo>
                <a:lnTo>
                  <a:pt x="474" y="113"/>
                </a:lnTo>
                <a:lnTo>
                  <a:pt x="489" y="99"/>
                </a:lnTo>
                <a:lnTo>
                  <a:pt x="489" y="92"/>
                </a:lnTo>
                <a:lnTo>
                  <a:pt x="496" y="85"/>
                </a:lnTo>
                <a:lnTo>
                  <a:pt x="503" y="78"/>
                </a:lnTo>
                <a:lnTo>
                  <a:pt x="510" y="71"/>
                </a:lnTo>
                <a:lnTo>
                  <a:pt x="517" y="63"/>
                </a:lnTo>
                <a:lnTo>
                  <a:pt x="524" y="56"/>
                </a:lnTo>
                <a:lnTo>
                  <a:pt x="531" y="49"/>
                </a:lnTo>
                <a:lnTo>
                  <a:pt x="538" y="42"/>
                </a:lnTo>
                <a:lnTo>
                  <a:pt x="545" y="35"/>
                </a:lnTo>
                <a:lnTo>
                  <a:pt x="552" y="35"/>
                </a:lnTo>
                <a:lnTo>
                  <a:pt x="559" y="28"/>
                </a:lnTo>
                <a:lnTo>
                  <a:pt x="567" y="21"/>
                </a:lnTo>
                <a:lnTo>
                  <a:pt x="574" y="14"/>
                </a:lnTo>
                <a:lnTo>
                  <a:pt x="581" y="7"/>
                </a:lnTo>
                <a:lnTo>
                  <a:pt x="588" y="0"/>
                </a:lnTo>
                <a:lnTo>
                  <a:pt x="595"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16" name="Rectangle 1064"/>
          <p:cNvSpPr>
            <a:spLocks noChangeArrowheads="1"/>
          </p:cNvSpPr>
          <p:nvPr/>
        </p:nvSpPr>
        <p:spPr bwMode="auto">
          <a:xfrm>
            <a:off x="4948238" y="4440238"/>
            <a:ext cx="968375" cy="9667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817" name="Rectangle 1065"/>
          <p:cNvSpPr>
            <a:spLocks noChangeArrowheads="1"/>
          </p:cNvSpPr>
          <p:nvPr/>
        </p:nvSpPr>
        <p:spPr bwMode="auto">
          <a:xfrm>
            <a:off x="4948238" y="4440238"/>
            <a:ext cx="968375" cy="9667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18" name="Freeform 1066"/>
          <p:cNvSpPr>
            <a:spLocks/>
          </p:cNvSpPr>
          <p:nvPr/>
        </p:nvSpPr>
        <p:spPr bwMode="auto">
          <a:xfrm>
            <a:off x="5432425" y="4440238"/>
            <a:ext cx="1588" cy="966787"/>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19" name="Freeform 1067"/>
          <p:cNvSpPr>
            <a:spLocks/>
          </p:cNvSpPr>
          <p:nvPr/>
        </p:nvSpPr>
        <p:spPr bwMode="auto">
          <a:xfrm>
            <a:off x="4948238" y="4922838"/>
            <a:ext cx="968375" cy="1587"/>
          </a:xfrm>
          <a:custGeom>
            <a:avLst/>
            <a:gdLst>
              <a:gd name="T0" fmla="*/ 0 w 86"/>
              <a:gd name="T1" fmla="*/ 0 h 1587"/>
              <a:gd name="T2" fmla="*/ 2147483647 w 86"/>
              <a:gd name="T3" fmla="*/ 0 h 1587"/>
              <a:gd name="T4" fmla="*/ 2147483647 w 86"/>
              <a:gd name="T5" fmla="*/ 0 h 1587"/>
              <a:gd name="T6" fmla="*/ 0 60000 65536"/>
              <a:gd name="T7" fmla="*/ 0 60000 65536"/>
              <a:gd name="T8" fmla="*/ 0 60000 65536"/>
              <a:gd name="T9" fmla="*/ 0 w 86"/>
              <a:gd name="T10" fmla="*/ 0 h 1587"/>
              <a:gd name="T11" fmla="*/ 86 w 86"/>
              <a:gd name="T12" fmla="*/ 1587 h 1587"/>
            </a:gdLst>
            <a:ahLst/>
            <a:cxnLst>
              <a:cxn ang="T6">
                <a:pos x="T0" y="T1"/>
              </a:cxn>
              <a:cxn ang="T7">
                <a:pos x="T2" y="T3"/>
              </a:cxn>
              <a:cxn ang="T8">
                <a:pos x="T4" y="T5"/>
              </a:cxn>
            </a:cxnLst>
            <a:rect l="T9" t="T10" r="T11" b="T12"/>
            <a:pathLst>
              <a:path w="86" h="1587">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20" name="Line 1068"/>
          <p:cNvSpPr>
            <a:spLocks noChangeShapeType="1"/>
          </p:cNvSpPr>
          <p:nvPr/>
        </p:nvSpPr>
        <p:spPr bwMode="auto">
          <a:xfrm>
            <a:off x="4948238" y="444023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1" name="Freeform 1069"/>
          <p:cNvSpPr>
            <a:spLocks/>
          </p:cNvSpPr>
          <p:nvPr/>
        </p:nvSpPr>
        <p:spPr bwMode="auto">
          <a:xfrm>
            <a:off x="4948238" y="4440238"/>
            <a:ext cx="968375"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22" name="Line 1070"/>
          <p:cNvSpPr>
            <a:spLocks noChangeShapeType="1"/>
          </p:cNvSpPr>
          <p:nvPr/>
        </p:nvSpPr>
        <p:spPr bwMode="auto">
          <a:xfrm flipV="1">
            <a:off x="494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3" name="Line 1071"/>
          <p:cNvSpPr>
            <a:spLocks noChangeShapeType="1"/>
          </p:cNvSpPr>
          <p:nvPr/>
        </p:nvSpPr>
        <p:spPr bwMode="auto">
          <a:xfrm>
            <a:off x="4948238" y="5407025"/>
            <a:ext cx="9683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4" name="Line 1072"/>
          <p:cNvSpPr>
            <a:spLocks noChangeShapeType="1"/>
          </p:cNvSpPr>
          <p:nvPr/>
        </p:nvSpPr>
        <p:spPr bwMode="auto">
          <a:xfrm flipV="1">
            <a:off x="494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5" name="Line 1073"/>
          <p:cNvSpPr>
            <a:spLocks noChangeShapeType="1"/>
          </p:cNvSpPr>
          <p:nvPr/>
        </p:nvSpPr>
        <p:spPr bwMode="auto">
          <a:xfrm flipV="1">
            <a:off x="5432425" y="5395913"/>
            <a:ext cx="1588"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6" name="Line 1074"/>
          <p:cNvSpPr>
            <a:spLocks noChangeShapeType="1"/>
          </p:cNvSpPr>
          <p:nvPr/>
        </p:nvSpPr>
        <p:spPr bwMode="auto">
          <a:xfrm>
            <a:off x="5432425" y="4440238"/>
            <a:ext cx="158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7" name="Line 1075"/>
          <p:cNvSpPr>
            <a:spLocks noChangeShapeType="1"/>
          </p:cNvSpPr>
          <p:nvPr/>
        </p:nvSpPr>
        <p:spPr bwMode="auto">
          <a:xfrm>
            <a:off x="4948238" y="4922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8" name="Line 1076"/>
          <p:cNvSpPr>
            <a:spLocks noChangeShapeType="1"/>
          </p:cNvSpPr>
          <p:nvPr/>
        </p:nvSpPr>
        <p:spPr bwMode="auto">
          <a:xfrm flipH="1">
            <a:off x="5905500" y="4922838"/>
            <a:ext cx="11113"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9" name="Line 1077"/>
          <p:cNvSpPr>
            <a:spLocks noChangeShapeType="1"/>
          </p:cNvSpPr>
          <p:nvPr/>
        </p:nvSpPr>
        <p:spPr bwMode="auto">
          <a:xfrm>
            <a:off x="4948238" y="444023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30" name="Freeform 1078"/>
          <p:cNvSpPr>
            <a:spLocks/>
          </p:cNvSpPr>
          <p:nvPr/>
        </p:nvSpPr>
        <p:spPr bwMode="auto">
          <a:xfrm>
            <a:off x="4948238" y="4440238"/>
            <a:ext cx="968375"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1" name="Line 1079"/>
          <p:cNvSpPr>
            <a:spLocks noChangeShapeType="1"/>
          </p:cNvSpPr>
          <p:nvPr/>
        </p:nvSpPr>
        <p:spPr bwMode="auto">
          <a:xfrm flipV="1">
            <a:off x="494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32" name="Freeform 1080"/>
          <p:cNvSpPr>
            <a:spLocks/>
          </p:cNvSpPr>
          <p:nvPr/>
        </p:nvSpPr>
        <p:spPr bwMode="auto">
          <a:xfrm>
            <a:off x="4948238" y="4440238"/>
            <a:ext cx="968375" cy="966787"/>
          </a:xfrm>
          <a:custGeom>
            <a:avLst/>
            <a:gdLst>
              <a:gd name="T0" fmla="*/ 0 w 610"/>
              <a:gd name="T1" fmla="*/ 2147483647 h 609"/>
              <a:gd name="T2" fmla="*/ 2147483647 w 610"/>
              <a:gd name="T3" fmla="*/ 2147483647 h 609"/>
              <a:gd name="T4" fmla="*/ 2147483647 w 610"/>
              <a:gd name="T5" fmla="*/ 2147483647 h 609"/>
              <a:gd name="T6" fmla="*/ 2147483647 w 610"/>
              <a:gd name="T7" fmla="*/ 2147483647 h 609"/>
              <a:gd name="T8" fmla="*/ 2147483647 w 610"/>
              <a:gd name="T9" fmla="*/ 2147483647 h 609"/>
              <a:gd name="T10" fmla="*/ 2147483647 w 610"/>
              <a:gd name="T11" fmla="*/ 2147483647 h 609"/>
              <a:gd name="T12" fmla="*/ 2147483647 w 610"/>
              <a:gd name="T13" fmla="*/ 2147483647 h 609"/>
              <a:gd name="T14" fmla="*/ 2147483647 w 610"/>
              <a:gd name="T15" fmla="*/ 2147483647 h 609"/>
              <a:gd name="T16" fmla="*/ 2147483647 w 610"/>
              <a:gd name="T17" fmla="*/ 2147483647 h 609"/>
              <a:gd name="T18" fmla="*/ 2147483647 w 610"/>
              <a:gd name="T19" fmla="*/ 2147483647 h 609"/>
              <a:gd name="T20" fmla="*/ 2147483647 w 610"/>
              <a:gd name="T21" fmla="*/ 2147483647 h 609"/>
              <a:gd name="T22" fmla="*/ 2147483647 w 610"/>
              <a:gd name="T23" fmla="*/ 2147483647 h 609"/>
              <a:gd name="T24" fmla="*/ 2147483647 w 610"/>
              <a:gd name="T25" fmla="*/ 2147483647 h 609"/>
              <a:gd name="T26" fmla="*/ 2147483647 w 610"/>
              <a:gd name="T27" fmla="*/ 2147483647 h 609"/>
              <a:gd name="T28" fmla="*/ 2147483647 w 610"/>
              <a:gd name="T29" fmla="*/ 2147483647 h 609"/>
              <a:gd name="T30" fmla="*/ 2147483647 w 610"/>
              <a:gd name="T31" fmla="*/ 2147483647 h 609"/>
              <a:gd name="T32" fmla="*/ 2147483647 w 610"/>
              <a:gd name="T33" fmla="*/ 2147483647 h 609"/>
              <a:gd name="T34" fmla="*/ 2147483647 w 610"/>
              <a:gd name="T35" fmla="*/ 2147483647 h 609"/>
              <a:gd name="T36" fmla="*/ 2147483647 w 610"/>
              <a:gd name="T37" fmla="*/ 2147483647 h 609"/>
              <a:gd name="T38" fmla="*/ 2147483647 w 610"/>
              <a:gd name="T39" fmla="*/ 2147483647 h 609"/>
              <a:gd name="T40" fmla="*/ 2147483647 w 610"/>
              <a:gd name="T41" fmla="*/ 2147483647 h 609"/>
              <a:gd name="T42" fmla="*/ 2147483647 w 610"/>
              <a:gd name="T43" fmla="*/ 2147483647 h 609"/>
              <a:gd name="T44" fmla="*/ 2147483647 w 610"/>
              <a:gd name="T45" fmla="*/ 2147483647 h 609"/>
              <a:gd name="T46" fmla="*/ 2147483647 w 610"/>
              <a:gd name="T47" fmla="*/ 2147483647 h 609"/>
              <a:gd name="T48" fmla="*/ 2147483647 w 610"/>
              <a:gd name="T49" fmla="*/ 2147483647 h 609"/>
              <a:gd name="T50" fmla="*/ 2147483647 w 610"/>
              <a:gd name="T51" fmla="*/ 2147483647 h 609"/>
              <a:gd name="T52" fmla="*/ 2147483647 w 610"/>
              <a:gd name="T53" fmla="*/ 2147483647 h 609"/>
              <a:gd name="T54" fmla="*/ 2147483647 w 610"/>
              <a:gd name="T55" fmla="*/ 2147483647 h 609"/>
              <a:gd name="T56" fmla="*/ 2147483647 w 610"/>
              <a:gd name="T57" fmla="*/ 2147483647 h 609"/>
              <a:gd name="T58" fmla="*/ 2147483647 w 610"/>
              <a:gd name="T59" fmla="*/ 2147483647 h 609"/>
              <a:gd name="T60" fmla="*/ 2147483647 w 610"/>
              <a:gd name="T61" fmla="*/ 2147483647 h 609"/>
              <a:gd name="T62" fmla="*/ 2147483647 w 610"/>
              <a:gd name="T63" fmla="*/ 2147483647 h 609"/>
              <a:gd name="T64" fmla="*/ 2147483647 w 610"/>
              <a:gd name="T65" fmla="*/ 2147483647 h 609"/>
              <a:gd name="T66" fmla="*/ 2147483647 w 610"/>
              <a:gd name="T67" fmla="*/ 2147483647 h 609"/>
              <a:gd name="T68" fmla="*/ 2147483647 w 610"/>
              <a:gd name="T69" fmla="*/ 2147483647 h 609"/>
              <a:gd name="T70" fmla="*/ 2147483647 w 610"/>
              <a:gd name="T71" fmla="*/ 2147483647 h 609"/>
              <a:gd name="T72" fmla="*/ 2147483647 w 610"/>
              <a:gd name="T73" fmla="*/ 2147483647 h 609"/>
              <a:gd name="T74" fmla="*/ 2147483647 w 610"/>
              <a:gd name="T75" fmla="*/ 2147483647 h 609"/>
              <a:gd name="T76" fmla="*/ 2147483647 w 610"/>
              <a:gd name="T77" fmla="*/ 2147483647 h 609"/>
              <a:gd name="T78" fmla="*/ 2147483647 w 610"/>
              <a:gd name="T79" fmla="*/ 2147483647 h 609"/>
              <a:gd name="T80" fmla="*/ 2147483647 w 610"/>
              <a:gd name="T81" fmla="*/ 2147483647 h 609"/>
              <a:gd name="T82" fmla="*/ 2147483647 w 610"/>
              <a:gd name="T83" fmla="*/ 2147483647 h 609"/>
              <a:gd name="T84" fmla="*/ 2147483647 w 610"/>
              <a:gd name="T85" fmla="*/ 2147483647 h 609"/>
              <a:gd name="T86" fmla="*/ 2147483647 w 610"/>
              <a:gd name="T87" fmla="*/ 0 h 6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0"/>
              <a:gd name="T133" fmla="*/ 0 h 609"/>
              <a:gd name="T134" fmla="*/ 610 w 610"/>
              <a:gd name="T135" fmla="*/ 609 h 6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0" h="609">
                <a:moveTo>
                  <a:pt x="0" y="609"/>
                </a:moveTo>
                <a:lnTo>
                  <a:pt x="0" y="602"/>
                </a:lnTo>
                <a:lnTo>
                  <a:pt x="7" y="595"/>
                </a:lnTo>
                <a:lnTo>
                  <a:pt x="15" y="588"/>
                </a:lnTo>
                <a:lnTo>
                  <a:pt x="22" y="581"/>
                </a:lnTo>
                <a:lnTo>
                  <a:pt x="29" y="574"/>
                </a:lnTo>
                <a:lnTo>
                  <a:pt x="36" y="567"/>
                </a:lnTo>
                <a:lnTo>
                  <a:pt x="43" y="560"/>
                </a:lnTo>
                <a:lnTo>
                  <a:pt x="50" y="552"/>
                </a:lnTo>
                <a:lnTo>
                  <a:pt x="57" y="545"/>
                </a:lnTo>
                <a:lnTo>
                  <a:pt x="64" y="538"/>
                </a:lnTo>
                <a:lnTo>
                  <a:pt x="71" y="531"/>
                </a:lnTo>
                <a:lnTo>
                  <a:pt x="78" y="524"/>
                </a:lnTo>
                <a:lnTo>
                  <a:pt x="85" y="517"/>
                </a:lnTo>
                <a:lnTo>
                  <a:pt x="92" y="510"/>
                </a:lnTo>
                <a:lnTo>
                  <a:pt x="100" y="503"/>
                </a:lnTo>
                <a:lnTo>
                  <a:pt x="107" y="496"/>
                </a:lnTo>
                <a:lnTo>
                  <a:pt x="114" y="489"/>
                </a:lnTo>
                <a:lnTo>
                  <a:pt x="121" y="482"/>
                </a:lnTo>
                <a:lnTo>
                  <a:pt x="128" y="475"/>
                </a:lnTo>
                <a:lnTo>
                  <a:pt x="135" y="467"/>
                </a:lnTo>
                <a:lnTo>
                  <a:pt x="142" y="460"/>
                </a:lnTo>
                <a:lnTo>
                  <a:pt x="149" y="453"/>
                </a:lnTo>
                <a:lnTo>
                  <a:pt x="156" y="446"/>
                </a:lnTo>
                <a:lnTo>
                  <a:pt x="163" y="439"/>
                </a:lnTo>
                <a:lnTo>
                  <a:pt x="170" y="432"/>
                </a:lnTo>
                <a:lnTo>
                  <a:pt x="178" y="425"/>
                </a:lnTo>
                <a:lnTo>
                  <a:pt x="185" y="418"/>
                </a:lnTo>
                <a:lnTo>
                  <a:pt x="192" y="411"/>
                </a:lnTo>
                <a:lnTo>
                  <a:pt x="199" y="404"/>
                </a:lnTo>
                <a:lnTo>
                  <a:pt x="206" y="397"/>
                </a:lnTo>
                <a:lnTo>
                  <a:pt x="213" y="389"/>
                </a:lnTo>
                <a:lnTo>
                  <a:pt x="220" y="382"/>
                </a:lnTo>
                <a:lnTo>
                  <a:pt x="227" y="375"/>
                </a:lnTo>
                <a:lnTo>
                  <a:pt x="234" y="368"/>
                </a:lnTo>
                <a:lnTo>
                  <a:pt x="241" y="361"/>
                </a:lnTo>
                <a:lnTo>
                  <a:pt x="248" y="354"/>
                </a:lnTo>
                <a:lnTo>
                  <a:pt x="255" y="347"/>
                </a:lnTo>
                <a:lnTo>
                  <a:pt x="263" y="340"/>
                </a:lnTo>
                <a:lnTo>
                  <a:pt x="270" y="333"/>
                </a:lnTo>
                <a:lnTo>
                  <a:pt x="277" y="326"/>
                </a:lnTo>
                <a:lnTo>
                  <a:pt x="284" y="319"/>
                </a:lnTo>
                <a:lnTo>
                  <a:pt x="291" y="312"/>
                </a:lnTo>
                <a:lnTo>
                  <a:pt x="298" y="304"/>
                </a:lnTo>
                <a:lnTo>
                  <a:pt x="305" y="297"/>
                </a:lnTo>
                <a:lnTo>
                  <a:pt x="312" y="290"/>
                </a:lnTo>
                <a:lnTo>
                  <a:pt x="319" y="283"/>
                </a:lnTo>
                <a:lnTo>
                  <a:pt x="326" y="276"/>
                </a:lnTo>
                <a:lnTo>
                  <a:pt x="333" y="269"/>
                </a:lnTo>
                <a:lnTo>
                  <a:pt x="341" y="262"/>
                </a:lnTo>
                <a:lnTo>
                  <a:pt x="348" y="255"/>
                </a:lnTo>
                <a:lnTo>
                  <a:pt x="355" y="248"/>
                </a:lnTo>
                <a:lnTo>
                  <a:pt x="362" y="241"/>
                </a:lnTo>
                <a:lnTo>
                  <a:pt x="369" y="234"/>
                </a:lnTo>
                <a:lnTo>
                  <a:pt x="376" y="226"/>
                </a:lnTo>
                <a:lnTo>
                  <a:pt x="383" y="219"/>
                </a:lnTo>
                <a:lnTo>
                  <a:pt x="390" y="212"/>
                </a:lnTo>
                <a:lnTo>
                  <a:pt x="397" y="205"/>
                </a:lnTo>
                <a:lnTo>
                  <a:pt x="404" y="198"/>
                </a:lnTo>
                <a:lnTo>
                  <a:pt x="411" y="191"/>
                </a:lnTo>
                <a:lnTo>
                  <a:pt x="418" y="184"/>
                </a:lnTo>
                <a:lnTo>
                  <a:pt x="426" y="177"/>
                </a:lnTo>
                <a:lnTo>
                  <a:pt x="433" y="170"/>
                </a:lnTo>
                <a:lnTo>
                  <a:pt x="440" y="163"/>
                </a:lnTo>
                <a:lnTo>
                  <a:pt x="447" y="156"/>
                </a:lnTo>
                <a:lnTo>
                  <a:pt x="454" y="148"/>
                </a:lnTo>
                <a:lnTo>
                  <a:pt x="461" y="141"/>
                </a:lnTo>
                <a:lnTo>
                  <a:pt x="468" y="134"/>
                </a:lnTo>
                <a:lnTo>
                  <a:pt x="475" y="127"/>
                </a:lnTo>
                <a:lnTo>
                  <a:pt x="482" y="120"/>
                </a:lnTo>
                <a:lnTo>
                  <a:pt x="489" y="113"/>
                </a:lnTo>
                <a:lnTo>
                  <a:pt x="496" y="106"/>
                </a:lnTo>
                <a:lnTo>
                  <a:pt x="503" y="99"/>
                </a:lnTo>
                <a:lnTo>
                  <a:pt x="511" y="92"/>
                </a:lnTo>
                <a:lnTo>
                  <a:pt x="518" y="85"/>
                </a:lnTo>
                <a:lnTo>
                  <a:pt x="525" y="78"/>
                </a:lnTo>
                <a:lnTo>
                  <a:pt x="532" y="71"/>
                </a:lnTo>
                <a:lnTo>
                  <a:pt x="539" y="63"/>
                </a:lnTo>
                <a:lnTo>
                  <a:pt x="546" y="56"/>
                </a:lnTo>
                <a:lnTo>
                  <a:pt x="553" y="49"/>
                </a:lnTo>
                <a:lnTo>
                  <a:pt x="560" y="42"/>
                </a:lnTo>
                <a:lnTo>
                  <a:pt x="567" y="35"/>
                </a:lnTo>
                <a:lnTo>
                  <a:pt x="574" y="28"/>
                </a:lnTo>
                <a:lnTo>
                  <a:pt x="581" y="21"/>
                </a:lnTo>
                <a:lnTo>
                  <a:pt x="589" y="14"/>
                </a:lnTo>
                <a:lnTo>
                  <a:pt x="596" y="7"/>
                </a:lnTo>
                <a:lnTo>
                  <a:pt x="603" y="0"/>
                </a:lnTo>
                <a:lnTo>
                  <a:pt x="61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3" name="Freeform 1081"/>
          <p:cNvSpPr>
            <a:spLocks/>
          </p:cNvSpPr>
          <p:nvPr/>
        </p:nvSpPr>
        <p:spPr bwMode="auto">
          <a:xfrm>
            <a:off x="4959350" y="4440238"/>
            <a:ext cx="946150" cy="955675"/>
          </a:xfrm>
          <a:custGeom>
            <a:avLst/>
            <a:gdLst>
              <a:gd name="T0" fmla="*/ 0 w 596"/>
              <a:gd name="T1" fmla="*/ 2147483647 h 602"/>
              <a:gd name="T2" fmla="*/ 2147483647 w 596"/>
              <a:gd name="T3" fmla="*/ 2147483647 h 602"/>
              <a:gd name="T4" fmla="*/ 2147483647 w 596"/>
              <a:gd name="T5" fmla="*/ 2147483647 h 602"/>
              <a:gd name="T6" fmla="*/ 2147483647 w 596"/>
              <a:gd name="T7" fmla="*/ 2147483647 h 602"/>
              <a:gd name="T8" fmla="*/ 2147483647 w 596"/>
              <a:gd name="T9" fmla="*/ 2147483647 h 602"/>
              <a:gd name="T10" fmla="*/ 2147483647 w 596"/>
              <a:gd name="T11" fmla="*/ 2147483647 h 602"/>
              <a:gd name="T12" fmla="*/ 2147483647 w 596"/>
              <a:gd name="T13" fmla="*/ 2147483647 h 602"/>
              <a:gd name="T14" fmla="*/ 2147483647 w 596"/>
              <a:gd name="T15" fmla="*/ 2147483647 h 602"/>
              <a:gd name="T16" fmla="*/ 2147483647 w 596"/>
              <a:gd name="T17" fmla="*/ 2147483647 h 602"/>
              <a:gd name="T18" fmla="*/ 2147483647 w 596"/>
              <a:gd name="T19" fmla="*/ 2147483647 h 602"/>
              <a:gd name="T20" fmla="*/ 2147483647 w 596"/>
              <a:gd name="T21" fmla="*/ 2147483647 h 602"/>
              <a:gd name="T22" fmla="*/ 2147483647 w 596"/>
              <a:gd name="T23" fmla="*/ 2147483647 h 602"/>
              <a:gd name="T24" fmla="*/ 2147483647 w 596"/>
              <a:gd name="T25" fmla="*/ 2147483647 h 602"/>
              <a:gd name="T26" fmla="*/ 2147483647 w 596"/>
              <a:gd name="T27" fmla="*/ 2147483647 h 602"/>
              <a:gd name="T28" fmla="*/ 2147483647 w 596"/>
              <a:gd name="T29" fmla="*/ 2147483647 h 602"/>
              <a:gd name="T30" fmla="*/ 2147483647 w 596"/>
              <a:gd name="T31" fmla="*/ 2147483647 h 602"/>
              <a:gd name="T32" fmla="*/ 2147483647 w 596"/>
              <a:gd name="T33" fmla="*/ 2147483647 h 602"/>
              <a:gd name="T34" fmla="*/ 2147483647 w 596"/>
              <a:gd name="T35" fmla="*/ 2147483647 h 602"/>
              <a:gd name="T36" fmla="*/ 2147483647 w 596"/>
              <a:gd name="T37" fmla="*/ 2147483647 h 602"/>
              <a:gd name="T38" fmla="*/ 2147483647 w 596"/>
              <a:gd name="T39" fmla="*/ 2147483647 h 602"/>
              <a:gd name="T40" fmla="*/ 2147483647 w 596"/>
              <a:gd name="T41" fmla="*/ 2147483647 h 602"/>
              <a:gd name="T42" fmla="*/ 2147483647 w 596"/>
              <a:gd name="T43" fmla="*/ 2147483647 h 602"/>
              <a:gd name="T44" fmla="*/ 2147483647 w 596"/>
              <a:gd name="T45" fmla="*/ 2147483647 h 602"/>
              <a:gd name="T46" fmla="*/ 2147483647 w 596"/>
              <a:gd name="T47" fmla="*/ 2147483647 h 602"/>
              <a:gd name="T48" fmla="*/ 2147483647 w 596"/>
              <a:gd name="T49" fmla="*/ 2147483647 h 602"/>
              <a:gd name="T50" fmla="*/ 2147483647 w 596"/>
              <a:gd name="T51" fmla="*/ 2147483647 h 602"/>
              <a:gd name="T52" fmla="*/ 2147483647 w 596"/>
              <a:gd name="T53" fmla="*/ 2147483647 h 602"/>
              <a:gd name="T54" fmla="*/ 2147483647 w 596"/>
              <a:gd name="T55" fmla="*/ 2147483647 h 602"/>
              <a:gd name="T56" fmla="*/ 2147483647 w 596"/>
              <a:gd name="T57" fmla="*/ 2147483647 h 602"/>
              <a:gd name="T58" fmla="*/ 2147483647 w 596"/>
              <a:gd name="T59" fmla="*/ 2147483647 h 602"/>
              <a:gd name="T60" fmla="*/ 2147483647 w 596"/>
              <a:gd name="T61" fmla="*/ 2147483647 h 602"/>
              <a:gd name="T62" fmla="*/ 2147483647 w 596"/>
              <a:gd name="T63" fmla="*/ 2147483647 h 602"/>
              <a:gd name="T64" fmla="*/ 2147483647 w 596"/>
              <a:gd name="T65" fmla="*/ 2147483647 h 602"/>
              <a:gd name="T66" fmla="*/ 2147483647 w 596"/>
              <a:gd name="T67" fmla="*/ 2147483647 h 602"/>
              <a:gd name="T68" fmla="*/ 2147483647 w 596"/>
              <a:gd name="T69" fmla="*/ 2147483647 h 602"/>
              <a:gd name="T70" fmla="*/ 2147483647 w 596"/>
              <a:gd name="T71" fmla="*/ 2147483647 h 602"/>
              <a:gd name="T72" fmla="*/ 2147483647 w 596"/>
              <a:gd name="T73" fmla="*/ 2147483647 h 602"/>
              <a:gd name="T74" fmla="*/ 2147483647 w 596"/>
              <a:gd name="T75" fmla="*/ 2147483647 h 602"/>
              <a:gd name="T76" fmla="*/ 2147483647 w 596"/>
              <a:gd name="T77" fmla="*/ 2147483647 h 602"/>
              <a:gd name="T78" fmla="*/ 2147483647 w 596"/>
              <a:gd name="T79" fmla="*/ 2147483647 h 602"/>
              <a:gd name="T80" fmla="*/ 2147483647 w 596"/>
              <a:gd name="T81" fmla="*/ 2147483647 h 602"/>
              <a:gd name="T82" fmla="*/ 2147483647 w 596"/>
              <a:gd name="T83" fmla="*/ 2147483647 h 602"/>
              <a:gd name="T84" fmla="*/ 2147483647 w 596"/>
              <a:gd name="T85" fmla="*/ 2147483647 h 602"/>
              <a:gd name="T86" fmla="*/ 2147483647 w 596"/>
              <a:gd name="T87" fmla="*/ 2147483647 h 602"/>
              <a:gd name="T88" fmla="*/ 2147483647 w 596"/>
              <a:gd name="T89" fmla="*/ 2147483647 h 602"/>
              <a:gd name="T90" fmla="*/ 2147483647 w 596"/>
              <a:gd name="T91" fmla="*/ 2147483647 h 602"/>
              <a:gd name="T92" fmla="*/ 2147483647 w 596"/>
              <a:gd name="T93" fmla="*/ 2147483647 h 602"/>
              <a:gd name="T94" fmla="*/ 2147483647 w 596"/>
              <a:gd name="T95" fmla="*/ 2147483647 h 602"/>
              <a:gd name="T96" fmla="*/ 2147483647 w 596"/>
              <a:gd name="T97" fmla="*/ 0 h 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96"/>
              <a:gd name="T148" fmla="*/ 0 h 602"/>
              <a:gd name="T149" fmla="*/ 596 w 596"/>
              <a:gd name="T150" fmla="*/ 602 h 60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96" h="602">
                <a:moveTo>
                  <a:pt x="0" y="602"/>
                </a:moveTo>
                <a:lnTo>
                  <a:pt x="0" y="595"/>
                </a:lnTo>
                <a:lnTo>
                  <a:pt x="8" y="588"/>
                </a:lnTo>
                <a:lnTo>
                  <a:pt x="15" y="581"/>
                </a:lnTo>
                <a:lnTo>
                  <a:pt x="22" y="581"/>
                </a:lnTo>
                <a:lnTo>
                  <a:pt x="29" y="574"/>
                </a:lnTo>
                <a:lnTo>
                  <a:pt x="36" y="567"/>
                </a:lnTo>
                <a:lnTo>
                  <a:pt x="43" y="560"/>
                </a:lnTo>
                <a:lnTo>
                  <a:pt x="50" y="552"/>
                </a:lnTo>
                <a:lnTo>
                  <a:pt x="57" y="545"/>
                </a:lnTo>
                <a:lnTo>
                  <a:pt x="64" y="538"/>
                </a:lnTo>
                <a:lnTo>
                  <a:pt x="71" y="531"/>
                </a:lnTo>
                <a:lnTo>
                  <a:pt x="78" y="524"/>
                </a:lnTo>
                <a:lnTo>
                  <a:pt x="85" y="517"/>
                </a:lnTo>
                <a:lnTo>
                  <a:pt x="93" y="510"/>
                </a:lnTo>
                <a:lnTo>
                  <a:pt x="100" y="503"/>
                </a:lnTo>
                <a:lnTo>
                  <a:pt x="107" y="496"/>
                </a:lnTo>
                <a:lnTo>
                  <a:pt x="114" y="489"/>
                </a:lnTo>
                <a:lnTo>
                  <a:pt x="121" y="482"/>
                </a:lnTo>
                <a:lnTo>
                  <a:pt x="121" y="475"/>
                </a:lnTo>
                <a:lnTo>
                  <a:pt x="135" y="460"/>
                </a:lnTo>
                <a:lnTo>
                  <a:pt x="135" y="446"/>
                </a:lnTo>
                <a:lnTo>
                  <a:pt x="149" y="432"/>
                </a:lnTo>
                <a:lnTo>
                  <a:pt x="149" y="418"/>
                </a:lnTo>
                <a:lnTo>
                  <a:pt x="156" y="411"/>
                </a:lnTo>
                <a:lnTo>
                  <a:pt x="163" y="404"/>
                </a:lnTo>
                <a:lnTo>
                  <a:pt x="163" y="397"/>
                </a:lnTo>
                <a:lnTo>
                  <a:pt x="171" y="389"/>
                </a:lnTo>
                <a:lnTo>
                  <a:pt x="171" y="375"/>
                </a:lnTo>
                <a:lnTo>
                  <a:pt x="178" y="368"/>
                </a:lnTo>
                <a:lnTo>
                  <a:pt x="178" y="354"/>
                </a:lnTo>
                <a:lnTo>
                  <a:pt x="185" y="347"/>
                </a:lnTo>
                <a:lnTo>
                  <a:pt x="185" y="340"/>
                </a:lnTo>
                <a:lnTo>
                  <a:pt x="192" y="333"/>
                </a:lnTo>
                <a:lnTo>
                  <a:pt x="192" y="326"/>
                </a:lnTo>
                <a:lnTo>
                  <a:pt x="206" y="312"/>
                </a:lnTo>
                <a:lnTo>
                  <a:pt x="206" y="304"/>
                </a:lnTo>
                <a:lnTo>
                  <a:pt x="213" y="297"/>
                </a:lnTo>
                <a:lnTo>
                  <a:pt x="227" y="283"/>
                </a:lnTo>
                <a:lnTo>
                  <a:pt x="220" y="283"/>
                </a:lnTo>
                <a:lnTo>
                  <a:pt x="227" y="283"/>
                </a:lnTo>
                <a:lnTo>
                  <a:pt x="234" y="283"/>
                </a:lnTo>
                <a:lnTo>
                  <a:pt x="241" y="283"/>
                </a:lnTo>
                <a:lnTo>
                  <a:pt x="248" y="283"/>
                </a:lnTo>
                <a:lnTo>
                  <a:pt x="256" y="290"/>
                </a:lnTo>
                <a:lnTo>
                  <a:pt x="263" y="290"/>
                </a:lnTo>
                <a:lnTo>
                  <a:pt x="270" y="297"/>
                </a:lnTo>
                <a:lnTo>
                  <a:pt x="277" y="297"/>
                </a:lnTo>
                <a:lnTo>
                  <a:pt x="284" y="297"/>
                </a:lnTo>
                <a:lnTo>
                  <a:pt x="291" y="304"/>
                </a:lnTo>
                <a:lnTo>
                  <a:pt x="298" y="297"/>
                </a:lnTo>
                <a:lnTo>
                  <a:pt x="305" y="304"/>
                </a:lnTo>
                <a:lnTo>
                  <a:pt x="312" y="304"/>
                </a:lnTo>
                <a:lnTo>
                  <a:pt x="319" y="312"/>
                </a:lnTo>
                <a:lnTo>
                  <a:pt x="326" y="312"/>
                </a:lnTo>
                <a:lnTo>
                  <a:pt x="334" y="312"/>
                </a:lnTo>
                <a:lnTo>
                  <a:pt x="341" y="319"/>
                </a:lnTo>
                <a:lnTo>
                  <a:pt x="348" y="319"/>
                </a:lnTo>
                <a:lnTo>
                  <a:pt x="355" y="319"/>
                </a:lnTo>
                <a:lnTo>
                  <a:pt x="362" y="319"/>
                </a:lnTo>
                <a:lnTo>
                  <a:pt x="369" y="312"/>
                </a:lnTo>
                <a:lnTo>
                  <a:pt x="383" y="297"/>
                </a:lnTo>
                <a:lnTo>
                  <a:pt x="383" y="290"/>
                </a:lnTo>
                <a:lnTo>
                  <a:pt x="390" y="283"/>
                </a:lnTo>
                <a:lnTo>
                  <a:pt x="397" y="276"/>
                </a:lnTo>
                <a:lnTo>
                  <a:pt x="397" y="269"/>
                </a:lnTo>
                <a:lnTo>
                  <a:pt x="404" y="262"/>
                </a:lnTo>
                <a:lnTo>
                  <a:pt x="404" y="248"/>
                </a:lnTo>
                <a:lnTo>
                  <a:pt x="411" y="241"/>
                </a:lnTo>
                <a:lnTo>
                  <a:pt x="411" y="234"/>
                </a:lnTo>
                <a:lnTo>
                  <a:pt x="419" y="226"/>
                </a:lnTo>
                <a:lnTo>
                  <a:pt x="419" y="212"/>
                </a:lnTo>
                <a:lnTo>
                  <a:pt x="426" y="205"/>
                </a:lnTo>
                <a:lnTo>
                  <a:pt x="426" y="198"/>
                </a:lnTo>
                <a:lnTo>
                  <a:pt x="440" y="184"/>
                </a:lnTo>
                <a:lnTo>
                  <a:pt x="440" y="170"/>
                </a:lnTo>
                <a:lnTo>
                  <a:pt x="454" y="156"/>
                </a:lnTo>
                <a:lnTo>
                  <a:pt x="454" y="141"/>
                </a:lnTo>
                <a:lnTo>
                  <a:pt x="461" y="134"/>
                </a:lnTo>
                <a:lnTo>
                  <a:pt x="468" y="127"/>
                </a:lnTo>
                <a:lnTo>
                  <a:pt x="468" y="120"/>
                </a:lnTo>
                <a:lnTo>
                  <a:pt x="475" y="113"/>
                </a:lnTo>
                <a:lnTo>
                  <a:pt x="489" y="99"/>
                </a:lnTo>
                <a:lnTo>
                  <a:pt x="489" y="92"/>
                </a:lnTo>
                <a:lnTo>
                  <a:pt x="496" y="92"/>
                </a:lnTo>
                <a:lnTo>
                  <a:pt x="511" y="78"/>
                </a:lnTo>
                <a:lnTo>
                  <a:pt x="511" y="71"/>
                </a:lnTo>
                <a:lnTo>
                  <a:pt x="518" y="63"/>
                </a:lnTo>
                <a:lnTo>
                  <a:pt x="525" y="56"/>
                </a:lnTo>
                <a:lnTo>
                  <a:pt x="532" y="49"/>
                </a:lnTo>
                <a:lnTo>
                  <a:pt x="539" y="49"/>
                </a:lnTo>
                <a:lnTo>
                  <a:pt x="546" y="42"/>
                </a:lnTo>
                <a:lnTo>
                  <a:pt x="553" y="35"/>
                </a:lnTo>
                <a:lnTo>
                  <a:pt x="560" y="28"/>
                </a:lnTo>
                <a:lnTo>
                  <a:pt x="567" y="21"/>
                </a:lnTo>
                <a:lnTo>
                  <a:pt x="574" y="14"/>
                </a:lnTo>
                <a:lnTo>
                  <a:pt x="582" y="7"/>
                </a:lnTo>
                <a:lnTo>
                  <a:pt x="589" y="0"/>
                </a:lnTo>
                <a:lnTo>
                  <a:pt x="59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4" name="Rectangle 1082"/>
          <p:cNvSpPr>
            <a:spLocks noChangeArrowheads="1"/>
          </p:cNvSpPr>
          <p:nvPr/>
        </p:nvSpPr>
        <p:spPr bwMode="auto">
          <a:xfrm>
            <a:off x="6219825" y="4440238"/>
            <a:ext cx="968375" cy="9667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835" name="Rectangle 1083"/>
          <p:cNvSpPr>
            <a:spLocks noChangeArrowheads="1"/>
          </p:cNvSpPr>
          <p:nvPr/>
        </p:nvSpPr>
        <p:spPr bwMode="auto">
          <a:xfrm>
            <a:off x="6219825" y="4440238"/>
            <a:ext cx="968375" cy="9667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6" name="Freeform 1084"/>
          <p:cNvSpPr>
            <a:spLocks/>
          </p:cNvSpPr>
          <p:nvPr/>
        </p:nvSpPr>
        <p:spPr bwMode="auto">
          <a:xfrm>
            <a:off x="6704013" y="4440238"/>
            <a:ext cx="1587" cy="966787"/>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7" name="Freeform 1085"/>
          <p:cNvSpPr>
            <a:spLocks/>
          </p:cNvSpPr>
          <p:nvPr/>
        </p:nvSpPr>
        <p:spPr bwMode="auto">
          <a:xfrm>
            <a:off x="6219825" y="4922838"/>
            <a:ext cx="968375" cy="1587"/>
          </a:xfrm>
          <a:custGeom>
            <a:avLst/>
            <a:gdLst>
              <a:gd name="T0" fmla="*/ 0 w 86"/>
              <a:gd name="T1" fmla="*/ 0 h 1587"/>
              <a:gd name="T2" fmla="*/ 2147483647 w 86"/>
              <a:gd name="T3" fmla="*/ 0 h 1587"/>
              <a:gd name="T4" fmla="*/ 2147483647 w 86"/>
              <a:gd name="T5" fmla="*/ 0 h 1587"/>
              <a:gd name="T6" fmla="*/ 0 60000 65536"/>
              <a:gd name="T7" fmla="*/ 0 60000 65536"/>
              <a:gd name="T8" fmla="*/ 0 60000 65536"/>
              <a:gd name="T9" fmla="*/ 0 w 86"/>
              <a:gd name="T10" fmla="*/ 0 h 1587"/>
              <a:gd name="T11" fmla="*/ 86 w 86"/>
              <a:gd name="T12" fmla="*/ 1587 h 1587"/>
            </a:gdLst>
            <a:ahLst/>
            <a:cxnLst>
              <a:cxn ang="T6">
                <a:pos x="T0" y="T1"/>
              </a:cxn>
              <a:cxn ang="T7">
                <a:pos x="T2" y="T3"/>
              </a:cxn>
              <a:cxn ang="T8">
                <a:pos x="T4" y="T5"/>
              </a:cxn>
            </a:cxnLst>
            <a:rect l="T9" t="T10" r="T11" b="T12"/>
            <a:pathLst>
              <a:path w="86" h="1587">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8" name="Line 1086"/>
          <p:cNvSpPr>
            <a:spLocks noChangeShapeType="1"/>
          </p:cNvSpPr>
          <p:nvPr/>
        </p:nvSpPr>
        <p:spPr bwMode="auto">
          <a:xfrm>
            <a:off x="6219825" y="444023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39" name="Freeform 1087"/>
          <p:cNvSpPr>
            <a:spLocks/>
          </p:cNvSpPr>
          <p:nvPr/>
        </p:nvSpPr>
        <p:spPr bwMode="auto">
          <a:xfrm>
            <a:off x="6219825" y="4440238"/>
            <a:ext cx="968375"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40" name="Line 1088"/>
          <p:cNvSpPr>
            <a:spLocks noChangeShapeType="1"/>
          </p:cNvSpPr>
          <p:nvPr/>
        </p:nvSpPr>
        <p:spPr bwMode="auto">
          <a:xfrm flipV="1">
            <a:off x="6219825" y="4440238"/>
            <a:ext cx="1588"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1" name="Line 1089"/>
          <p:cNvSpPr>
            <a:spLocks noChangeShapeType="1"/>
          </p:cNvSpPr>
          <p:nvPr/>
        </p:nvSpPr>
        <p:spPr bwMode="auto">
          <a:xfrm>
            <a:off x="6219825" y="5407025"/>
            <a:ext cx="9683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2" name="Line 1090"/>
          <p:cNvSpPr>
            <a:spLocks noChangeShapeType="1"/>
          </p:cNvSpPr>
          <p:nvPr/>
        </p:nvSpPr>
        <p:spPr bwMode="auto">
          <a:xfrm flipV="1">
            <a:off x="6219825" y="4440238"/>
            <a:ext cx="1588"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3" name="Line 1091"/>
          <p:cNvSpPr>
            <a:spLocks noChangeShapeType="1"/>
          </p:cNvSpPr>
          <p:nvPr/>
        </p:nvSpPr>
        <p:spPr bwMode="auto">
          <a:xfrm flipV="1">
            <a:off x="6704013" y="5395913"/>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4" name="Line 1092"/>
          <p:cNvSpPr>
            <a:spLocks noChangeShapeType="1"/>
          </p:cNvSpPr>
          <p:nvPr/>
        </p:nvSpPr>
        <p:spPr bwMode="auto">
          <a:xfrm>
            <a:off x="6704013" y="44402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5" name="Line 1093"/>
          <p:cNvSpPr>
            <a:spLocks noChangeShapeType="1"/>
          </p:cNvSpPr>
          <p:nvPr/>
        </p:nvSpPr>
        <p:spPr bwMode="auto">
          <a:xfrm>
            <a:off x="6219825" y="4922838"/>
            <a:ext cx="158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6" name="Line 1094"/>
          <p:cNvSpPr>
            <a:spLocks noChangeShapeType="1"/>
          </p:cNvSpPr>
          <p:nvPr/>
        </p:nvSpPr>
        <p:spPr bwMode="auto">
          <a:xfrm flipH="1">
            <a:off x="7175500" y="4922838"/>
            <a:ext cx="127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7" name="Line 1095"/>
          <p:cNvSpPr>
            <a:spLocks noChangeShapeType="1"/>
          </p:cNvSpPr>
          <p:nvPr/>
        </p:nvSpPr>
        <p:spPr bwMode="auto">
          <a:xfrm>
            <a:off x="6219825" y="444023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8" name="Freeform 1096"/>
          <p:cNvSpPr>
            <a:spLocks/>
          </p:cNvSpPr>
          <p:nvPr/>
        </p:nvSpPr>
        <p:spPr bwMode="auto">
          <a:xfrm>
            <a:off x="6219825" y="4440238"/>
            <a:ext cx="968375"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49" name="Line 1097"/>
          <p:cNvSpPr>
            <a:spLocks noChangeShapeType="1"/>
          </p:cNvSpPr>
          <p:nvPr/>
        </p:nvSpPr>
        <p:spPr bwMode="auto">
          <a:xfrm flipV="1">
            <a:off x="6219825" y="4440238"/>
            <a:ext cx="1588"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50" name="Freeform 1098"/>
          <p:cNvSpPr>
            <a:spLocks/>
          </p:cNvSpPr>
          <p:nvPr/>
        </p:nvSpPr>
        <p:spPr bwMode="auto">
          <a:xfrm>
            <a:off x="6219825" y="4440238"/>
            <a:ext cx="968375" cy="966787"/>
          </a:xfrm>
          <a:custGeom>
            <a:avLst/>
            <a:gdLst>
              <a:gd name="T0" fmla="*/ 0 w 610"/>
              <a:gd name="T1" fmla="*/ 2147483647 h 609"/>
              <a:gd name="T2" fmla="*/ 2147483647 w 610"/>
              <a:gd name="T3" fmla="*/ 2147483647 h 609"/>
              <a:gd name="T4" fmla="*/ 2147483647 w 610"/>
              <a:gd name="T5" fmla="*/ 2147483647 h 609"/>
              <a:gd name="T6" fmla="*/ 2147483647 w 610"/>
              <a:gd name="T7" fmla="*/ 2147483647 h 609"/>
              <a:gd name="T8" fmla="*/ 2147483647 w 610"/>
              <a:gd name="T9" fmla="*/ 2147483647 h 609"/>
              <a:gd name="T10" fmla="*/ 2147483647 w 610"/>
              <a:gd name="T11" fmla="*/ 2147483647 h 609"/>
              <a:gd name="T12" fmla="*/ 2147483647 w 610"/>
              <a:gd name="T13" fmla="*/ 2147483647 h 609"/>
              <a:gd name="T14" fmla="*/ 2147483647 w 610"/>
              <a:gd name="T15" fmla="*/ 2147483647 h 609"/>
              <a:gd name="T16" fmla="*/ 2147483647 w 610"/>
              <a:gd name="T17" fmla="*/ 2147483647 h 609"/>
              <a:gd name="T18" fmla="*/ 2147483647 w 610"/>
              <a:gd name="T19" fmla="*/ 2147483647 h 609"/>
              <a:gd name="T20" fmla="*/ 2147483647 w 610"/>
              <a:gd name="T21" fmla="*/ 2147483647 h 609"/>
              <a:gd name="T22" fmla="*/ 2147483647 w 610"/>
              <a:gd name="T23" fmla="*/ 2147483647 h 609"/>
              <a:gd name="T24" fmla="*/ 2147483647 w 610"/>
              <a:gd name="T25" fmla="*/ 2147483647 h 609"/>
              <a:gd name="T26" fmla="*/ 2147483647 w 610"/>
              <a:gd name="T27" fmla="*/ 2147483647 h 609"/>
              <a:gd name="T28" fmla="*/ 2147483647 w 610"/>
              <a:gd name="T29" fmla="*/ 2147483647 h 609"/>
              <a:gd name="T30" fmla="*/ 2147483647 w 610"/>
              <a:gd name="T31" fmla="*/ 2147483647 h 609"/>
              <a:gd name="T32" fmla="*/ 2147483647 w 610"/>
              <a:gd name="T33" fmla="*/ 2147483647 h 609"/>
              <a:gd name="T34" fmla="*/ 2147483647 w 610"/>
              <a:gd name="T35" fmla="*/ 2147483647 h 609"/>
              <a:gd name="T36" fmla="*/ 2147483647 w 610"/>
              <a:gd name="T37" fmla="*/ 2147483647 h 609"/>
              <a:gd name="T38" fmla="*/ 2147483647 w 610"/>
              <a:gd name="T39" fmla="*/ 2147483647 h 609"/>
              <a:gd name="T40" fmla="*/ 2147483647 w 610"/>
              <a:gd name="T41" fmla="*/ 2147483647 h 609"/>
              <a:gd name="T42" fmla="*/ 2147483647 w 610"/>
              <a:gd name="T43" fmla="*/ 2147483647 h 609"/>
              <a:gd name="T44" fmla="*/ 2147483647 w 610"/>
              <a:gd name="T45" fmla="*/ 2147483647 h 609"/>
              <a:gd name="T46" fmla="*/ 2147483647 w 610"/>
              <a:gd name="T47" fmla="*/ 2147483647 h 609"/>
              <a:gd name="T48" fmla="*/ 2147483647 w 610"/>
              <a:gd name="T49" fmla="*/ 2147483647 h 609"/>
              <a:gd name="T50" fmla="*/ 2147483647 w 610"/>
              <a:gd name="T51" fmla="*/ 2147483647 h 609"/>
              <a:gd name="T52" fmla="*/ 2147483647 w 610"/>
              <a:gd name="T53" fmla="*/ 2147483647 h 609"/>
              <a:gd name="T54" fmla="*/ 2147483647 w 610"/>
              <a:gd name="T55" fmla="*/ 2147483647 h 609"/>
              <a:gd name="T56" fmla="*/ 2147483647 w 610"/>
              <a:gd name="T57" fmla="*/ 2147483647 h 609"/>
              <a:gd name="T58" fmla="*/ 2147483647 w 610"/>
              <a:gd name="T59" fmla="*/ 2147483647 h 609"/>
              <a:gd name="T60" fmla="*/ 2147483647 w 610"/>
              <a:gd name="T61" fmla="*/ 2147483647 h 609"/>
              <a:gd name="T62" fmla="*/ 2147483647 w 610"/>
              <a:gd name="T63" fmla="*/ 2147483647 h 609"/>
              <a:gd name="T64" fmla="*/ 2147483647 w 610"/>
              <a:gd name="T65" fmla="*/ 2147483647 h 609"/>
              <a:gd name="T66" fmla="*/ 2147483647 w 610"/>
              <a:gd name="T67" fmla="*/ 2147483647 h 609"/>
              <a:gd name="T68" fmla="*/ 2147483647 w 610"/>
              <a:gd name="T69" fmla="*/ 2147483647 h 609"/>
              <a:gd name="T70" fmla="*/ 2147483647 w 610"/>
              <a:gd name="T71" fmla="*/ 2147483647 h 609"/>
              <a:gd name="T72" fmla="*/ 2147483647 w 610"/>
              <a:gd name="T73" fmla="*/ 2147483647 h 609"/>
              <a:gd name="T74" fmla="*/ 2147483647 w 610"/>
              <a:gd name="T75" fmla="*/ 2147483647 h 609"/>
              <a:gd name="T76" fmla="*/ 2147483647 w 610"/>
              <a:gd name="T77" fmla="*/ 2147483647 h 609"/>
              <a:gd name="T78" fmla="*/ 2147483647 w 610"/>
              <a:gd name="T79" fmla="*/ 2147483647 h 609"/>
              <a:gd name="T80" fmla="*/ 2147483647 w 610"/>
              <a:gd name="T81" fmla="*/ 2147483647 h 609"/>
              <a:gd name="T82" fmla="*/ 2147483647 w 610"/>
              <a:gd name="T83" fmla="*/ 2147483647 h 609"/>
              <a:gd name="T84" fmla="*/ 2147483647 w 610"/>
              <a:gd name="T85" fmla="*/ 2147483647 h 609"/>
              <a:gd name="T86" fmla="*/ 2147483647 w 610"/>
              <a:gd name="T87" fmla="*/ 0 h 6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0"/>
              <a:gd name="T133" fmla="*/ 0 h 609"/>
              <a:gd name="T134" fmla="*/ 610 w 610"/>
              <a:gd name="T135" fmla="*/ 609 h 6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0" h="609">
                <a:moveTo>
                  <a:pt x="0" y="609"/>
                </a:moveTo>
                <a:lnTo>
                  <a:pt x="0" y="602"/>
                </a:lnTo>
                <a:lnTo>
                  <a:pt x="7" y="595"/>
                </a:lnTo>
                <a:lnTo>
                  <a:pt x="14" y="588"/>
                </a:lnTo>
                <a:lnTo>
                  <a:pt x="21" y="581"/>
                </a:lnTo>
                <a:lnTo>
                  <a:pt x="28" y="574"/>
                </a:lnTo>
                <a:lnTo>
                  <a:pt x="36" y="567"/>
                </a:lnTo>
                <a:lnTo>
                  <a:pt x="43" y="560"/>
                </a:lnTo>
                <a:lnTo>
                  <a:pt x="50" y="552"/>
                </a:lnTo>
                <a:lnTo>
                  <a:pt x="57" y="545"/>
                </a:lnTo>
                <a:lnTo>
                  <a:pt x="64" y="538"/>
                </a:lnTo>
                <a:lnTo>
                  <a:pt x="71" y="531"/>
                </a:lnTo>
                <a:lnTo>
                  <a:pt x="78" y="524"/>
                </a:lnTo>
                <a:lnTo>
                  <a:pt x="85" y="517"/>
                </a:lnTo>
                <a:lnTo>
                  <a:pt x="92" y="510"/>
                </a:lnTo>
                <a:lnTo>
                  <a:pt x="99" y="503"/>
                </a:lnTo>
                <a:lnTo>
                  <a:pt x="106" y="496"/>
                </a:lnTo>
                <a:lnTo>
                  <a:pt x="114" y="489"/>
                </a:lnTo>
                <a:lnTo>
                  <a:pt x="121" y="482"/>
                </a:lnTo>
                <a:lnTo>
                  <a:pt x="128" y="475"/>
                </a:lnTo>
                <a:lnTo>
                  <a:pt x="135" y="467"/>
                </a:lnTo>
                <a:lnTo>
                  <a:pt x="142" y="460"/>
                </a:lnTo>
                <a:lnTo>
                  <a:pt x="149" y="453"/>
                </a:lnTo>
                <a:lnTo>
                  <a:pt x="156" y="446"/>
                </a:lnTo>
                <a:lnTo>
                  <a:pt x="163" y="439"/>
                </a:lnTo>
                <a:lnTo>
                  <a:pt x="170" y="432"/>
                </a:lnTo>
                <a:lnTo>
                  <a:pt x="177" y="425"/>
                </a:lnTo>
                <a:lnTo>
                  <a:pt x="184" y="418"/>
                </a:lnTo>
                <a:lnTo>
                  <a:pt x="191" y="411"/>
                </a:lnTo>
                <a:lnTo>
                  <a:pt x="199" y="404"/>
                </a:lnTo>
                <a:lnTo>
                  <a:pt x="206" y="397"/>
                </a:lnTo>
                <a:lnTo>
                  <a:pt x="213" y="389"/>
                </a:lnTo>
                <a:lnTo>
                  <a:pt x="220" y="382"/>
                </a:lnTo>
                <a:lnTo>
                  <a:pt x="227" y="375"/>
                </a:lnTo>
                <a:lnTo>
                  <a:pt x="234" y="368"/>
                </a:lnTo>
                <a:lnTo>
                  <a:pt x="241" y="361"/>
                </a:lnTo>
                <a:lnTo>
                  <a:pt x="248" y="354"/>
                </a:lnTo>
                <a:lnTo>
                  <a:pt x="255" y="347"/>
                </a:lnTo>
                <a:lnTo>
                  <a:pt x="262" y="340"/>
                </a:lnTo>
                <a:lnTo>
                  <a:pt x="269" y="333"/>
                </a:lnTo>
                <a:lnTo>
                  <a:pt x="276" y="326"/>
                </a:lnTo>
                <a:lnTo>
                  <a:pt x="284" y="319"/>
                </a:lnTo>
                <a:lnTo>
                  <a:pt x="291" y="312"/>
                </a:lnTo>
                <a:lnTo>
                  <a:pt x="298" y="304"/>
                </a:lnTo>
                <a:lnTo>
                  <a:pt x="305" y="297"/>
                </a:lnTo>
                <a:lnTo>
                  <a:pt x="312" y="290"/>
                </a:lnTo>
                <a:lnTo>
                  <a:pt x="319" y="283"/>
                </a:lnTo>
                <a:lnTo>
                  <a:pt x="326" y="276"/>
                </a:lnTo>
                <a:lnTo>
                  <a:pt x="333" y="269"/>
                </a:lnTo>
                <a:lnTo>
                  <a:pt x="340" y="262"/>
                </a:lnTo>
                <a:lnTo>
                  <a:pt x="347" y="255"/>
                </a:lnTo>
                <a:lnTo>
                  <a:pt x="354" y="248"/>
                </a:lnTo>
                <a:lnTo>
                  <a:pt x="362" y="241"/>
                </a:lnTo>
                <a:lnTo>
                  <a:pt x="369" y="234"/>
                </a:lnTo>
                <a:lnTo>
                  <a:pt x="376" y="226"/>
                </a:lnTo>
                <a:lnTo>
                  <a:pt x="383" y="219"/>
                </a:lnTo>
                <a:lnTo>
                  <a:pt x="390" y="212"/>
                </a:lnTo>
                <a:lnTo>
                  <a:pt x="397" y="205"/>
                </a:lnTo>
                <a:lnTo>
                  <a:pt x="404" y="198"/>
                </a:lnTo>
                <a:lnTo>
                  <a:pt x="411" y="191"/>
                </a:lnTo>
                <a:lnTo>
                  <a:pt x="418" y="184"/>
                </a:lnTo>
                <a:lnTo>
                  <a:pt x="425" y="177"/>
                </a:lnTo>
                <a:lnTo>
                  <a:pt x="432" y="170"/>
                </a:lnTo>
                <a:lnTo>
                  <a:pt x="439" y="163"/>
                </a:lnTo>
                <a:lnTo>
                  <a:pt x="447" y="156"/>
                </a:lnTo>
                <a:lnTo>
                  <a:pt x="454" y="148"/>
                </a:lnTo>
                <a:lnTo>
                  <a:pt x="461" y="141"/>
                </a:lnTo>
                <a:lnTo>
                  <a:pt x="468" y="134"/>
                </a:lnTo>
                <a:lnTo>
                  <a:pt x="475" y="127"/>
                </a:lnTo>
                <a:lnTo>
                  <a:pt x="482" y="120"/>
                </a:lnTo>
                <a:lnTo>
                  <a:pt x="489" y="113"/>
                </a:lnTo>
                <a:lnTo>
                  <a:pt x="496" y="106"/>
                </a:lnTo>
                <a:lnTo>
                  <a:pt x="503" y="99"/>
                </a:lnTo>
                <a:lnTo>
                  <a:pt x="510" y="92"/>
                </a:lnTo>
                <a:lnTo>
                  <a:pt x="517" y="85"/>
                </a:lnTo>
                <a:lnTo>
                  <a:pt x="525" y="78"/>
                </a:lnTo>
                <a:lnTo>
                  <a:pt x="532" y="71"/>
                </a:lnTo>
                <a:lnTo>
                  <a:pt x="539" y="63"/>
                </a:lnTo>
                <a:lnTo>
                  <a:pt x="546" y="56"/>
                </a:lnTo>
                <a:lnTo>
                  <a:pt x="553" y="49"/>
                </a:lnTo>
                <a:lnTo>
                  <a:pt x="560" y="42"/>
                </a:lnTo>
                <a:lnTo>
                  <a:pt x="567" y="35"/>
                </a:lnTo>
                <a:lnTo>
                  <a:pt x="574" y="28"/>
                </a:lnTo>
                <a:lnTo>
                  <a:pt x="581" y="21"/>
                </a:lnTo>
                <a:lnTo>
                  <a:pt x="588" y="14"/>
                </a:lnTo>
                <a:lnTo>
                  <a:pt x="595" y="7"/>
                </a:lnTo>
                <a:lnTo>
                  <a:pt x="602" y="0"/>
                </a:lnTo>
                <a:lnTo>
                  <a:pt x="61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1" name="Freeform 1099"/>
          <p:cNvSpPr>
            <a:spLocks/>
          </p:cNvSpPr>
          <p:nvPr/>
        </p:nvSpPr>
        <p:spPr bwMode="auto">
          <a:xfrm>
            <a:off x="6230938" y="4440238"/>
            <a:ext cx="944562" cy="955675"/>
          </a:xfrm>
          <a:custGeom>
            <a:avLst/>
            <a:gdLst>
              <a:gd name="T0" fmla="*/ 0 w 595"/>
              <a:gd name="T1" fmla="*/ 2147483647 h 602"/>
              <a:gd name="T2" fmla="*/ 2147483647 w 595"/>
              <a:gd name="T3" fmla="*/ 2147483647 h 602"/>
              <a:gd name="T4" fmla="*/ 2147483647 w 595"/>
              <a:gd name="T5" fmla="*/ 2147483647 h 602"/>
              <a:gd name="T6" fmla="*/ 2147483647 w 595"/>
              <a:gd name="T7" fmla="*/ 2147483647 h 602"/>
              <a:gd name="T8" fmla="*/ 2147483647 w 595"/>
              <a:gd name="T9" fmla="*/ 2147483647 h 602"/>
              <a:gd name="T10" fmla="*/ 2147483647 w 595"/>
              <a:gd name="T11" fmla="*/ 2147483647 h 602"/>
              <a:gd name="T12" fmla="*/ 2147483647 w 595"/>
              <a:gd name="T13" fmla="*/ 2147483647 h 602"/>
              <a:gd name="T14" fmla="*/ 2147483647 w 595"/>
              <a:gd name="T15" fmla="*/ 2147483647 h 602"/>
              <a:gd name="T16" fmla="*/ 2147483647 w 595"/>
              <a:gd name="T17" fmla="*/ 2147483647 h 602"/>
              <a:gd name="T18" fmla="*/ 2147483647 w 595"/>
              <a:gd name="T19" fmla="*/ 2147483647 h 602"/>
              <a:gd name="T20" fmla="*/ 2147483647 w 595"/>
              <a:gd name="T21" fmla="*/ 2147483647 h 602"/>
              <a:gd name="T22" fmla="*/ 2147483647 w 595"/>
              <a:gd name="T23" fmla="*/ 2147483647 h 602"/>
              <a:gd name="T24" fmla="*/ 2147483647 w 595"/>
              <a:gd name="T25" fmla="*/ 2147483647 h 602"/>
              <a:gd name="T26" fmla="*/ 2147483647 w 595"/>
              <a:gd name="T27" fmla="*/ 2147483647 h 602"/>
              <a:gd name="T28" fmla="*/ 2147483647 w 595"/>
              <a:gd name="T29" fmla="*/ 2147483647 h 602"/>
              <a:gd name="T30" fmla="*/ 2147483647 w 595"/>
              <a:gd name="T31" fmla="*/ 2147483647 h 602"/>
              <a:gd name="T32" fmla="*/ 2147483647 w 595"/>
              <a:gd name="T33" fmla="*/ 2147483647 h 602"/>
              <a:gd name="T34" fmla="*/ 2147483647 w 595"/>
              <a:gd name="T35" fmla="*/ 2147483647 h 602"/>
              <a:gd name="T36" fmla="*/ 2147483647 w 595"/>
              <a:gd name="T37" fmla="*/ 2147483647 h 602"/>
              <a:gd name="T38" fmla="*/ 2147483647 w 595"/>
              <a:gd name="T39" fmla="*/ 2147483647 h 602"/>
              <a:gd name="T40" fmla="*/ 2147483647 w 595"/>
              <a:gd name="T41" fmla="*/ 2147483647 h 602"/>
              <a:gd name="T42" fmla="*/ 2147483647 w 595"/>
              <a:gd name="T43" fmla="*/ 2147483647 h 602"/>
              <a:gd name="T44" fmla="*/ 2147483647 w 595"/>
              <a:gd name="T45" fmla="*/ 2147483647 h 602"/>
              <a:gd name="T46" fmla="*/ 2147483647 w 595"/>
              <a:gd name="T47" fmla="*/ 2147483647 h 602"/>
              <a:gd name="T48" fmla="*/ 2147483647 w 595"/>
              <a:gd name="T49" fmla="*/ 2147483647 h 602"/>
              <a:gd name="T50" fmla="*/ 2147483647 w 595"/>
              <a:gd name="T51" fmla="*/ 2147483647 h 602"/>
              <a:gd name="T52" fmla="*/ 2147483647 w 595"/>
              <a:gd name="T53" fmla="*/ 2147483647 h 602"/>
              <a:gd name="T54" fmla="*/ 2147483647 w 595"/>
              <a:gd name="T55" fmla="*/ 2147483647 h 602"/>
              <a:gd name="T56" fmla="*/ 2147483647 w 595"/>
              <a:gd name="T57" fmla="*/ 2147483647 h 602"/>
              <a:gd name="T58" fmla="*/ 2147483647 w 595"/>
              <a:gd name="T59" fmla="*/ 2147483647 h 602"/>
              <a:gd name="T60" fmla="*/ 2147483647 w 595"/>
              <a:gd name="T61" fmla="*/ 2147483647 h 602"/>
              <a:gd name="T62" fmla="*/ 2147483647 w 595"/>
              <a:gd name="T63" fmla="*/ 2147483647 h 602"/>
              <a:gd name="T64" fmla="*/ 2147483647 w 595"/>
              <a:gd name="T65" fmla="*/ 2147483647 h 602"/>
              <a:gd name="T66" fmla="*/ 2147483647 w 595"/>
              <a:gd name="T67" fmla="*/ 2147483647 h 602"/>
              <a:gd name="T68" fmla="*/ 2147483647 w 595"/>
              <a:gd name="T69" fmla="*/ 2147483647 h 602"/>
              <a:gd name="T70" fmla="*/ 2147483647 w 595"/>
              <a:gd name="T71" fmla="*/ 2147483647 h 602"/>
              <a:gd name="T72" fmla="*/ 2147483647 w 595"/>
              <a:gd name="T73" fmla="*/ 2147483647 h 602"/>
              <a:gd name="T74" fmla="*/ 2147483647 w 595"/>
              <a:gd name="T75" fmla="*/ 2147483647 h 602"/>
              <a:gd name="T76" fmla="*/ 2147483647 w 595"/>
              <a:gd name="T77" fmla="*/ 2147483647 h 602"/>
              <a:gd name="T78" fmla="*/ 2147483647 w 595"/>
              <a:gd name="T79" fmla="*/ 2147483647 h 602"/>
              <a:gd name="T80" fmla="*/ 2147483647 w 595"/>
              <a:gd name="T81" fmla="*/ 2147483647 h 602"/>
              <a:gd name="T82" fmla="*/ 2147483647 w 595"/>
              <a:gd name="T83" fmla="*/ 2147483647 h 602"/>
              <a:gd name="T84" fmla="*/ 2147483647 w 595"/>
              <a:gd name="T85" fmla="*/ 2147483647 h 602"/>
              <a:gd name="T86" fmla="*/ 2147483647 w 595"/>
              <a:gd name="T87" fmla="*/ 2147483647 h 602"/>
              <a:gd name="T88" fmla="*/ 2147483647 w 595"/>
              <a:gd name="T89" fmla="*/ 2147483647 h 602"/>
              <a:gd name="T90" fmla="*/ 2147483647 w 595"/>
              <a:gd name="T91" fmla="*/ 2147483647 h 602"/>
              <a:gd name="T92" fmla="*/ 2147483647 w 595"/>
              <a:gd name="T93" fmla="*/ 2147483647 h 602"/>
              <a:gd name="T94" fmla="*/ 2147483647 w 595"/>
              <a:gd name="T95" fmla="*/ 2147483647 h 602"/>
              <a:gd name="T96" fmla="*/ 2147483647 w 595"/>
              <a:gd name="T97" fmla="*/ 0 h 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95"/>
              <a:gd name="T148" fmla="*/ 0 h 602"/>
              <a:gd name="T149" fmla="*/ 595 w 595"/>
              <a:gd name="T150" fmla="*/ 602 h 60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95" h="602">
                <a:moveTo>
                  <a:pt x="0" y="602"/>
                </a:moveTo>
                <a:lnTo>
                  <a:pt x="0" y="595"/>
                </a:lnTo>
                <a:lnTo>
                  <a:pt x="7" y="588"/>
                </a:lnTo>
                <a:lnTo>
                  <a:pt x="14" y="581"/>
                </a:lnTo>
                <a:lnTo>
                  <a:pt x="21" y="574"/>
                </a:lnTo>
                <a:lnTo>
                  <a:pt x="29" y="567"/>
                </a:lnTo>
                <a:lnTo>
                  <a:pt x="36" y="560"/>
                </a:lnTo>
                <a:lnTo>
                  <a:pt x="43" y="552"/>
                </a:lnTo>
                <a:lnTo>
                  <a:pt x="50" y="545"/>
                </a:lnTo>
                <a:lnTo>
                  <a:pt x="57" y="538"/>
                </a:lnTo>
                <a:lnTo>
                  <a:pt x="64" y="531"/>
                </a:lnTo>
                <a:lnTo>
                  <a:pt x="71" y="524"/>
                </a:lnTo>
                <a:lnTo>
                  <a:pt x="78" y="517"/>
                </a:lnTo>
                <a:lnTo>
                  <a:pt x="85" y="510"/>
                </a:lnTo>
                <a:lnTo>
                  <a:pt x="92" y="503"/>
                </a:lnTo>
                <a:lnTo>
                  <a:pt x="107" y="489"/>
                </a:lnTo>
                <a:lnTo>
                  <a:pt x="107" y="482"/>
                </a:lnTo>
                <a:lnTo>
                  <a:pt x="114" y="475"/>
                </a:lnTo>
                <a:lnTo>
                  <a:pt x="121" y="467"/>
                </a:lnTo>
                <a:lnTo>
                  <a:pt x="121" y="460"/>
                </a:lnTo>
                <a:lnTo>
                  <a:pt x="128" y="453"/>
                </a:lnTo>
                <a:lnTo>
                  <a:pt x="135" y="446"/>
                </a:lnTo>
                <a:lnTo>
                  <a:pt x="135" y="432"/>
                </a:lnTo>
                <a:lnTo>
                  <a:pt x="149" y="418"/>
                </a:lnTo>
                <a:lnTo>
                  <a:pt x="149" y="404"/>
                </a:lnTo>
                <a:lnTo>
                  <a:pt x="156" y="397"/>
                </a:lnTo>
                <a:lnTo>
                  <a:pt x="163" y="389"/>
                </a:lnTo>
                <a:lnTo>
                  <a:pt x="163" y="375"/>
                </a:lnTo>
                <a:lnTo>
                  <a:pt x="170" y="368"/>
                </a:lnTo>
                <a:lnTo>
                  <a:pt x="170" y="361"/>
                </a:lnTo>
                <a:lnTo>
                  <a:pt x="177" y="354"/>
                </a:lnTo>
                <a:lnTo>
                  <a:pt x="177" y="347"/>
                </a:lnTo>
                <a:lnTo>
                  <a:pt x="184" y="340"/>
                </a:lnTo>
                <a:lnTo>
                  <a:pt x="184" y="333"/>
                </a:lnTo>
                <a:lnTo>
                  <a:pt x="199" y="319"/>
                </a:lnTo>
                <a:lnTo>
                  <a:pt x="199" y="312"/>
                </a:lnTo>
                <a:lnTo>
                  <a:pt x="206" y="304"/>
                </a:lnTo>
                <a:lnTo>
                  <a:pt x="213" y="297"/>
                </a:lnTo>
                <a:lnTo>
                  <a:pt x="220" y="297"/>
                </a:lnTo>
                <a:lnTo>
                  <a:pt x="227" y="297"/>
                </a:lnTo>
                <a:lnTo>
                  <a:pt x="234" y="297"/>
                </a:lnTo>
                <a:lnTo>
                  <a:pt x="241" y="297"/>
                </a:lnTo>
                <a:lnTo>
                  <a:pt x="248" y="297"/>
                </a:lnTo>
                <a:lnTo>
                  <a:pt x="255" y="297"/>
                </a:lnTo>
                <a:lnTo>
                  <a:pt x="262" y="297"/>
                </a:lnTo>
                <a:lnTo>
                  <a:pt x="269" y="304"/>
                </a:lnTo>
                <a:lnTo>
                  <a:pt x="277" y="304"/>
                </a:lnTo>
                <a:lnTo>
                  <a:pt x="284" y="304"/>
                </a:lnTo>
                <a:lnTo>
                  <a:pt x="291" y="304"/>
                </a:lnTo>
                <a:lnTo>
                  <a:pt x="298" y="297"/>
                </a:lnTo>
                <a:lnTo>
                  <a:pt x="305" y="297"/>
                </a:lnTo>
                <a:lnTo>
                  <a:pt x="312" y="297"/>
                </a:lnTo>
                <a:lnTo>
                  <a:pt x="319" y="304"/>
                </a:lnTo>
                <a:lnTo>
                  <a:pt x="326" y="304"/>
                </a:lnTo>
                <a:lnTo>
                  <a:pt x="333" y="304"/>
                </a:lnTo>
                <a:lnTo>
                  <a:pt x="340" y="304"/>
                </a:lnTo>
                <a:lnTo>
                  <a:pt x="347" y="304"/>
                </a:lnTo>
                <a:lnTo>
                  <a:pt x="355" y="304"/>
                </a:lnTo>
                <a:lnTo>
                  <a:pt x="362" y="304"/>
                </a:lnTo>
                <a:lnTo>
                  <a:pt x="369" y="304"/>
                </a:lnTo>
                <a:lnTo>
                  <a:pt x="376" y="297"/>
                </a:lnTo>
                <a:lnTo>
                  <a:pt x="383" y="290"/>
                </a:lnTo>
                <a:lnTo>
                  <a:pt x="390" y="283"/>
                </a:lnTo>
                <a:lnTo>
                  <a:pt x="397" y="276"/>
                </a:lnTo>
                <a:lnTo>
                  <a:pt x="404" y="269"/>
                </a:lnTo>
                <a:lnTo>
                  <a:pt x="404" y="262"/>
                </a:lnTo>
                <a:lnTo>
                  <a:pt x="411" y="255"/>
                </a:lnTo>
                <a:lnTo>
                  <a:pt x="411" y="248"/>
                </a:lnTo>
                <a:lnTo>
                  <a:pt x="418" y="241"/>
                </a:lnTo>
                <a:lnTo>
                  <a:pt x="418" y="226"/>
                </a:lnTo>
                <a:lnTo>
                  <a:pt x="425" y="219"/>
                </a:lnTo>
                <a:lnTo>
                  <a:pt x="425" y="212"/>
                </a:lnTo>
                <a:lnTo>
                  <a:pt x="432" y="205"/>
                </a:lnTo>
                <a:lnTo>
                  <a:pt x="440" y="198"/>
                </a:lnTo>
                <a:lnTo>
                  <a:pt x="440" y="184"/>
                </a:lnTo>
                <a:lnTo>
                  <a:pt x="454" y="170"/>
                </a:lnTo>
                <a:lnTo>
                  <a:pt x="454" y="156"/>
                </a:lnTo>
                <a:lnTo>
                  <a:pt x="461" y="148"/>
                </a:lnTo>
                <a:lnTo>
                  <a:pt x="468" y="141"/>
                </a:lnTo>
                <a:lnTo>
                  <a:pt x="468" y="134"/>
                </a:lnTo>
                <a:lnTo>
                  <a:pt x="475" y="127"/>
                </a:lnTo>
                <a:lnTo>
                  <a:pt x="489" y="113"/>
                </a:lnTo>
                <a:lnTo>
                  <a:pt x="489" y="106"/>
                </a:lnTo>
                <a:lnTo>
                  <a:pt x="496" y="99"/>
                </a:lnTo>
                <a:lnTo>
                  <a:pt x="503" y="92"/>
                </a:lnTo>
                <a:lnTo>
                  <a:pt x="510" y="85"/>
                </a:lnTo>
                <a:lnTo>
                  <a:pt x="525" y="71"/>
                </a:lnTo>
                <a:lnTo>
                  <a:pt x="525" y="63"/>
                </a:lnTo>
                <a:lnTo>
                  <a:pt x="532" y="63"/>
                </a:lnTo>
                <a:lnTo>
                  <a:pt x="539" y="56"/>
                </a:lnTo>
                <a:lnTo>
                  <a:pt x="553" y="42"/>
                </a:lnTo>
                <a:lnTo>
                  <a:pt x="553" y="35"/>
                </a:lnTo>
                <a:lnTo>
                  <a:pt x="560" y="28"/>
                </a:lnTo>
                <a:lnTo>
                  <a:pt x="567" y="28"/>
                </a:lnTo>
                <a:lnTo>
                  <a:pt x="574" y="21"/>
                </a:lnTo>
                <a:lnTo>
                  <a:pt x="581" y="14"/>
                </a:lnTo>
                <a:lnTo>
                  <a:pt x="595" y="0"/>
                </a:lnTo>
                <a:lnTo>
                  <a:pt x="588"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2" name="Rectangle 1100"/>
          <p:cNvSpPr>
            <a:spLocks noChangeArrowheads="1"/>
          </p:cNvSpPr>
          <p:nvPr/>
        </p:nvSpPr>
        <p:spPr bwMode="auto">
          <a:xfrm>
            <a:off x="7491413" y="4440238"/>
            <a:ext cx="966787" cy="9667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853" name="Rectangle 1101"/>
          <p:cNvSpPr>
            <a:spLocks noChangeArrowheads="1"/>
          </p:cNvSpPr>
          <p:nvPr/>
        </p:nvSpPr>
        <p:spPr bwMode="auto">
          <a:xfrm>
            <a:off x="7491413" y="4440238"/>
            <a:ext cx="966787" cy="9667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4" name="Freeform 1102"/>
          <p:cNvSpPr>
            <a:spLocks/>
          </p:cNvSpPr>
          <p:nvPr/>
        </p:nvSpPr>
        <p:spPr bwMode="auto">
          <a:xfrm>
            <a:off x="7975600" y="4440238"/>
            <a:ext cx="1588" cy="966787"/>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5" name="Freeform 1103"/>
          <p:cNvSpPr>
            <a:spLocks/>
          </p:cNvSpPr>
          <p:nvPr/>
        </p:nvSpPr>
        <p:spPr bwMode="auto">
          <a:xfrm>
            <a:off x="7491413" y="4922838"/>
            <a:ext cx="966787" cy="1587"/>
          </a:xfrm>
          <a:custGeom>
            <a:avLst/>
            <a:gdLst>
              <a:gd name="T0" fmla="*/ 0 w 86"/>
              <a:gd name="T1" fmla="*/ 0 h 1587"/>
              <a:gd name="T2" fmla="*/ 2147483647 w 86"/>
              <a:gd name="T3" fmla="*/ 0 h 1587"/>
              <a:gd name="T4" fmla="*/ 2147483647 w 86"/>
              <a:gd name="T5" fmla="*/ 0 h 1587"/>
              <a:gd name="T6" fmla="*/ 0 60000 65536"/>
              <a:gd name="T7" fmla="*/ 0 60000 65536"/>
              <a:gd name="T8" fmla="*/ 0 60000 65536"/>
              <a:gd name="T9" fmla="*/ 0 w 86"/>
              <a:gd name="T10" fmla="*/ 0 h 1587"/>
              <a:gd name="T11" fmla="*/ 86 w 86"/>
              <a:gd name="T12" fmla="*/ 1587 h 1587"/>
            </a:gdLst>
            <a:ahLst/>
            <a:cxnLst>
              <a:cxn ang="T6">
                <a:pos x="T0" y="T1"/>
              </a:cxn>
              <a:cxn ang="T7">
                <a:pos x="T2" y="T3"/>
              </a:cxn>
              <a:cxn ang="T8">
                <a:pos x="T4" y="T5"/>
              </a:cxn>
            </a:cxnLst>
            <a:rect l="T9" t="T10" r="T11" b="T12"/>
            <a:pathLst>
              <a:path w="86" h="1587">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6" name="Line 1104"/>
          <p:cNvSpPr>
            <a:spLocks noChangeShapeType="1"/>
          </p:cNvSpPr>
          <p:nvPr/>
        </p:nvSpPr>
        <p:spPr bwMode="auto">
          <a:xfrm>
            <a:off x="7491413"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57" name="Freeform 1105"/>
          <p:cNvSpPr>
            <a:spLocks/>
          </p:cNvSpPr>
          <p:nvPr/>
        </p:nvSpPr>
        <p:spPr bwMode="auto">
          <a:xfrm>
            <a:off x="7491413"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8" name="Line 1106"/>
          <p:cNvSpPr>
            <a:spLocks noChangeShapeType="1"/>
          </p:cNvSpPr>
          <p:nvPr/>
        </p:nvSpPr>
        <p:spPr bwMode="auto">
          <a:xfrm flipV="1">
            <a:off x="7491413"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59" name="Line 1107"/>
          <p:cNvSpPr>
            <a:spLocks noChangeShapeType="1"/>
          </p:cNvSpPr>
          <p:nvPr/>
        </p:nvSpPr>
        <p:spPr bwMode="auto">
          <a:xfrm>
            <a:off x="7491413" y="5407025"/>
            <a:ext cx="9667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0" name="Line 1108"/>
          <p:cNvSpPr>
            <a:spLocks noChangeShapeType="1"/>
          </p:cNvSpPr>
          <p:nvPr/>
        </p:nvSpPr>
        <p:spPr bwMode="auto">
          <a:xfrm flipV="1">
            <a:off x="7491413"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1" name="Line 1109"/>
          <p:cNvSpPr>
            <a:spLocks noChangeShapeType="1"/>
          </p:cNvSpPr>
          <p:nvPr/>
        </p:nvSpPr>
        <p:spPr bwMode="auto">
          <a:xfrm flipV="1">
            <a:off x="7975600" y="5395913"/>
            <a:ext cx="1588"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2" name="Line 1110"/>
          <p:cNvSpPr>
            <a:spLocks noChangeShapeType="1"/>
          </p:cNvSpPr>
          <p:nvPr/>
        </p:nvSpPr>
        <p:spPr bwMode="auto">
          <a:xfrm>
            <a:off x="7975600" y="4440238"/>
            <a:ext cx="158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3" name="Line 1111"/>
          <p:cNvSpPr>
            <a:spLocks noChangeShapeType="1"/>
          </p:cNvSpPr>
          <p:nvPr/>
        </p:nvSpPr>
        <p:spPr bwMode="auto">
          <a:xfrm>
            <a:off x="7491413" y="4922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4" name="Line 1112"/>
          <p:cNvSpPr>
            <a:spLocks noChangeShapeType="1"/>
          </p:cNvSpPr>
          <p:nvPr/>
        </p:nvSpPr>
        <p:spPr bwMode="auto">
          <a:xfrm flipH="1">
            <a:off x="8447088" y="4922838"/>
            <a:ext cx="11112"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5" name="Line 1113"/>
          <p:cNvSpPr>
            <a:spLocks noChangeShapeType="1"/>
          </p:cNvSpPr>
          <p:nvPr/>
        </p:nvSpPr>
        <p:spPr bwMode="auto">
          <a:xfrm>
            <a:off x="7491413"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6" name="Freeform 1114"/>
          <p:cNvSpPr>
            <a:spLocks/>
          </p:cNvSpPr>
          <p:nvPr/>
        </p:nvSpPr>
        <p:spPr bwMode="auto">
          <a:xfrm>
            <a:off x="7491413"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67" name="Line 1115"/>
          <p:cNvSpPr>
            <a:spLocks noChangeShapeType="1"/>
          </p:cNvSpPr>
          <p:nvPr/>
        </p:nvSpPr>
        <p:spPr bwMode="auto">
          <a:xfrm flipV="1">
            <a:off x="7491413"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8" name="Freeform 1116"/>
          <p:cNvSpPr>
            <a:spLocks/>
          </p:cNvSpPr>
          <p:nvPr/>
        </p:nvSpPr>
        <p:spPr bwMode="auto">
          <a:xfrm>
            <a:off x="7491413" y="4440238"/>
            <a:ext cx="966787" cy="966787"/>
          </a:xfrm>
          <a:custGeom>
            <a:avLst/>
            <a:gdLst>
              <a:gd name="T0" fmla="*/ 0 w 609"/>
              <a:gd name="T1" fmla="*/ 2147483647 h 609"/>
              <a:gd name="T2" fmla="*/ 2147483647 w 609"/>
              <a:gd name="T3" fmla="*/ 2147483647 h 609"/>
              <a:gd name="T4" fmla="*/ 2147483647 w 609"/>
              <a:gd name="T5" fmla="*/ 2147483647 h 609"/>
              <a:gd name="T6" fmla="*/ 2147483647 w 609"/>
              <a:gd name="T7" fmla="*/ 2147483647 h 609"/>
              <a:gd name="T8" fmla="*/ 2147483647 w 609"/>
              <a:gd name="T9" fmla="*/ 2147483647 h 609"/>
              <a:gd name="T10" fmla="*/ 2147483647 w 609"/>
              <a:gd name="T11" fmla="*/ 2147483647 h 609"/>
              <a:gd name="T12" fmla="*/ 2147483647 w 609"/>
              <a:gd name="T13" fmla="*/ 2147483647 h 609"/>
              <a:gd name="T14" fmla="*/ 2147483647 w 609"/>
              <a:gd name="T15" fmla="*/ 2147483647 h 609"/>
              <a:gd name="T16" fmla="*/ 2147483647 w 609"/>
              <a:gd name="T17" fmla="*/ 2147483647 h 609"/>
              <a:gd name="T18" fmla="*/ 2147483647 w 609"/>
              <a:gd name="T19" fmla="*/ 2147483647 h 609"/>
              <a:gd name="T20" fmla="*/ 2147483647 w 609"/>
              <a:gd name="T21" fmla="*/ 2147483647 h 609"/>
              <a:gd name="T22" fmla="*/ 2147483647 w 609"/>
              <a:gd name="T23" fmla="*/ 2147483647 h 609"/>
              <a:gd name="T24" fmla="*/ 2147483647 w 609"/>
              <a:gd name="T25" fmla="*/ 2147483647 h 609"/>
              <a:gd name="T26" fmla="*/ 2147483647 w 609"/>
              <a:gd name="T27" fmla="*/ 2147483647 h 609"/>
              <a:gd name="T28" fmla="*/ 2147483647 w 609"/>
              <a:gd name="T29" fmla="*/ 2147483647 h 609"/>
              <a:gd name="T30" fmla="*/ 2147483647 w 609"/>
              <a:gd name="T31" fmla="*/ 2147483647 h 609"/>
              <a:gd name="T32" fmla="*/ 2147483647 w 609"/>
              <a:gd name="T33" fmla="*/ 2147483647 h 609"/>
              <a:gd name="T34" fmla="*/ 2147483647 w 609"/>
              <a:gd name="T35" fmla="*/ 2147483647 h 609"/>
              <a:gd name="T36" fmla="*/ 2147483647 w 609"/>
              <a:gd name="T37" fmla="*/ 2147483647 h 609"/>
              <a:gd name="T38" fmla="*/ 2147483647 w 609"/>
              <a:gd name="T39" fmla="*/ 2147483647 h 609"/>
              <a:gd name="T40" fmla="*/ 2147483647 w 609"/>
              <a:gd name="T41" fmla="*/ 2147483647 h 609"/>
              <a:gd name="T42" fmla="*/ 2147483647 w 609"/>
              <a:gd name="T43" fmla="*/ 2147483647 h 609"/>
              <a:gd name="T44" fmla="*/ 2147483647 w 609"/>
              <a:gd name="T45" fmla="*/ 2147483647 h 609"/>
              <a:gd name="T46" fmla="*/ 2147483647 w 609"/>
              <a:gd name="T47" fmla="*/ 2147483647 h 609"/>
              <a:gd name="T48" fmla="*/ 2147483647 w 609"/>
              <a:gd name="T49" fmla="*/ 2147483647 h 609"/>
              <a:gd name="T50" fmla="*/ 2147483647 w 609"/>
              <a:gd name="T51" fmla="*/ 2147483647 h 609"/>
              <a:gd name="T52" fmla="*/ 2147483647 w 609"/>
              <a:gd name="T53" fmla="*/ 2147483647 h 609"/>
              <a:gd name="T54" fmla="*/ 2147483647 w 609"/>
              <a:gd name="T55" fmla="*/ 2147483647 h 609"/>
              <a:gd name="T56" fmla="*/ 2147483647 w 609"/>
              <a:gd name="T57" fmla="*/ 2147483647 h 609"/>
              <a:gd name="T58" fmla="*/ 2147483647 w 609"/>
              <a:gd name="T59" fmla="*/ 2147483647 h 609"/>
              <a:gd name="T60" fmla="*/ 2147483647 w 609"/>
              <a:gd name="T61" fmla="*/ 2147483647 h 609"/>
              <a:gd name="T62" fmla="*/ 2147483647 w 609"/>
              <a:gd name="T63" fmla="*/ 2147483647 h 609"/>
              <a:gd name="T64" fmla="*/ 2147483647 w 609"/>
              <a:gd name="T65" fmla="*/ 2147483647 h 609"/>
              <a:gd name="T66" fmla="*/ 2147483647 w 609"/>
              <a:gd name="T67" fmla="*/ 2147483647 h 609"/>
              <a:gd name="T68" fmla="*/ 2147483647 w 609"/>
              <a:gd name="T69" fmla="*/ 2147483647 h 609"/>
              <a:gd name="T70" fmla="*/ 2147483647 w 609"/>
              <a:gd name="T71" fmla="*/ 2147483647 h 609"/>
              <a:gd name="T72" fmla="*/ 2147483647 w 609"/>
              <a:gd name="T73" fmla="*/ 2147483647 h 609"/>
              <a:gd name="T74" fmla="*/ 2147483647 w 609"/>
              <a:gd name="T75" fmla="*/ 2147483647 h 609"/>
              <a:gd name="T76" fmla="*/ 2147483647 w 609"/>
              <a:gd name="T77" fmla="*/ 2147483647 h 609"/>
              <a:gd name="T78" fmla="*/ 2147483647 w 609"/>
              <a:gd name="T79" fmla="*/ 2147483647 h 609"/>
              <a:gd name="T80" fmla="*/ 2147483647 w 609"/>
              <a:gd name="T81" fmla="*/ 2147483647 h 609"/>
              <a:gd name="T82" fmla="*/ 2147483647 w 609"/>
              <a:gd name="T83" fmla="*/ 2147483647 h 609"/>
              <a:gd name="T84" fmla="*/ 2147483647 w 609"/>
              <a:gd name="T85" fmla="*/ 2147483647 h 609"/>
              <a:gd name="T86" fmla="*/ 2147483647 w 609"/>
              <a:gd name="T87" fmla="*/ 0 h 6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9"/>
              <a:gd name="T133" fmla="*/ 0 h 609"/>
              <a:gd name="T134" fmla="*/ 609 w 609"/>
              <a:gd name="T135" fmla="*/ 609 h 6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9" h="609">
                <a:moveTo>
                  <a:pt x="0" y="609"/>
                </a:moveTo>
                <a:lnTo>
                  <a:pt x="0" y="602"/>
                </a:lnTo>
                <a:lnTo>
                  <a:pt x="7" y="595"/>
                </a:lnTo>
                <a:lnTo>
                  <a:pt x="14" y="588"/>
                </a:lnTo>
                <a:lnTo>
                  <a:pt x="21" y="581"/>
                </a:lnTo>
                <a:lnTo>
                  <a:pt x="28" y="574"/>
                </a:lnTo>
                <a:lnTo>
                  <a:pt x="35" y="567"/>
                </a:lnTo>
                <a:lnTo>
                  <a:pt x="42" y="560"/>
                </a:lnTo>
                <a:lnTo>
                  <a:pt x="49" y="552"/>
                </a:lnTo>
                <a:lnTo>
                  <a:pt x="57" y="545"/>
                </a:lnTo>
                <a:lnTo>
                  <a:pt x="64" y="538"/>
                </a:lnTo>
                <a:lnTo>
                  <a:pt x="71" y="531"/>
                </a:lnTo>
                <a:lnTo>
                  <a:pt x="78" y="524"/>
                </a:lnTo>
                <a:lnTo>
                  <a:pt x="85" y="517"/>
                </a:lnTo>
                <a:lnTo>
                  <a:pt x="92" y="510"/>
                </a:lnTo>
                <a:lnTo>
                  <a:pt x="99" y="503"/>
                </a:lnTo>
                <a:lnTo>
                  <a:pt x="106" y="496"/>
                </a:lnTo>
                <a:lnTo>
                  <a:pt x="113" y="489"/>
                </a:lnTo>
                <a:lnTo>
                  <a:pt x="120" y="482"/>
                </a:lnTo>
                <a:lnTo>
                  <a:pt x="127" y="475"/>
                </a:lnTo>
                <a:lnTo>
                  <a:pt x="135" y="467"/>
                </a:lnTo>
                <a:lnTo>
                  <a:pt x="142" y="460"/>
                </a:lnTo>
                <a:lnTo>
                  <a:pt x="149" y="453"/>
                </a:lnTo>
                <a:lnTo>
                  <a:pt x="156" y="446"/>
                </a:lnTo>
                <a:lnTo>
                  <a:pt x="163" y="439"/>
                </a:lnTo>
                <a:lnTo>
                  <a:pt x="170" y="432"/>
                </a:lnTo>
                <a:lnTo>
                  <a:pt x="177" y="425"/>
                </a:lnTo>
                <a:lnTo>
                  <a:pt x="184" y="418"/>
                </a:lnTo>
                <a:lnTo>
                  <a:pt x="191" y="411"/>
                </a:lnTo>
                <a:lnTo>
                  <a:pt x="198" y="404"/>
                </a:lnTo>
                <a:lnTo>
                  <a:pt x="205" y="397"/>
                </a:lnTo>
                <a:lnTo>
                  <a:pt x="212" y="389"/>
                </a:lnTo>
                <a:lnTo>
                  <a:pt x="220" y="382"/>
                </a:lnTo>
                <a:lnTo>
                  <a:pt x="227" y="375"/>
                </a:lnTo>
                <a:lnTo>
                  <a:pt x="234" y="368"/>
                </a:lnTo>
                <a:lnTo>
                  <a:pt x="241" y="361"/>
                </a:lnTo>
                <a:lnTo>
                  <a:pt x="248" y="354"/>
                </a:lnTo>
                <a:lnTo>
                  <a:pt x="255" y="347"/>
                </a:lnTo>
                <a:lnTo>
                  <a:pt x="262" y="340"/>
                </a:lnTo>
                <a:lnTo>
                  <a:pt x="269" y="333"/>
                </a:lnTo>
                <a:lnTo>
                  <a:pt x="276" y="326"/>
                </a:lnTo>
                <a:lnTo>
                  <a:pt x="283" y="319"/>
                </a:lnTo>
                <a:lnTo>
                  <a:pt x="290" y="312"/>
                </a:lnTo>
                <a:lnTo>
                  <a:pt x="298" y="304"/>
                </a:lnTo>
                <a:lnTo>
                  <a:pt x="305" y="297"/>
                </a:lnTo>
                <a:lnTo>
                  <a:pt x="312" y="290"/>
                </a:lnTo>
                <a:lnTo>
                  <a:pt x="319" y="283"/>
                </a:lnTo>
                <a:lnTo>
                  <a:pt x="326" y="276"/>
                </a:lnTo>
                <a:lnTo>
                  <a:pt x="333" y="269"/>
                </a:lnTo>
                <a:lnTo>
                  <a:pt x="340" y="262"/>
                </a:lnTo>
                <a:lnTo>
                  <a:pt x="347" y="255"/>
                </a:lnTo>
                <a:lnTo>
                  <a:pt x="354" y="248"/>
                </a:lnTo>
                <a:lnTo>
                  <a:pt x="361" y="241"/>
                </a:lnTo>
                <a:lnTo>
                  <a:pt x="368" y="234"/>
                </a:lnTo>
                <a:lnTo>
                  <a:pt x="375" y="226"/>
                </a:lnTo>
                <a:lnTo>
                  <a:pt x="383" y="219"/>
                </a:lnTo>
                <a:lnTo>
                  <a:pt x="390" y="212"/>
                </a:lnTo>
                <a:lnTo>
                  <a:pt x="397" y="205"/>
                </a:lnTo>
                <a:lnTo>
                  <a:pt x="404" y="198"/>
                </a:lnTo>
                <a:lnTo>
                  <a:pt x="411" y="191"/>
                </a:lnTo>
                <a:lnTo>
                  <a:pt x="418" y="184"/>
                </a:lnTo>
                <a:lnTo>
                  <a:pt x="425" y="177"/>
                </a:lnTo>
                <a:lnTo>
                  <a:pt x="432" y="170"/>
                </a:lnTo>
                <a:lnTo>
                  <a:pt x="439" y="163"/>
                </a:lnTo>
                <a:lnTo>
                  <a:pt x="446" y="156"/>
                </a:lnTo>
                <a:lnTo>
                  <a:pt x="453" y="148"/>
                </a:lnTo>
                <a:lnTo>
                  <a:pt x="460" y="141"/>
                </a:lnTo>
                <a:lnTo>
                  <a:pt x="468" y="134"/>
                </a:lnTo>
                <a:lnTo>
                  <a:pt x="475" y="127"/>
                </a:lnTo>
                <a:lnTo>
                  <a:pt x="482" y="120"/>
                </a:lnTo>
                <a:lnTo>
                  <a:pt x="489" y="113"/>
                </a:lnTo>
                <a:lnTo>
                  <a:pt x="496" y="106"/>
                </a:lnTo>
                <a:lnTo>
                  <a:pt x="503" y="99"/>
                </a:lnTo>
                <a:lnTo>
                  <a:pt x="510" y="92"/>
                </a:lnTo>
                <a:lnTo>
                  <a:pt x="517" y="85"/>
                </a:lnTo>
                <a:lnTo>
                  <a:pt x="524" y="78"/>
                </a:lnTo>
                <a:lnTo>
                  <a:pt x="531" y="71"/>
                </a:lnTo>
                <a:lnTo>
                  <a:pt x="538" y="63"/>
                </a:lnTo>
                <a:lnTo>
                  <a:pt x="546" y="56"/>
                </a:lnTo>
                <a:lnTo>
                  <a:pt x="553" y="49"/>
                </a:lnTo>
                <a:lnTo>
                  <a:pt x="560" y="42"/>
                </a:lnTo>
                <a:lnTo>
                  <a:pt x="567" y="35"/>
                </a:lnTo>
                <a:lnTo>
                  <a:pt x="574" y="28"/>
                </a:lnTo>
                <a:lnTo>
                  <a:pt x="581" y="21"/>
                </a:lnTo>
                <a:lnTo>
                  <a:pt x="588" y="14"/>
                </a:lnTo>
                <a:lnTo>
                  <a:pt x="595" y="7"/>
                </a:lnTo>
                <a:lnTo>
                  <a:pt x="602" y="0"/>
                </a:lnTo>
                <a:lnTo>
                  <a:pt x="60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69" name="Freeform 1117"/>
          <p:cNvSpPr>
            <a:spLocks/>
          </p:cNvSpPr>
          <p:nvPr/>
        </p:nvSpPr>
        <p:spPr bwMode="auto">
          <a:xfrm>
            <a:off x="7491413" y="4440238"/>
            <a:ext cx="955675" cy="966787"/>
          </a:xfrm>
          <a:custGeom>
            <a:avLst/>
            <a:gdLst>
              <a:gd name="T0" fmla="*/ 0 w 602"/>
              <a:gd name="T1" fmla="*/ 2147483647 h 609"/>
              <a:gd name="T2" fmla="*/ 2147483647 w 602"/>
              <a:gd name="T3" fmla="*/ 2147483647 h 609"/>
              <a:gd name="T4" fmla="*/ 2147483647 w 602"/>
              <a:gd name="T5" fmla="*/ 2147483647 h 609"/>
              <a:gd name="T6" fmla="*/ 2147483647 w 602"/>
              <a:gd name="T7" fmla="*/ 2147483647 h 609"/>
              <a:gd name="T8" fmla="*/ 2147483647 w 602"/>
              <a:gd name="T9" fmla="*/ 2147483647 h 609"/>
              <a:gd name="T10" fmla="*/ 2147483647 w 602"/>
              <a:gd name="T11" fmla="*/ 2147483647 h 609"/>
              <a:gd name="T12" fmla="*/ 2147483647 w 602"/>
              <a:gd name="T13" fmla="*/ 2147483647 h 609"/>
              <a:gd name="T14" fmla="*/ 2147483647 w 602"/>
              <a:gd name="T15" fmla="*/ 2147483647 h 609"/>
              <a:gd name="T16" fmla="*/ 2147483647 w 602"/>
              <a:gd name="T17" fmla="*/ 2147483647 h 609"/>
              <a:gd name="T18" fmla="*/ 2147483647 w 602"/>
              <a:gd name="T19" fmla="*/ 2147483647 h 609"/>
              <a:gd name="T20" fmla="*/ 2147483647 w 602"/>
              <a:gd name="T21" fmla="*/ 2147483647 h 609"/>
              <a:gd name="T22" fmla="*/ 2147483647 w 602"/>
              <a:gd name="T23" fmla="*/ 2147483647 h 609"/>
              <a:gd name="T24" fmla="*/ 2147483647 w 602"/>
              <a:gd name="T25" fmla="*/ 2147483647 h 609"/>
              <a:gd name="T26" fmla="*/ 2147483647 w 602"/>
              <a:gd name="T27" fmla="*/ 2147483647 h 609"/>
              <a:gd name="T28" fmla="*/ 2147483647 w 602"/>
              <a:gd name="T29" fmla="*/ 2147483647 h 609"/>
              <a:gd name="T30" fmla="*/ 2147483647 w 602"/>
              <a:gd name="T31" fmla="*/ 2147483647 h 609"/>
              <a:gd name="T32" fmla="*/ 2147483647 w 602"/>
              <a:gd name="T33" fmla="*/ 2147483647 h 609"/>
              <a:gd name="T34" fmla="*/ 2147483647 w 602"/>
              <a:gd name="T35" fmla="*/ 2147483647 h 609"/>
              <a:gd name="T36" fmla="*/ 2147483647 w 602"/>
              <a:gd name="T37" fmla="*/ 2147483647 h 609"/>
              <a:gd name="T38" fmla="*/ 2147483647 w 602"/>
              <a:gd name="T39" fmla="*/ 2147483647 h 609"/>
              <a:gd name="T40" fmla="*/ 2147483647 w 602"/>
              <a:gd name="T41" fmla="*/ 2147483647 h 609"/>
              <a:gd name="T42" fmla="*/ 2147483647 w 602"/>
              <a:gd name="T43" fmla="*/ 2147483647 h 609"/>
              <a:gd name="T44" fmla="*/ 2147483647 w 602"/>
              <a:gd name="T45" fmla="*/ 2147483647 h 609"/>
              <a:gd name="T46" fmla="*/ 2147483647 w 602"/>
              <a:gd name="T47" fmla="*/ 2147483647 h 609"/>
              <a:gd name="T48" fmla="*/ 2147483647 w 602"/>
              <a:gd name="T49" fmla="*/ 2147483647 h 609"/>
              <a:gd name="T50" fmla="*/ 2147483647 w 602"/>
              <a:gd name="T51" fmla="*/ 2147483647 h 609"/>
              <a:gd name="T52" fmla="*/ 2147483647 w 602"/>
              <a:gd name="T53" fmla="*/ 2147483647 h 609"/>
              <a:gd name="T54" fmla="*/ 2147483647 w 602"/>
              <a:gd name="T55" fmla="*/ 2147483647 h 609"/>
              <a:gd name="T56" fmla="*/ 2147483647 w 602"/>
              <a:gd name="T57" fmla="*/ 2147483647 h 609"/>
              <a:gd name="T58" fmla="*/ 2147483647 w 602"/>
              <a:gd name="T59" fmla="*/ 2147483647 h 609"/>
              <a:gd name="T60" fmla="*/ 2147483647 w 602"/>
              <a:gd name="T61" fmla="*/ 2147483647 h 609"/>
              <a:gd name="T62" fmla="*/ 2147483647 w 602"/>
              <a:gd name="T63" fmla="*/ 2147483647 h 609"/>
              <a:gd name="T64" fmla="*/ 2147483647 w 602"/>
              <a:gd name="T65" fmla="*/ 2147483647 h 609"/>
              <a:gd name="T66" fmla="*/ 2147483647 w 602"/>
              <a:gd name="T67" fmla="*/ 2147483647 h 609"/>
              <a:gd name="T68" fmla="*/ 2147483647 w 602"/>
              <a:gd name="T69" fmla="*/ 2147483647 h 609"/>
              <a:gd name="T70" fmla="*/ 2147483647 w 602"/>
              <a:gd name="T71" fmla="*/ 2147483647 h 609"/>
              <a:gd name="T72" fmla="*/ 2147483647 w 602"/>
              <a:gd name="T73" fmla="*/ 2147483647 h 609"/>
              <a:gd name="T74" fmla="*/ 2147483647 w 602"/>
              <a:gd name="T75" fmla="*/ 2147483647 h 609"/>
              <a:gd name="T76" fmla="*/ 2147483647 w 602"/>
              <a:gd name="T77" fmla="*/ 2147483647 h 609"/>
              <a:gd name="T78" fmla="*/ 2147483647 w 602"/>
              <a:gd name="T79" fmla="*/ 2147483647 h 609"/>
              <a:gd name="T80" fmla="*/ 2147483647 w 602"/>
              <a:gd name="T81" fmla="*/ 2147483647 h 609"/>
              <a:gd name="T82" fmla="*/ 2147483647 w 602"/>
              <a:gd name="T83" fmla="*/ 2147483647 h 609"/>
              <a:gd name="T84" fmla="*/ 2147483647 w 602"/>
              <a:gd name="T85" fmla="*/ 2147483647 h 609"/>
              <a:gd name="T86" fmla="*/ 2147483647 w 602"/>
              <a:gd name="T87" fmla="*/ 2147483647 h 609"/>
              <a:gd name="T88" fmla="*/ 2147483647 w 602"/>
              <a:gd name="T89" fmla="*/ 2147483647 h 609"/>
              <a:gd name="T90" fmla="*/ 2147483647 w 602"/>
              <a:gd name="T91" fmla="*/ 2147483647 h 609"/>
              <a:gd name="T92" fmla="*/ 2147483647 w 602"/>
              <a:gd name="T93" fmla="*/ 2147483647 h 609"/>
              <a:gd name="T94" fmla="*/ 2147483647 w 602"/>
              <a:gd name="T95" fmla="*/ 2147483647 h 609"/>
              <a:gd name="T96" fmla="*/ 2147483647 w 602"/>
              <a:gd name="T97" fmla="*/ 2147483647 h 6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2"/>
              <a:gd name="T148" fmla="*/ 0 h 609"/>
              <a:gd name="T149" fmla="*/ 602 w 602"/>
              <a:gd name="T150" fmla="*/ 609 h 6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2" h="609">
                <a:moveTo>
                  <a:pt x="0" y="609"/>
                </a:moveTo>
                <a:lnTo>
                  <a:pt x="0" y="602"/>
                </a:lnTo>
                <a:lnTo>
                  <a:pt x="7" y="595"/>
                </a:lnTo>
                <a:lnTo>
                  <a:pt x="14" y="588"/>
                </a:lnTo>
                <a:lnTo>
                  <a:pt x="21" y="581"/>
                </a:lnTo>
                <a:lnTo>
                  <a:pt x="28" y="574"/>
                </a:lnTo>
                <a:lnTo>
                  <a:pt x="35" y="567"/>
                </a:lnTo>
                <a:lnTo>
                  <a:pt x="42" y="560"/>
                </a:lnTo>
                <a:lnTo>
                  <a:pt x="49" y="552"/>
                </a:lnTo>
                <a:lnTo>
                  <a:pt x="64" y="538"/>
                </a:lnTo>
                <a:lnTo>
                  <a:pt x="57" y="538"/>
                </a:lnTo>
                <a:lnTo>
                  <a:pt x="64" y="538"/>
                </a:lnTo>
                <a:lnTo>
                  <a:pt x="71" y="531"/>
                </a:lnTo>
                <a:lnTo>
                  <a:pt x="85" y="517"/>
                </a:lnTo>
                <a:lnTo>
                  <a:pt x="85" y="510"/>
                </a:lnTo>
                <a:lnTo>
                  <a:pt x="92" y="503"/>
                </a:lnTo>
                <a:lnTo>
                  <a:pt x="99" y="496"/>
                </a:lnTo>
                <a:lnTo>
                  <a:pt x="106" y="489"/>
                </a:lnTo>
                <a:lnTo>
                  <a:pt x="120" y="475"/>
                </a:lnTo>
                <a:lnTo>
                  <a:pt x="120" y="467"/>
                </a:lnTo>
                <a:lnTo>
                  <a:pt x="135" y="453"/>
                </a:lnTo>
                <a:lnTo>
                  <a:pt x="135" y="446"/>
                </a:lnTo>
                <a:lnTo>
                  <a:pt x="149" y="432"/>
                </a:lnTo>
                <a:lnTo>
                  <a:pt x="149" y="418"/>
                </a:lnTo>
                <a:lnTo>
                  <a:pt x="156" y="411"/>
                </a:lnTo>
                <a:lnTo>
                  <a:pt x="156" y="404"/>
                </a:lnTo>
                <a:lnTo>
                  <a:pt x="170" y="389"/>
                </a:lnTo>
                <a:lnTo>
                  <a:pt x="170" y="375"/>
                </a:lnTo>
                <a:lnTo>
                  <a:pt x="177" y="368"/>
                </a:lnTo>
                <a:lnTo>
                  <a:pt x="177" y="361"/>
                </a:lnTo>
                <a:lnTo>
                  <a:pt x="184" y="354"/>
                </a:lnTo>
                <a:lnTo>
                  <a:pt x="184" y="347"/>
                </a:lnTo>
                <a:lnTo>
                  <a:pt x="191" y="340"/>
                </a:lnTo>
                <a:lnTo>
                  <a:pt x="191" y="326"/>
                </a:lnTo>
                <a:lnTo>
                  <a:pt x="198" y="319"/>
                </a:lnTo>
                <a:lnTo>
                  <a:pt x="205" y="312"/>
                </a:lnTo>
                <a:lnTo>
                  <a:pt x="212" y="304"/>
                </a:lnTo>
                <a:lnTo>
                  <a:pt x="227" y="290"/>
                </a:lnTo>
                <a:lnTo>
                  <a:pt x="220" y="290"/>
                </a:lnTo>
                <a:lnTo>
                  <a:pt x="227" y="290"/>
                </a:lnTo>
                <a:lnTo>
                  <a:pt x="234" y="290"/>
                </a:lnTo>
                <a:lnTo>
                  <a:pt x="241" y="290"/>
                </a:lnTo>
                <a:lnTo>
                  <a:pt x="248" y="290"/>
                </a:lnTo>
                <a:lnTo>
                  <a:pt x="255" y="290"/>
                </a:lnTo>
                <a:lnTo>
                  <a:pt x="262" y="297"/>
                </a:lnTo>
                <a:lnTo>
                  <a:pt x="269" y="297"/>
                </a:lnTo>
                <a:lnTo>
                  <a:pt x="276" y="297"/>
                </a:lnTo>
                <a:lnTo>
                  <a:pt x="283" y="297"/>
                </a:lnTo>
                <a:lnTo>
                  <a:pt x="290" y="304"/>
                </a:lnTo>
                <a:lnTo>
                  <a:pt x="298" y="304"/>
                </a:lnTo>
                <a:lnTo>
                  <a:pt x="305" y="297"/>
                </a:lnTo>
                <a:lnTo>
                  <a:pt x="312" y="304"/>
                </a:lnTo>
                <a:lnTo>
                  <a:pt x="319" y="304"/>
                </a:lnTo>
                <a:lnTo>
                  <a:pt x="326" y="304"/>
                </a:lnTo>
                <a:lnTo>
                  <a:pt x="333" y="304"/>
                </a:lnTo>
                <a:lnTo>
                  <a:pt x="340" y="312"/>
                </a:lnTo>
                <a:lnTo>
                  <a:pt x="347" y="312"/>
                </a:lnTo>
                <a:lnTo>
                  <a:pt x="354" y="312"/>
                </a:lnTo>
                <a:lnTo>
                  <a:pt x="361" y="312"/>
                </a:lnTo>
                <a:lnTo>
                  <a:pt x="368" y="312"/>
                </a:lnTo>
                <a:lnTo>
                  <a:pt x="375" y="312"/>
                </a:lnTo>
                <a:lnTo>
                  <a:pt x="383" y="304"/>
                </a:lnTo>
                <a:lnTo>
                  <a:pt x="390" y="297"/>
                </a:lnTo>
                <a:lnTo>
                  <a:pt x="397" y="290"/>
                </a:lnTo>
                <a:lnTo>
                  <a:pt x="404" y="283"/>
                </a:lnTo>
                <a:lnTo>
                  <a:pt x="411" y="276"/>
                </a:lnTo>
                <a:lnTo>
                  <a:pt x="411" y="262"/>
                </a:lnTo>
                <a:lnTo>
                  <a:pt x="418" y="255"/>
                </a:lnTo>
                <a:lnTo>
                  <a:pt x="418" y="248"/>
                </a:lnTo>
                <a:lnTo>
                  <a:pt x="425" y="241"/>
                </a:lnTo>
                <a:lnTo>
                  <a:pt x="425" y="234"/>
                </a:lnTo>
                <a:lnTo>
                  <a:pt x="432" y="226"/>
                </a:lnTo>
                <a:lnTo>
                  <a:pt x="432" y="212"/>
                </a:lnTo>
                <a:lnTo>
                  <a:pt x="439" y="205"/>
                </a:lnTo>
                <a:lnTo>
                  <a:pt x="446" y="198"/>
                </a:lnTo>
                <a:lnTo>
                  <a:pt x="446" y="191"/>
                </a:lnTo>
                <a:lnTo>
                  <a:pt x="453" y="184"/>
                </a:lnTo>
                <a:lnTo>
                  <a:pt x="453" y="170"/>
                </a:lnTo>
                <a:lnTo>
                  <a:pt x="468" y="156"/>
                </a:lnTo>
                <a:lnTo>
                  <a:pt x="468" y="148"/>
                </a:lnTo>
                <a:lnTo>
                  <a:pt x="475" y="141"/>
                </a:lnTo>
                <a:lnTo>
                  <a:pt x="489" y="127"/>
                </a:lnTo>
                <a:lnTo>
                  <a:pt x="489" y="120"/>
                </a:lnTo>
                <a:lnTo>
                  <a:pt x="503" y="106"/>
                </a:lnTo>
                <a:lnTo>
                  <a:pt x="503" y="99"/>
                </a:lnTo>
                <a:lnTo>
                  <a:pt x="510" y="92"/>
                </a:lnTo>
                <a:lnTo>
                  <a:pt x="517" y="85"/>
                </a:lnTo>
                <a:lnTo>
                  <a:pt x="524" y="78"/>
                </a:lnTo>
                <a:lnTo>
                  <a:pt x="531" y="71"/>
                </a:lnTo>
                <a:lnTo>
                  <a:pt x="538" y="63"/>
                </a:lnTo>
                <a:lnTo>
                  <a:pt x="546" y="56"/>
                </a:lnTo>
                <a:lnTo>
                  <a:pt x="553" y="49"/>
                </a:lnTo>
                <a:lnTo>
                  <a:pt x="560" y="42"/>
                </a:lnTo>
                <a:lnTo>
                  <a:pt x="567" y="35"/>
                </a:lnTo>
                <a:lnTo>
                  <a:pt x="574" y="28"/>
                </a:lnTo>
                <a:lnTo>
                  <a:pt x="581" y="21"/>
                </a:lnTo>
                <a:lnTo>
                  <a:pt x="588" y="14"/>
                </a:lnTo>
                <a:lnTo>
                  <a:pt x="595" y="7"/>
                </a:lnTo>
                <a:lnTo>
                  <a:pt x="60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70" name="Rectangle 1118"/>
          <p:cNvSpPr>
            <a:spLocks noChangeArrowheads="1"/>
          </p:cNvSpPr>
          <p:nvPr/>
        </p:nvSpPr>
        <p:spPr bwMode="auto">
          <a:xfrm>
            <a:off x="2395538" y="2728913"/>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871" name="Rectangle 1119"/>
          <p:cNvSpPr>
            <a:spLocks noChangeArrowheads="1"/>
          </p:cNvSpPr>
          <p:nvPr/>
        </p:nvSpPr>
        <p:spPr bwMode="auto">
          <a:xfrm>
            <a:off x="2395538" y="2728913"/>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72" name="Freeform 1120"/>
          <p:cNvSpPr>
            <a:spLocks/>
          </p:cNvSpPr>
          <p:nvPr/>
        </p:nvSpPr>
        <p:spPr bwMode="auto">
          <a:xfrm>
            <a:off x="2878138" y="2728913"/>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73" name="Freeform 1121"/>
          <p:cNvSpPr>
            <a:spLocks/>
          </p:cNvSpPr>
          <p:nvPr/>
        </p:nvSpPr>
        <p:spPr bwMode="auto">
          <a:xfrm>
            <a:off x="2395538" y="3213100"/>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74" name="Line 1122"/>
          <p:cNvSpPr>
            <a:spLocks noChangeShapeType="1"/>
          </p:cNvSpPr>
          <p:nvPr/>
        </p:nvSpPr>
        <p:spPr bwMode="auto">
          <a:xfrm>
            <a:off x="2395538"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75" name="Freeform 1123"/>
          <p:cNvSpPr>
            <a:spLocks/>
          </p:cNvSpPr>
          <p:nvPr/>
        </p:nvSpPr>
        <p:spPr bwMode="auto">
          <a:xfrm>
            <a:off x="2395538"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76" name="Line 1124"/>
          <p:cNvSpPr>
            <a:spLocks noChangeShapeType="1"/>
          </p:cNvSpPr>
          <p:nvPr/>
        </p:nvSpPr>
        <p:spPr bwMode="auto">
          <a:xfrm flipV="1">
            <a:off x="23955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77" name="Line 1125"/>
          <p:cNvSpPr>
            <a:spLocks noChangeShapeType="1"/>
          </p:cNvSpPr>
          <p:nvPr/>
        </p:nvSpPr>
        <p:spPr bwMode="auto">
          <a:xfrm>
            <a:off x="2395538" y="3697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78" name="Line 1126"/>
          <p:cNvSpPr>
            <a:spLocks noChangeShapeType="1"/>
          </p:cNvSpPr>
          <p:nvPr/>
        </p:nvSpPr>
        <p:spPr bwMode="auto">
          <a:xfrm flipV="1">
            <a:off x="23955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79" name="Line 1127"/>
          <p:cNvSpPr>
            <a:spLocks noChangeShapeType="1"/>
          </p:cNvSpPr>
          <p:nvPr/>
        </p:nvSpPr>
        <p:spPr bwMode="auto">
          <a:xfrm flipV="1">
            <a:off x="2878138" y="3686175"/>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0" name="Line 1128"/>
          <p:cNvSpPr>
            <a:spLocks noChangeShapeType="1"/>
          </p:cNvSpPr>
          <p:nvPr/>
        </p:nvSpPr>
        <p:spPr bwMode="auto">
          <a:xfrm>
            <a:off x="2878138" y="2728913"/>
            <a:ext cx="1587"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1" name="Line 1129"/>
          <p:cNvSpPr>
            <a:spLocks noChangeShapeType="1"/>
          </p:cNvSpPr>
          <p:nvPr/>
        </p:nvSpPr>
        <p:spPr bwMode="auto">
          <a:xfrm>
            <a:off x="2395538" y="32131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2" name="Line 1130"/>
          <p:cNvSpPr>
            <a:spLocks noChangeShapeType="1"/>
          </p:cNvSpPr>
          <p:nvPr/>
        </p:nvSpPr>
        <p:spPr bwMode="auto">
          <a:xfrm flipH="1">
            <a:off x="3351213" y="3213100"/>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3" name="Line 1131"/>
          <p:cNvSpPr>
            <a:spLocks noChangeShapeType="1"/>
          </p:cNvSpPr>
          <p:nvPr/>
        </p:nvSpPr>
        <p:spPr bwMode="auto">
          <a:xfrm>
            <a:off x="2395538"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4" name="Freeform 1132"/>
          <p:cNvSpPr>
            <a:spLocks/>
          </p:cNvSpPr>
          <p:nvPr/>
        </p:nvSpPr>
        <p:spPr bwMode="auto">
          <a:xfrm>
            <a:off x="2395538"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85" name="Line 1133"/>
          <p:cNvSpPr>
            <a:spLocks noChangeShapeType="1"/>
          </p:cNvSpPr>
          <p:nvPr/>
        </p:nvSpPr>
        <p:spPr bwMode="auto">
          <a:xfrm flipV="1">
            <a:off x="23955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6" name="Freeform 1134"/>
          <p:cNvSpPr>
            <a:spLocks/>
          </p:cNvSpPr>
          <p:nvPr/>
        </p:nvSpPr>
        <p:spPr bwMode="auto">
          <a:xfrm>
            <a:off x="2406650" y="2728913"/>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2"/>
                </a:lnTo>
                <a:lnTo>
                  <a:pt x="21" y="574"/>
                </a:lnTo>
                <a:lnTo>
                  <a:pt x="28" y="567"/>
                </a:lnTo>
                <a:lnTo>
                  <a:pt x="35" y="560"/>
                </a:lnTo>
                <a:lnTo>
                  <a:pt x="42" y="553"/>
                </a:lnTo>
                <a:lnTo>
                  <a:pt x="49" y="546"/>
                </a:lnTo>
                <a:lnTo>
                  <a:pt x="57" y="539"/>
                </a:lnTo>
                <a:lnTo>
                  <a:pt x="64" y="532"/>
                </a:lnTo>
                <a:lnTo>
                  <a:pt x="71" y="525"/>
                </a:lnTo>
                <a:lnTo>
                  <a:pt x="78" y="518"/>
                </a:lnTo>
                <a:lnTo>
                  <a:pt x="85" y="511"/>
                </a:lnTo>
                <a:lnTo>
                  <a:pt x="92" y="504"/>
                </a:lnTo>
                <a:lnTo>
                  <a:pt x="99" y="497"/>
                </a:lnTo>
                <a:lnTo>
                  <a:pt x="106" y="489"/>
                </a:lnTo>
                <a:lnTo>
                  <a:pt x="113" y="482"/>
                </a:lnTo>
                <a:lnTo>
                  <a:pt x="120" y="475"/>
                </a:lnTo>
                <a:lnTo>
                  <a:pt x="127" y="468"/>
                </a:lnTo>
                <a:lnTo>
                  <a:pt x="134" y="461"/>
                </a:lnTo>
                <a:lnTo>
                  <a:pt x="142" y="454"/>
                </a:lnTo>
                <a:lnTo>
                  <a:pt x="149" y="447"/>
                </a:lnTo>
                <a:lnTo>
                  <a:pt x="156" y="440"/>
                </a:lnTo>
                <a:lnTo>
                  <a:pt x="163" y="433"/>
                </a:lnTo>
                <a:lnTo>
                  <a:pt x="170" y="426"/>
                </a:lnTo>
                <a:lnTo>
                  <a:pt x="177" y="419"/>
                </a:lnTo>
                <a:lnTo>
                  <a:pt x="184" y="411"/>
                </a:lnTo>
                <a:lnTo>
                  <a:pt x="191" y="404"/>
                </a:lnTo>
                <a:lnTo>
                  <a:pt x="198" y="397"/>
                </a:lnTo>
                <a:lnTo>
                  <a:pt x="205" y="390"/>
                </a:lnTo>
                <a:lnTo>
                  <a:pt x="212" y="383"/>
                </a:lnTo>
                <a:lnTo>
                  <a:pt x="220" y="376"/>
                </a:lnTo>
                <a:lnTo>
                  <a:pt x="227" y="369"/>
                </a:lnTo>
                <a:lnTo>
                  <a:pt x="234" y="362"/>
                </a:lnTo>
                <a:lnTo>
                  <a:pt x="241" y="355"/>
                </a:lnTo>
                <a:lnTo>
                  <a:pt x="248" y="348"/>
                </a:lnTo>
                <a:lnTo>
                  <a:pt x="255" y="341"/>
                </a:lnTo>
                <a:lnTo>
                  <a:pt x="262" y="334"/>
                </a:lnTo>
                <a:lnTo>
                  <a:pt x="269" y="326"/>
                </a:lnTo>
                <a:lnTo>
                  <a:pt x="276" y="319"/>
                </a:lnTo>
                <a:lnTo>
                  <a:pt x="283" y="312"/>
                </a:lnTo>
                <a:lnTo>
                  <a:pt x="290" y="305"/>
                </a:lnTo>
                <a:lnTo>
                  <a:pt x="297" y="298"/>
                </a:lnTo>
                <a:lnTo>
                  <a:pt x="305" y="291"/>
                </a:lnTo>
                <a:lnTo>
                  <a:pt x="312" y="284"/>
                </a:lnTo>
                <a:lnTo>
                  <a:pt x="319" y="277"/>
                </a:lnTo>
                <a:lnTo>
                  <a:pt x="326" y="270"/>
                </a:lnTo>
                <a:lnTo>
                  <a:pt x="333" y="263"/>
                </a:lnTo>
                <a:lnTo>
                  <a:pt x="340" y="256"/>
                </a:lnTo>
                <a:lnTo>
                  <a:pt x="347" y="248"/>
                </a:lnTo>
                <a:lnTo>
                  <a:pt x="354" y="241"/>
                </a:lnTo>
                <a:lnTo>
                  <a:pt x="361" y="234"/>
                </a:lnTo>
                <a:lnTo>
                  <a:pt x="368" y="227"/>
                </a:lnTo>
                <a:lnTo>
                  <a:pt x="375" y="220"/>
                </a:lnTo>
                <a:lnTo>
                  <a:pt x="383" y="213"/>
                </a:lnTo>
                <a:lnTo>
                  <a:pt x="390" y="206"/>
                </a:lnTo>
                <a:lnTo>
                  <a:pt x="397" y="199"/>
                </a:lnTo>
                <a:lnTo>
                  <a:pt x="404" y="192"/>
                </a:lnTo>
                <a:lnTo>
                  <a:pt x="411" y="185"/>
                </a:lnTo>
                <a:lnTo>
                  <a:pt x="418" y="178"/>
                </a:lnTo>
                <a:lnTo>
                  <a:pt x="425" y="171"/>
                </a:lnTo>
                <a:lnTo>
                  <a:pt x="432" y="163"/>
                </a:lnTo>
                <a:lnTo>
                  <a:pt x="439" y="156"/>
                </a:lnTo>
                <a:lnTo>
                  <a:pt x="446" y="149"/>
                </a:lnTo>
                <a:lnTo>
                  <a:pt x="453" y="142"/>
                </a:lnTo>
                <a:lnTo>
                  <a:pt x="460" y="135"/>
                </a:lnTo>
                <a:lnTo>
                  <a:pt x="468" y="128"/>
                </a:lnTo>
                <a:lnTo>
                  <a:pt x="475" y="121"/>
                </a:lnTo>
                <a:lnTo>
                  <a:pt x="482" y="114"/>
                </a:lnTo>
                <a:lnTo>
                  <a:pt x="489" y="107"/>
                </a:lnTo>
                <a:lnTo>
                  <a:pt x="496" y="100"/>
                </a:lnTo>
                <a:lnTo>
                  <a:pt x="503" y="93"/>
                </a:lnTo>
                <a:lnTo>
                  <a:pt x="510" y="85"/>
                </a:lnTo>
                <a:lnTo>
                  <a:pt x="517" y="78"/>
                </a:lnTo>
                <a:lnTo>
                  <a:pt x="524" y="71"/>
                </a:lnTo>
                <a:lnTo>
                  <a:pt x="531" y="64"/>
                </a:lnTo>
                <a:lnTo>
                  <a:pt x="538" y="57"/>
                </a:lnTo>
                <a:lnTo>
                  <a:pt x="546" y="50"/>
                </a:lnTo>
                <a:lnTo>
                  <a:pt x="553" y="43"/>
                </a:lnTo>
                <a:lnTo>
                  <a:pt x="560" y="36"/>
                </a:lnTo>
                <a:lnTo>
                  <a:pt x="567" y="29"/>
                </a:lnTo>
                <a:lnTo>
                  <a:pt x="574" y="22"/>
                </a:lnTo>
                <a:lnTo>
                  <a:pt x="581" y="15"/>
                </a:lnTo>
                <a:lnTo>
                  <a:pt x="588" y="8"/>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87" name="Freeform 1135"/>
          <p:cNvSpPr>
            <a:spLocks/>
          </p:cNvSpPr>
          <p:nvPr/>
        </p:nvSpPr>
        <p:spPr bwMode="auto">
          <a:xfrm>
            <a:off x="2406650" y="2728913"/>
            <a:ext cx="966788" cy="946150"/>
          </a:xfrm>
          <a:custGeom>
            <a:avLst/>
            <a:gdLst>
              <a:gd name="T0" fmla="*/ 0 w 609"/>
              <a:gd name="T1" fmla="*/ 2147483647 h 596"/>
              <a:gd name="T2" fmla="*/ 2147483647 w 609"/>
              <a:gd name="T3" fmla="*/ 2147483647 h 596"/>
              <a:gd name="T4" fmla="*/ 2147483647 w 609"/>
              <a:gd name="T5" fmla="*/ 2147483647 h 596"/>
              <a:gd name="T6" fmla="*/ 2147483647 w 609"/>
              <a:gd name="T7" fmla="*/ 2147483647 h 596"/>
              <a:gd name="T8" fmla="*/ 2147483647 w 609"/>
              <a:gd name="T9" fmla="*/ 2147483647 h 596"/>
              <a:gd name="T10" fmla="*/ 2147483647 w 609"/>
              <a:gd name="T11" fmla="*/ 2147483647 h 596"/>
              <a:gd name="T12" fmla="*/ 2147483647 w 609"/>
              <a:gd name="T13" fmla="*/ 2147483647 h 596"/>
              <a:gd name="T14" fmla="*/ 2147483647 w 609"/>
              <a:gd name="T15" fmla="*/ 2147483647 h 596"/>
              <a:gd name="T16" fmla="*/ 2147483647 w 609"/>
              <a:gd name="T17" fmla="*/ 2147483647 h 596"/>
              <a:gd name="T18" fmla="*/ 2147483647 w 609"/>
              <a:gd name="T19" fmla="*/ 2147483647 h 596"/>
              <a:gd name="T20" fmla="*/ 2147483647 w 609"/>
              <a:gd name="T21" fmla="*/ 2147483647 h 596"/>
              <a:gd name="T22" fmla="*/ 2147483647 w 609"/>
              <a:gd name="T23" fmla="*/ 2147483647 h 596"/>
              <a:gd name="T24" fmla="*/ 2147483647 w 609"/>
              <a:gd name="T25" fmla="*/ 2147483647 h 596"/>
              <a:gd name="T26" fmla="*/ 2147483647 w 609"/>
              <a:gd name="T27" fmla="*/ 2147483647 h 596"/>
              <a:gd name="T28" fmla="*/ 2147483647 w 609"/>
              <a:gd name="T29" fmla="*/ 2147483647 h 596"/>
              <a:gd name="T30" fmla="*/ 2147483647 w 609"/>
              <a:gd name="T31" fmla="*/ 2147483647 h 596"/>
              <a:gd name="T32" fmla="*/ 2147483647 w 609"/>
              <a:gd name="T33" fmla="*/ 2147483647 h 596"/>
              <a:gd name="T34" fmla="*/ 2147483647 w 609"/>
              <a:gd name="T35" fmla="*/ 2147483647 h 596"/>
              <a:gd name="T36" fmla="*/ 2147483647 w 609"/>
              <a:gd name="T37" fmla="*/ 2147483647 h 596"/>
              <a:gd name="T38" fmla="*/ 2147483647 w 609"/>
              <a:gd name="T39" fmla="*/ 2147483647 h 596"/>
              <a:gd name="T40" fmla="*/ 2147483647 w 609"/>
              <a:gd name="T41" fmla="*/ 2147483647 h 596"/>
              <a:gd name="T42" fmla="*/ 2147483647 w 609"/>
              <a:gd name="T43" fmla="*/ 2147483647 h 596"/>
              <a:gd name="T44" fmla="*/ 2147483647 w 609"/>
              <a:gd name="T45" fmla="*/ 2147483647 h 596"/>
              <a:gd name="T46" fmla="*/ 2147483647 w 609"/>
              <a:gd name="T47" fmla="*/ 2147483647 h 596"/>
              <a:gd name="T48" fmla="*/ 2147483647 w 609"/>
              <a:gd name="T49" fmla="*/ 2147483647 h 596"/>
              <a:gd name="T50" fmla="*/ 2147483647 w 609"/>
              <a:gd name="T51" fmla="*/ 2147483647 h 596"/>
              <a:gd name="T52" fmla="*/ 2147483647 w 609"/>
              <a:gd name="T53" fmla="*/ 2147483647 h 596"/>
              <a:gd name="T54" fmla="*/ 2147483647 w 609"/>
              <a:gd name="T55" fmla="*/ 2147483647 h 596"/>
              <a:gd name="T56" fmla="*/ 2147483647 w 609"/>
              <a:gd name="T57" fmla="*/ 2147483647 h 596"/>
              <a:gd name="T58" fmla="*/ 2147483647 w 609"/>
              <a:gd name="T59" fmla="*/ 2147483647 h 596"/>
              <a:gd name="T60" fmla="*/ 2147483647 w 609"/>
              <a:gd name="T61" fmla="*/ 2147483647 h 596"/>
              <a:gd name="T62" fmla="*/ 2147483647 w 609"/>
              <a:gd name="T63" fmla="*/ 2147483647 h 596"/>
              <a:gd name="T64" fmla="*/ 2147483647 w 609"/>
              <a:gd name="T65" fmla="*/ 2147483647 h 596"/>
              <a:gd name="T66" fmla="*/ 2147483647 w 609"/>
              <a:gd name="T67" fmla="*/ 2147483647 h 596"/>
              <a:gd name="T68" fmla="*/ 2147483647 w 609"/>
              <a:gd name="T69" fmla="*/ 2147483647 h 596"/>
              <a:gd name="T70" fmla="*/ 2147483647 w 609"/>
              <a:gd name="T71" fmla="*/ 2147483647 h 596"/>
              <a:gd name="T72" fmla="*/ 2147483647 w 609"/>
              <a:gd name="T73" fmla="*/ 2147483647 h 596"/>
              <a:gd name="T74" fmla="*/ 2147483647 w 609"/>
              <a:gd name="T75" fmla="*/ 2147483647 h 596"/>
              <a:gd name="T76" fmla="*/ 2147483647 w 609"/>
              <a:gd name="T77" fmla="*/ 2147483647 h 596"/>
              <a:gd name="T78" fmla="*/ 2147483647 w 609"/>
              <a:gd name="T79" fmla="*/ 2147483647 h 596"/>
              <a:gd name="T80" fmla="*/ 2147483647 w 609"/>
              <a:gd name="T81" fmla="*/ 2147483647 h 596"/>
              <a:gd name="T82" fmla="*/ 2147483647 w 609"/>
              <a:gd name="T83" fmla="*/ 2147483647 h 596"/>
              <a:gd name="T84" fmla="*/ 2147483647 w 609"/>
              <a:gd name="T85" fmla="*/ 2147483647 h 596"/>
              <a:gd name="T86" fmla="*/ 2147483647 w 609"/>
              <a:gd name="T87" fmla="*/ 2147483647 h 596"/>
              <a:gd name="T88" fmla="*/ 2147483647 w 609"/>
              <a:gd name="T89" fmla="*/ 2147483647 h 596"/>
              <a:gd name="T90" fmla="*/ 2147483647 w 609"/>
              <a:gd name="T91" fmla="*/ 2147483647 h 596"/>
              <a:gd name="T92" fmla="*/ 2147483647 w 609"/>
              <a:gd name="T93" fmla="*/ 2147483647 h 596"/>
              <a:gd name="T94" fmla="*/ 2147483647 w 609"/>
              <a:gd name="T95" fmla="*/ 2147483647 h 596"/>
              <a:gd name="T96" fmla="*/ 2147483647 w 609"/>
              <a:gd name="T97" fmla="*/ 0 h 5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9"/>
              <a:gd name="T148" fmla="*/ 0 h 596"/>
              <a:gd name="T149" fmla="*/ 609 w 609"/>
              <a:gd name="T150" fmla="*/ 596 h 59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9" h="596">
                <a:moveTo>
                  <a:pt x="0" y="596"/>
                </a:moveTo>
                <a:lnTo>
                  <a:pt x="0" y="589"/>
                </a:lnTo>
                <a:lnTo>
                  <a:pt x="7" y="582"/>
                </a:lnTo>
                <a:lnTo>
                  <a:pt x="14" y="574"/>
                </a:lnTo>
                <a:lnTo>
                  <a:pt x="21" y="574"/>
                </a:lnTo>
                <a:lnTo>
                  <a:pt x="28" y="567"/>
                </a:lnTo>
                <a:lnTo>
                  <a:pt x="35" y="560"/>
                </a:lnTo>
                <a:lnTo>
                  <a:pt x="42" y="553"/>
                </a:lnTo>
                <a:lnTo>
                  <a:pt x="49" y="546"/>
                </a:lnTo>
                <a:lnTo>
                  <a:pt x="57" y="539"/>
                </a:lnTo>
                <a:lnTo>
                  <a:pt x="64" y="532"/>
                </a:lnTo>
                <a:lnTo>
                  <a:pt x="71" y="525"/>
                </a:lnTo>
                <a:lnTo>
                  <a:pt x="85" y="511"/>
                </a:lnTo>
                <a:lnTo>
                  <a:pt x="85" y="504"/>
                </a:lnTo>
                <a:lnTo>
                  <a:pt x="92" y="497"/>
                </a:lnTo>
                <a:lnTo>
                  <a:pt x="99" y="489"/>
                </a:lnTo>
                <a:lnTo>
                  <a:pt x="113" y="475"/>
                </a:lnTo>
                <a:lnTo>
                  <a:pt x="113" y="468"/>
                </a:lnTo>
                <a:lnTo>
                  <a:pt x="120" y="461"/>
                </a:lnTo>
                <a:lnTo>
                  <a:pt x="127" y="454"/>
                </a:lnTo>
                <a:lnTo>
                  <a:pt x="142" y="440"/>
                </a:lnTo>
                <a:lnTo>
                  <a:pt x="142" y="426"/>
                </a:lnTo>
                <a:lnTo>
                  <a:pt x="156" y="411"/>
                </a:lnTo>
                <a:lnTo>
                  <a:pt x="156" y="404"/>
                </a:lnTo>
                <a:lnTo>
                  <a:pt x="163" y="397"/>
                </a:lnTo>
                <a:lnTo>
                  <a:pt x="163" y="390"/>
                </a:lnTo>
                <a:lnTo>
                  <a:pt x="170" y="383"/>
                </a:lnTo>
                <a:lnTo>
                  <a:pt x="170" y="376"/>
                </a:lnTo>
                <a:lnTo>
                  <a:pt x="177" y="369"/>
                </a:lnTo>
                <a:lnTo>
                  <a:pt x="177" y="362"/>
                </a:lnTo>
                <a:lnTo>
                  <a:pt x="184" y="355"/>
                </a:lnTo>
                <a:lnTo>
                  <a:pt x="184" y="348"/>
                </a:lnTo>
                <a:lnTo>
                  <a:pt x="191" y="341"/>
                </a:lnTo>
                <a:lnTo>
                  <a:pt x="198" y="334"/>
                </a:lnTo>
                <a:lnTo>
                  <a:pt x="205" y="326"/>
                </a:lnTo>
                <a:lnTo>
                  <a:pt x="212" y="319"/>
                </a:lnTo>
                <a:lnTo>
                  <a:pt x="220" y="312"/>
                </a:lnTo>
                <a:lnTo>
                  <a:pt x="227" y="305"/>
                </a:lnTo>
                <a:lnTo>
                  <a:pt x="234" y="305"/>
                </a:lnTo>
                <a:lnTo>
                  <a:pt x="241" y="298"/>
                </a:lnTo>
                <a:lnTo>
                  <a:pt x="248" y="305"/>
                </a:lnTo>
                <a:lnTo>
                  <a:pt x="255" y="305"/>
                </a:lnTo>
                <a:lnTo>
                  <a:pt x="262" y="305"/>
                </a:lnTo>
                <a:lnTo>
                  <a:pt x="269" y="305"/>
                </a:lnTo>
                <a:lnTo>
                  <a:pt x="276" y="305"/>
                </a:lnTo>
                <a:lnTo>
                  <a:pt x="283" y="305"/>
                </a:lnTo>
                <a:lnTo>
                  <a:pt x="290" y="305"/>
                </a:lnTo>
                <a:lnTo>
                  <a:pt x="297" y="305"/>
                </a:lnTo>
                <a:lnTo>
                  <a:pt x="305" y="305"/>
                </a:lnTo>
                <a:lnTo>
                  <a:pt x="312" y="305"/>
                </a:lnTo>
                <a:lnTo>
                  <a:pt x="319" y="305"/>
                </a:lnTo>
                <a:lnTo>
                  <a:pt x="326" y="305"/>
                </a:lnTo>
                <a:lnTo>
                  <a:pt x="333" y="305"/>
                </a:lnTo>
                <a:lnTo>
                  <a:pt x="340" y="305"/>
                </a:lnTo>
                <a:lnTo>
                  <a:pt x="347" y="312"/>
                </a:lnTo>
                <a:lnTo>
                  <a:pt x="354" y="305"/>
                </a:lnTo>
                <a:lnTo>
                  <a:pt x="361" y="298"/>
                </a:lnTo>
                <a:lnTo>
                  <a:pt x="368" y="291"/>
                </a:lnTo>
                <a:lnTo>
                  <a:pt x="375" y="291"/>
                </a:lnTo>
                <a:lnTo>
                  <a:pt x="383" y="284"/>
                </a:lnTo>
                <a:lnTo>
                  <a:pt x="390" y="277"/>
                </a:lnTo>
                <a:lnTo>
                  <a:pt x="397" y="270"/>
                </a:lnTo>
                <a:lnTo>
                  <a:pt x="404" y="263"/>
                </a:lnTo>
                <a:lnTo>
                  <a:pt x="404" y="256"/>
                </a:lnTo>
                <a:lnTo>
                  <a:pt x="411" y="248"/>
                </a:lnTo>
                <a:lnTo>
                  <a:pt x="411" y="241"/>
                </a:lnTo>
                <a:lnTo>
                  <a:pt x="418" y="234"/>
                </a:lnTo>
                <a:lnTo>
                  <a:pt x="418" y="227"/>
                </a:lnTo>
                <a:lnTo>
                  <a:pt x="425" y="220"/>
                </a:lnTo>
                <a:lnTo>
                  <a:pt x="425" y="213"/>
                </a:lnTo>
                <a:lnTo>
                  <a:pt x="439" y="199"/>
                </a:lnTo>
                <a:lnTo>
                  <a:pt x="439" y="185"/>
                </a:lnTo>
                <a:lnTo>
                  <a:pt x="453" y="171"/>
                </a:lnTo>
                <a:lnTo>
                  <a:pt x="453" y="163"/>
                </a:lnTo>
                <a:lnTo>
                  <a:pt x="460" y="156"/>
                </a:lnTo>
                <a:lnTo>
                  <a:pt x="475" y="142"/>
                </a:lnTo>
                <a:lnTo>
                  <a:pt x="475" y="135"/>
                </a:lnTo>
                <a:lnTo>
                  <a:pt x="482" y="128"/>
                </a:lnTo>
                <a:lnTo>
                  <a:pt x="496" y="114"/>
                </a:lnTo>
                <a:lnTo>
                  <a:pt x="489" y="114"/>
                </a:lnTo>
                <a:lnTo>
                  <a:pt x="496" y="114"/>
                </a:lnTo>
                <a:lnTo>
                  <a:pt x="510" y="100"/>
                </a:lnTo>
                <a:lnTo>
                  <a:pt x="510" y="93"/>
                </a:lnTo>
                <a:lnTo>
                  <a:pt x="517" y="85"/>
                </a:lnTo>
                <a:lnTo>
                  <a:pt x="531" y="71"/>
                </a:lnTo>
                <a:lnTo>
                  <a:pt x="524" y="71"/>
                </a:lnTo>
                <a:lnTo>
                  <a:pt x="531" y="71"/>
                </a:lnTo>
                <a:lnTo>
                  <a:pt x="538" y="64"/>
                </a:lnTo>
                <a:lnTo>
                  <a:pt x="546" y="57"/>
                </a:lnTo>
                <a:lnTo>
                  <a:pt x="553" y="50"/>
                </a:lnTo>
                <a:lnTo>
                  <a:pt x="560" y="43"/>
                </a:lnTo>
                <a:lnTo>
                  <a:pt x="567" y="36"/>
                </a:lnTo>
                <a:lnTo>
                  <a:pt x="574" y="29"/>
                </a:lnTo>
                <a:lnTo>
                  <a:pt x="581" y="22"/>
                </a:lnTo>
                <a:lnTo>
                  <a:pt x="588" y="15"/>
                </a:lnTo>
                <a:lnTo>
                  <a:pt x="595" y="8"/>
                </a:lnTo>
                <a:lnTo>
                  <a:pt x="602" y="0"/>
                </a:lnTo>
                <a:lnTo>
                  <a:pt x="609"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88" name="Rectangle 1136"/>
          <p:cNvSpPr>
            <a:spLocks noChangeArrowheads="1"/>
          </p:cNvSpPr>
          <p:nvPr/>
        </p:nvSpPr>
        <p:spPr bwMode="auto">
          <a:xfrm>
            <a:off x="3678238" y="2728913"/>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889" name="Rectangle 1137"/>
          <p:cNvSpPr>
            <a:spLocks noChangeArrowheads="1"/>
          </p:cNvSpPr>
          <p:nvPr/>
        </p:nvSpPr>
        <p:spPr bwMode="auto">
          <a:xfrm>
            <a:off x="3678238" y="2728913"/>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90" name="Freeform 1138"/>
          <p:cNvSpPr>
            <a:spLocks/>
          </p:cNvSpPr>
          <p:nvPr/>
        </p:nvSpPr>
        <p:spPr bwMode="auto">
          <a:xfrm>
            <a:off x="4160838" y="2728913"/>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91" name="Freeform 1139"/>
          <p:cNvSpPr>
            <a:spLocks/>
          </p:cNvSpPr>
          <p:nvPr/>
        </p:nvSpPr>
        <p:spPr bwMode="auto">
          <a:xfrm>
            <a:off x="3678238" y="3213100"/>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92" name="Line 1140"/>
          <p:cNvSpPr>
            <a:spLocks noChangeShapeType="1"/>
          </p:cNvSpPr>
          <p:nvPr/>
        </p:nvSpPr>
        <p:spPr bwMode="auto">
          <a:xfrm>
            <a:off x="3678238"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3" name="Freeform 1141"/>
          <p:cNvSpPr>
            <a:spLocks/>
          </p:cNvSpPr>
          <p:nvPr/>
        </p:nvSpPr>
        <p:spPr bwMode="auto">
          <a:xfrm>
            <a:off x="3678238"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94" name="Line 1142"/>
          <p:cNvSpPr>
            <a:spLocks noChangeShapeType="1"/>
          </p:cNvSpPr>
          <p:nvPr/>
        </p:nvSpPr>
        <p:spPr bwMode="auto">
          <a:xfrm flipV="1">
            <a:off x="367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5" name="Line 1143"/>
          <p:cNvSpPr>
            <a:spLocks noChangeShapeType="1"/>
          </p:cNvSpPr>
          <p:nvPr/>
        </p:nvSpPr>
        <p:spPr bwMode="auto">
          <a:xfrm>
            <a:off x="3678238" y="3697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6" name="Line 1144"/>
          <p:cNvSpPr>
            <a:spLocks noChangeShapeType="1"/>
          </p:cNvSpPr>
          <p:nvPr/>
        </p:nvSpPr>
        <p:spPr bwMode="auto">
          <a:xfrm flipV="1">
            <a:off x="367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7" name="Line 1145"/>
          <p:cNvSpPr>
            <a:spLocks noChangeShapeType="1"/>
          </p:cNvSpPr>
          <p:nvPr/>
        </p:nvSpPr>
        <p:spPr bwMode="auto">
          <a:xfrm flipV="1">
            <a:off x="4160838" y="3686175"/>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8" name="Line 1146"/>
          <p:cNvSpPr>
            <a:spLocks noChangeShapeType="1"/>
          </p:cNvSpPr>
          <p:nvPr/>
        </p:nvSpPr>
        <p:spPr bwMode="auto">
          <a:xfrm>
            <a:off x="4160838" y="2728913"/>
            <a:ext cx="1587"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9" name="Line 1147"/>
          <p:cNvSpPr>
            <a:spLocks noChangeShapeType="1"/>
          </p:cNvSpPr>
          <p:nvPr/>
        </p:nvSpPr>
        <p:spPr bwMode="auto">
          <a:xfrm>
            <a:off x="3678238" y="32131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00" name="Line 1148"/>
          <p:cNvSpPr>
            <a:spLocks noChangeShapeType="1"/>
          </p:cNvSpPr>
          <p:nvPr/>
        </p:nvSpPr>
        <p:spPr bwMode="auto">
          <a:xfrm flipH="1">
            <a:off x="4633913" y="3213100"/>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01" name="Line 1149"/>
          <p:cNvSpPr>
            <a:spLocks noChangeShapeType="1"/>
          </p:cNvSpPr>
          <p:nvPr/>
        </p:nvSpPr>
        <p:spPr bwMode="auto">
          <a:xfrm>
            <a:off x="3678238"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02" name="Freeform 1150"/>
          <p:cNvSpPr>
            <a:spLocks/>
          </p:cNvSpPr>
          <p:nvPr/>
        </p:nvSpPr>
        <p:spPr bwMode="auto">
          <a:xfrm>
            <a:off x="3678238"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03" name="Line 1151"/>
          <p:cNvSpPr>
            <a:spLocks noChangeShapeType="1"/>
          </p:cNvSpPr>
          <p:nvPr/>
        </p:nvSpPr>
        <p:spPr bwMode="auto">
          <a:xfrm flipV="1">
            <a:off x="367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04" name="Freeform 1152"/>
          <p:cNvSpPr>
            <a:spLocks/>
          </p:cNvSpPr>
          <p:nvPr/>
        </p:nvSpPr>
        <p:spPr bwMode="auto">
          <a:xfrm>
            <a:off x="3689350" y="2728913"/>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2"/>
                </a:lnTo>
                <a:lnTo>
                  <a:pt x="21" y="574"/>
                </a:lnTo>
                <a:lnTo>
                  <a:pt x="28" y="567"/>
                </a:lnTo>
                <a:lnTo>
                  <a:pt x="35" y="560"/>
                </a:lnTo>
                <a:lnTo>
                  <a:pt x="42" y="553"/>
                </a:lnTo>
                <a:lnTo>
                  <a:pt x="49" y="546"/>
                </a:lnTo>
                <a:lnTo>
                  <a:pt x="56" y="539"/>
                </a:lnTo>
                <a:lnTo>
                  <a:pt x="63" y="532"/>
                </a:lnTo>
                <a:lnTo>
                  <a:pt x="71" y="525"/>
                </a:lnTo>
                <a:lnTo>
                  <a:pt x="78" y="518"/>
                </a:lnTo>
                <a:lnTo>
                  <a:pt x="85" y="511"/>
                </a:lnTo>
                <a:lnTo>
                  <a:pt x="92" y="504"/>
                </a:lnTo>
                <a:lnTo>
                  <a:pt x="99" y="497"/>
                </a:lnTo>
                <a:lnTo>
                  <a:pt x="106" y="489"/>
                </a:lnTo>
                <a:lnTo>
                  <a:pt x="113" y="482"/>
                </a:lnTo>
                <a:lnTo>
                  <a:pt x="120" y="475"/>
                </a:lnTo>
                <a:lnTo>
                  <a:pt x="127" y="468"/>
                </a:lnTo>
                <a:lnTo>
                  <a:pt x="134" y="461"/>
                </a:lnTo>
                <a:lnTo>
                  <a:pt x="141" y="454"/>
                </a:lnTo>
                <a:lnTo>
                  <a:pt x="149" y="447"/>
                </a:lnTo>
                <a:lnTo>
                  <a:pt x="156" y="440"/>
                </a:lnTo>
                <a:lnTo>
                  <a:pt x="163" y="433"/>
                </a:lnTo>
                <a:lnTo>
                  <a:pt x="170" y="426"/>
                </a:lnTo>
                <a:lnTo>
                  <a:pt x="177" y="419"/>
                </a:lnTo>
                <a:lnTo>
                  <a:pt x="184" y="411"/>
                </a:lnTo>
                <a:lnTo>
                  <a:pt x="191" y="404"/>
                </a:lnTo>
                <a:lnTo>
                  <a:pt x="198" y="397"/>
                </a:lnTo>
                <a:lnTo>
                  <a:pt x="205" y="390"/>
                </a:lnTo>
                <a:lnTo>
                  <a:pt x="212" y="383"/>
                </a:lnTo>
                <a:lnTo>
                  <a:pt x="219" y="376"/>
                </a:lnTo>
                <a:lnTo>
                  <a:pt x="226" y="369"/>
                </a:lnTo>
                <a:lnTo>
                  <a:pt x="234" y="362"/>
                </a:lnTo>
                <a:lnTo>
                  <a:pt x="241" y="355"/>
                </a:lnTo>
                <a:lnTo>
                  <a:pt x="248" y="348"/>
                </a:lnTo>
                <a:lnTo>
                  <a:pt x="255" y="341"/>
                </a:lnTo>
                <a:lnTo>
                  <a:pt x="262" y="334"/>
                </a:lnTo>
                <a:lnTo>
                  <a:pt x="269" y="326"/>
                </a:lnTo>
                <a:lnTo>
                  <a:pt x="276" y="319"/>
                </a:lnTo>
                <a:lnTo>
                  <a:pt x="283" y="312"/>
                </a:lnTo>
                <a:lnTo>
                  <a:pt x="290" y="305"/>
                </a:lnTo>
                <a:lnTo>
                  <a:pt x="297" y="298"/>
                </a:lnTo>
                <a:lnTo>
                  <a:pt x="304" y="291"/>
                </a:lnTo>
                <a:lnTo>
                  <a:pt x="311" y="284"/>
                </a:lnTo>
                <a:lnTo>
                  <a:pt x="319" y="277"/>
                </a:lnTo>
                <a:lnTo>
                  <a:pt x="326" y="270"/>
                </a:lnTo>
                <a:lnTo>
                  <a:pt x="333" y="263"/>
                </a:lnTo>
                <a:lnTo>
                  <a:pt x="340" y="256"/>
                </a:lnTo>
                <a:lnTo>
                  <a:pt x="347" y="248"/>
                </a:lnTo>
                <a:lnTo>
                  <a:pt x="354" y="241"/>
                </a:lnTo>
                <a:lnTo>
                  <a:pt x="361" y="234"/>
                </a:lnTo>
                <a:lnTo>
                  <a:pt x="368" y="227"/>
                </a:lnTo>
                <a:lnTo>
                  <a:pt x="375" y="220"/>
                </a:lnTo>
                <a:lnTo>
                  <a:pt x="382" y="213"/>
                </a:lnTo>
                <a:lnTo>
                  <a:pt x="389" y="206"/>
                </a:lnTo>
                <a:lnTo>
                  <a:pt x="397" y="199"/>
                </a:lnTo>
                <a:lnTo>
                  <a:pt x="404" y="192"/>
                </a:lnTo>
                <a:lnTo>
                  <a:pt x="411" y="185"/>
                </a:lnTo>
                <a:lnTo>
                  <a:pt x="418" y="178"/>
                </a:lnTo>
                <a:lnTo>
                  <a:pt x="425" y="171"/>
                </a:lnTo>
                <a:lnTo>
                  <a:pt x="432" y="163"/>
                </a:lnTo>
                <a:lnTo>
                  <a:pt x="439" y="156"/>
                </a:lnTo>
                <a:lnTo>
                  <a:pt x="446" y="149"/>
                </a:lnTo>
                <a:lnTo>
                  <a:pt x="453" y="142"/>
                </a:lnTo>
                <a:lnTo>
                  <a:pt x="460" y="135"/>
                </a:lnTo>
                <a:lnTo>
                  <a:pt x="467" y="128"/>
                </a:lnTo>
                <a:lnTo>
                  <a:pt x="474" y="121"/>
                </a:lnTo>
                <a:lnTo>
                  <a:pt x="482" y="114"/>
                </a:lnTo>
                <a:lnTo>
                  <a:pt x="489" y="107"/>
                </a:lnTo>
                <a:lnTo>
                  <a:pt x="496" y="100"/>
                </a:lnTo>
                <a:lnTo>
                  <a:pt x="503" y="93"/>
                </a:lnTo>
                <a:lnTo>
                  <a:pt x="510" y="85"/>
                </a:lnTo>
                <a:lnTo>
                  <a:pt x="517" y="78"/>
                </a:lnTo>
                <a:lnTo>
                  <a:pt x="524" y="71"/>
                </a:lnTo>
                <a:lnTo>
                  <a:pt x="531" y="64"/>
                </a:lnTo>
                <a:lnTo>
                  <a:pt x="538" y="57"/>
                </a:lnTo>
                <a:lnTo>
                  <a:pt x="545" y="50"/>
                </a:lnTo>
                <a:lnTo>
                  <a:pt x="552" y="43"/>
                </a:lnTo>
                <a:lnTo>
                  <a:pt x="560" y="36"/>
                </a:lnTo>
                <a:lnTo>
                  <a:pt x="567" y="29"/>
                </a:lnTo>
                <a:lnTo>
                  <a:pt x="574" y="22"/>
                </a:lnTo>
                <a:lnTo>
                  <a:pt x="581" y="15"/>
                </a:lnTo>
                <a:lnTo>
                  <a:pt x="588" y="8"/>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05" name="Freeform 1153"/>
          <p:cNvSpPr>
            <a:spLocks/>
          </p:cNvSpPr>
          <p:nvPr/>
        </p:nvSpPr>
        <p:spPr bwMode="auto">
          <a:xfrm>
            <a:off x="3689350" y="2728913"/>
            <a:ext cx="966788" cy="957262"/>
          </a:xfrm>
          <a:custGeom>
            <a:avLst/>
            <a:gdLst>
              <a:gd name="T0" fmla="*/ 0 w 609"/>
              <a:gd name="T1" fmla="*/ 2147483647 h 603"/>
              <a:gd name="T2" fmla="*/ 2147483647 w 609"/>
              <a:gd name="T3" fmla="*/ 2147483647 h 603"/>
              <a:gd name="T4" fmla="*/ 2147483647 w 609"/>
              <a:gd name="T5" fmla="*/ 2147483647 h 603"/>
              <a:gd name="T6" fmla="*/ 2147483647 w 609"/>
              <a:gd name="T7" fmla="*/ 2147483647 h 603"/>
              <a:gd name="T8" fmla="*/ 2147483647 w 609"/>
              <a:gd name="T9" fmla="*/ 2147483647 h 603"/>
              <a:gd name="T10" fmla="*/ 2147483647 w 609"/>
              <a:gd name="T11" fmla="*/ 2147483647 h 603"/>
              <a:gd name="T12" fmla="*/ 2147483647 w 609"/>
              <a:gd name="T13" fmla="*/ 2147483647 h 603"/>
              <a:gd name="T14" fmla="*/ 2147483647 w 609"/>
              <a:gd name="T15" fmla="*/ 2147483647 h 603"/>
              <a:gd name="T16" fmla="*/ 2147483647 w 609"/>
              <a:gd name="T17" fmla="*/ 2147483647 h 603"/>
              <a:gd name="T18" fmla="*/ 2147483647 w 609"/>
              <a:gd name="T19" fmla="*/ 2147483647 h 603"/>
              <a:gd name="T20" fmla="*/ 2147483647 w 609"/>
              <a:gd name="T21" fmla="*/ 2147483647 h 603"/>
              <a:gd name="T22" fmla="*/ 2147483647 w 609"/>
              <a:gd name="T23" fmla="*/ 2147483647 h 603"/>
              <a:gd name="T24" fmla="*/ 2147483647 w 609"/>
              <a:gd name="T25" fmla="*/ 2147483647 h 603"/>
              <a:gd name="T26" fmla="*/ 2147483647 w 609"/>
              <a:gd name="T27" fmla="*/ 2147483647 h 603"/>
              <a:gd name="T28" fmla="*/ 2147483647 w 609"/>
              <a:gd name="T29" fmla="*/ 2147483647 h 603"/>
              <a:gd name="T30" fmla="*/ 2147483647 w 609"/>
              <a:gd name="T31" fmla="*/ 2147483647 h 603"/>
              <a:gd name="T32" fmla="*/ 2147483647 w 609"/>
              <a:gd name="T33" fmla="*/ 2147483647 h 603"/>
              <a:gd name="T34" fmla="*/ 2147483647 w 609"/>
              <a:gd name="T35" fmla="*/ 2147483647 h 603"/>
              <a:gd name="T36" fmla="*/ 2147483647 w 609"/>
              <a:gd name="T37" fmla="*/ 2147483647 h 603"/>
              <a:gd name="T38" fmla="*/ 2147483647 w 609"/>
              <a:gd name="T39" fmla="*/ 2147483647 h 603"/>
              <a:gd name="T40" fmla="*/ 2147483647 w 609"/>
              <a:gd name="T41" fmla="*/ 2147483647 h 603"/>
              <a:gd name="T42" fmla="*/ 2147483647 w 609"/>
              <a:gd name="T43" fmla="*/ 2147483647 h 603"/>
              <a:gd name="T44" fmla="*/ 2147483647 w 609"/>
              <a:gd name="T45" fmla="*/ 2147483647 h 603"/>
              <a:gd name="T46" fmla="*/ 2147483647 w 609"/>
              <a:gd name="T47" fmla="*/ 2147483647 h 603"/>
              <a:gd name="T48" fmla="*/ 2147483647 w 609"/>
              <a:gd name="T49" fmla="*/ 2147483647 h 603"/>
              <a:gd name="T50" fmla="*/ 2147483647 w 609"/>
              <a:gd name="T51" fmla="*/ 2147483647 h 603"/>
              <a:gd name="T52" fmla="*/ 2147483647 w 609"/>
              <a:gd name="T53" fmla="*/ 2147483647 h 603"/>
              <a:gd name="T54" fmla="*/ 2147483647 w 609"/>
              <a:gd name="T55" fmla="*/ 2147483647 h 603"/>
              <a:gd name="T56" fmla="*/ 2147483647 w 609"/>
              <a:gd name="T57" fmla="*/ 2147483647 h 603"/>
              <a:gd name="T58" fmla="*/ 2147483647 w 609"/>
              <a:gd name="T59" fmla="*/ 2147483647 h 603"/>
              <a:gd name="T60" fmla="*/ 2147483647 w 609"/>
              <a:gd name="T61" fmla="*/ 2147483647 h 603"/>
              <a:gd name="T62" fmla="*/ 2147483647 w 609"/>
              <a:gd name="T63" fmla="*/ 2147483647 h 603"/>
              <a:gd name="T64" fmla="*/ 2147483647 w 609"/>
              <a:gd name="T65" fmla="*/ 2147483647 h 603"/>
              <a:gd name="T66" fmla="*/ 2147483647 w 609"/>
              <a:gd name="T67" fmla="*/ 2147483647 h 603"/>
              <a:gd name="T68" fmla="*/ 2147483647 w 609"/>
              <a:gd name="T69" fmla="*/ 2147483647 h 603"/>
              <a:gd name="T70" fmla="*/ 2147483647 w 609"/>
              <a:gd name="T71" fmla="*/ 2147483647 h 603"/>
              <a:gd name="T72" fmla="*/ 2147483647 w 609"/>
              <a:gd name="T73" fmla="*/ 2147483647 h 603"/>
              <a:gd name="T74" fmla="*/ 2147483647 w 609"/>
              <a:gd name="T75" fmla="*/ 2147483647 h 603"/>
              <a:gd name="T76" fmla="*/ 2147483647 w 609"/>
              <a:gd name="T77" fmla="*/ 2147483647 h 603"/>
              <a:gd name="T78" fmla="*/ 2147483647 w 609"/>
              <a:gd name="T79" fmla="*/ 2147483647 h 603"/>
              <a:gd name="T80" fmla="*/ 2147483647 w 609"/>
              <a:gd name="T81" fmla="*/ 2147483647 h 603"/>
              <a:gd name="T82" fmla="*/ 2147483647 w 609"/>
              <a:gd name="T83" fmla="*/ 2147483647 h 603"/>
              <a:gd name="T84" fmla="*/ 2147483647 w 609"/>
              <a:gd name="T85" fmla="*/ 2147483647 h 603"/>
              <a:gd name="T86" fmla="*/ 2147483647 w 609"/>
              <a:gd name="T87" fmla="*/ 2147483647 h 603"/>
              <a:gd name="T88" fmla="*/ 2147483647 w 609"/>
              <a:gd name="T89" fmla="*/ 2147483647 h 603"/>
              <a:gd name="T90" fmla="*/ 2147483647 w 609"/>
              <a:gd name="T91" fmla="*/ 2147483647 h 603"/>
              <a:gd name="T92" fmla="*/ 2147483647 w 609"/>
              <a:gd name="T93" fmla="*/ 2147483647 h 603"/>
              <a:gd name="T94" fmla="*/ 2147483647 w 609"/>
              <a:gd name="T95" fmla="*/ 2147483647 h 603"/>
              <a:gd name="T96" fmla="*/ 2147483647 w 609"/>
              <a:gd name="T97" fmla="*/ 2147483647 h 603"/>
              <a:gd name="T98" fmla="*/ 2147483647 w 609"/>
              <a:gd name="T99" fmla="*/ 2147483647 h 603"/>
              <a:gd name="T100" fmla="*/ 2147483647 w 609"/>
              <a:gd name="T101" fmla="*/ 0 h 60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09"/>
              <a:gd name="T154" fmla="*/ 0 h 603"/>
              <a:gd name="T155" fmla="*/ 609 w 609"/>
              <a:gd name="T156" fmla="*/ 603 h 60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09" h="603">
                <a:moveTo>
                  <a:pt x="0" y="603"/>
                </a:moveTo>
                <a:lnTo>
                  <a:pt x="0" y="596"/>
                </a:lnTo>
                <a:lnTo>
                  <a:pt x="7" y="589"/>
                </a:lnTo>
                <a:lnTo>
                  <a:pt x="14" y="582"/>
                </a:lnTo>
                <a:lnTo>
                  <a:pt x="21" y="582"/>
                </a:lnTo>
                <a:lnTo>
                  <a:pt x="28" y="574"/>
                </a:lnTo>
                <a:lnTo>
                  <a:pt x="35" y="567"/>
                </a:lnTo>
                <a:lnTo>
                  <a:pt x="42" y="560"/>
                </a:lnTo>
                <a:lnTo>
                  <a:pt x="49" y="553"/>
                </a:lnTo>
                <a:lnTo>
                  <a:pt x="56" y="553"/>
                </a:lnTo>
                <a:lnTo>
                  <a:pt x="63" y="546"/>
                </a:lnTo>
                <a:lnTo>
                  <a:pt x="78" y="532"/>
                </a:lnTo>
                <a:lnTo>
                  <a:pt x="78" y="525"/>
                </a:lnTo>
                <a:lnTo>
                  <a:pt x="85" y="518"/>
                </a:lnTo>
                <a:lnTo>
                  <a:pt x="92" y="518"/>
                </a:lnTo>
                <a:lnTo>
                  <a:pt x="99" y="511"/>
                </a:lnTo>
                <a:lnTo>
                  <a:pt x="113" y="497"/>
                </a:lnTo>
                <a:lnTo>
                  <a:pt x="113" y="482"/>
                </a:lnTo>
                <a:lnTo>
                  <a:pt x="120" y="475"/>
                </a:lnTo>
                <a:lnTo>
                  <a:pt x="120" y="468"/>
                </a:lnTo>
                <a:lnTo>
                  <a:pt x="127" y="461"/>
                </a:lnTo>
                <a:lnTo>
                  <a:pt x="127" y="454"/>
                </a:lnTo>
                <a:lnTo>
                  <a:pt x="134" y="447"/>
                </a:lnTo>
                <a:lnTo>
                  <a:pt x="134" y="433"/>
                </a:lnTo>
                <a:lnTo>
                  <a:pt x="141" y="426"/>
                </a:lnTo>
                <a:lnTo>
                  <a:pt x="141" y="419"/>
                </a:lnTo>
                <a:lnTo>
                  <a:pt x="149" y="411"/>
                </a:lnTo>
                <a:lnTo>
                  <a:pt x="149" y="397"/>
                </a:lnTo>
                <a:lnTo>
                  <a:pt x="156" y="390"/>
                </a:lnTo>
                <a:lnTo>
                  <a:pt x="163" y="383"/>
                </a:lnTo>
                <a:lnTo>
                  <a:pt x="163" y="376"/>
                </a:lnTo>
                <a:lnTo>
                  <a:pt x="170" y="369"/>
                </a:lnTo>
                <a:lnTo>
                  <a:pt x="170" y="362"/>
                </a:lnTo>
                <a:lnTo>
                  <a:pt x="184" y="348"/>
                </a:lnTo>
                <a:lnTo>
                  <a:pt x="184" y="341"/>
                </a:lnTo>
                <a:lnTo>
                  <a:pt x="191" y="334"/>
                </a:lnTo>
                <a:lnTo>
                  <a:pt x="205" y="319"/>
                </a:lnTo>
                <a:lnTo>
                  <a:pt x="205" y="312"/>
                </a:lnTo>
                <a:lnTo>
                  <a:pt x="212" y="312"/>
                </a:lnTo>
                <a:lnTo>
                  <a:pt x="219" y="305"/>
                </a:lnTo>
                <a:lnTo>
                  <a:pt x="226" y="305"/>
                </a:lnTo>
                <a:lnTo>
                  <a:pt x="234" y="305"/>
                </a:lnTo>
                <a:lnTo>
                  <a:pt x="241" y="305"/>
                </a:lnTo>
                <a:lnTo>
                  <a:pt x="248" y="305"/>
                </a:lnTo>
                <a:lnTo>
                  <a:pt x="255" y="305"/>
                </a:lnTo>
                <a:lnTo>
                  <a:pt x="262" y="305"/>
                </a:lnTo>
                <a:lnTo>
                  <a:pt x="269" y="305"/>
                </a:lnTo>
                <a:lnTo>
                  <a:pt x="276" y="305"/>
                </a:lnTo>
                <a:lnTo>
                  <a:pt x="283" y="305"/>
                </a:lnTo>
                <a:lnTo>
                  <a:pt x="290" y="305"/>
                </a:lnTo>
                <a:lnTo>
                  <a:pt x="297" y="305"/>
                </a:lnTo>
                <a:lnTo>
                  <a:pt x="304" y="305"/>
                </a:lnTo>
                <a:lnTo>
                  <a:pt x="311" y="305"/>
                </a:lnTo>
                <a:lnTo>
                  <a:pt x="319" y="305"/>
                </a:lnTo>
                <a:lnTo>
                  <a:pt x="326" y="305"/>
                </a:lnTo>
                <a:lnTo>
                  <a:pt x="333" y="305"/>
                </a:lnTo>
                <a:lnTo>
                  <a:pt x="340" y="305"/>
                </a:lnTo>
                <a:lnTo>
                  <a:pt x="347" y="305"/>
                </a:lnTo>
                <a:lnTo>
                  <a:pt x="354" y="305"/>
                </a:lnTo>
                <a:lnTo>
                  <a:pt x="361" y="305"/>
                </a:lnTo>
                <a:lnTo>
                  <a:pt x="368" y="298"/>
                </a:lnTo>
                <a:lnTo>
                  <a:pt x="375" y="298"/>
                </a:lnTo>
                <a:lnTo>
                  <a:pt x="382" y="291"/>
                </a:lnTo>
                <a:lnTo>
                  <a:pt x="389" y="284"/>
                </a:lnTo>
                <a:lnTo>
                  <a:pt x="397" y="277"/>
                </a:lnTo>
                <a:lnTo>
                  <a:pt x="411" y="263"/>
                </a:lnTo>
                <a:lnTo>
                  <a:pt x="411" y="256"/>
                </a:lnTo>
                <a:lnTo>
                  <a:pt x="418" y="248"/>
                </a:lnTo>
                <a:lnTo>
                  <a:pt x="418" y="241"/>
                </a:lnTo>
                <a:lnTo>
                  <a:pt x="425" y="234"/>
                </a:lnTo>
                <a:lnTo>
                  <a:pt x="425" y="227"/>
                </a:lnTo>
                <a:lnTo>
                  <a:pt x="432" y="220"/>
                </a:lnTo>
                <a:lnTo>
                  <a:pt x="439" y="213"/>
                </a:lnTo>
                <a:lnTo>
                  <a:pt x="439" y="199"/>
                </a:lnTo>
                <a:lnTo>
                  <a:pt x="446" y="192"/>
                </a:lnTo>
                <a:lnTo>
                  <a:pt x="446" y="178"/>
                </a:lnTo>
                <a:lnTo>
                  <a:pt x="453" y="171"/>
                </a:lnTo>
                <a:lnTo>
                  <a:pt x="453" y="163"/>
                </a:lnTo>
                <a:lnTo>
                  <a:pt x="460" y="156"/>
                </a:lnTo>
                <a:lnTo>
                  <a:pt x="460" y="149"/>
                </a:lnTo>
                <a:lnTo>
                  <a:pt x="467" y="142"/>
                </a:lnTo>
                <a:lnTo>
                  <a:pt x="467" y="135"/>
                </a:lnTo>
                <a:lnTo>
                  <a:pt x="474" y="128"/>
                </a:lnTo>
                <a:lnTo>
                  <a:pt x="474" y="114"/>
                </a:lnTo>
                <a:lnTo>
                  <a:pt x="482" y="107"/>
                </a:lnTo>
                <a:lnTo>
                  <a:pt x="489" y="100"/>
                </a:lnTo>
                <a:lnTo>
                  <a:pt x="496" y="93"/>
                </a:lnTo>
                <a:lnTo>
                  <a:pt x="503" y="85"/>
                </a:lnTo>
                <a:lnTo>
                  <a:pt x="510" y="78"/>
                </a:lnTo>
                <a:lnTo>
                  <a:pt x="517" y="71"/>
                </a:lnTo>
                <a:lnTo>
                  <a:pt x="524" y="64"/>
                </a:lnTo>
                <a:lnTo>
                  <a:pt x="531" y="57"/>
                </a:lnTo>
                <a:lnTo>
                  <a:pt x="538" y="50"/>
                </a:lnTo>
                <a:lnTo>
                  <a:pt x="545" y="43"/>
                </a:lnTo>
                <a:lnTo>
                  <a:pt x="552" y="36"/>
                </a:lnTo>
                <a:lnTo>
                  <a:pt x="560" y="29"/>
                </a:lnTo>
                <a:lnTo>
                  <a:pt x="567" y="29"/>
                </a:lnTo>
                <a:lnTo>
                  <a:pt x="574" y="22"/>
                </a:lnTo>
                <a:lnTo>
                  <a:pt x="581" y="15"/>
                </a:lnTo>
                <a:lnTo>
                  <a:pt x="588" y="8"/>
                </a:lnTo>
                <a:lnTo>
                  <a:pt x="595" y="8"/>
                </a:lnTo>
                <a:lnTo>
                  <a:pt x="602" y="0"/>
                </a:lnTo>
                <a:lnTo>
                  <a:pt x="609"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06" name="Rectangle 1154"/>
          <p:cNvSpPr>
            <a:spLocks noChangeArrowheads="1"/>
          </p:cNvSpPr>
          <p:nvPr/>
        </p:nvSpPr>
        <p:spPr bwMode="auto">
          <a:xfrm>
            <a:off x="4948238" y="2728913"/>
            <a:ext cx="968375"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07" name="Rectangle 1155"/>
          <p:cNvSpPr>
            <a:spLocks noChangeArrowheads="1"/>
          </p:cNvSpPr>
          <p:nvPr/>
        </p:nvSpPr>
        <p:spPr bwMode="auto">
          <a:xfrm>
            <a:off x="4948238" y="2728913"/>
            <a:ext cx="968375"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08" name="Freeform 1156"/>
          <p:cNvSpPr>
            <a:spLocks/>
          </p:cNvSpPr>
          <p:nvPr/>
        </p:nvSpPr>
        <p:spPr bwMode="auto">
          <a:xfrm>
            <a:off x="5432425" y="2728913"/>
            <a:ext cx="1588" cy="968375"/>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09" name="Freeform 1157"/>
          <p:cNvSpPr>
            <a:spLocks/>
          </p:cNvSpPr>
          <p:nvPr/>
        </p:nvSpPr>
        <p:spPr bwMode="auto">
          <a:xfrm>
            <a:off x="4948238" y="3213100"/>
            <a:ext cx="968375"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10" name="Line 1158"/>
          <p:cNvSpPr>
            <a:spLocks noChangeShapeType="1"/>
          </p:cNvSpPr>
          <p:nvPr/>
        </p:nvSpPr>
        <p:spPr bwMode="auto">
          <a:xfrm>
            <a:off x="4948238" y="272891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1" name="Freeform 1159"/>
          <p:cNvSpPr>
            <a:spLocks/>
          </p:cNvSpPr>
          <p:nvPr/>
        </p:nvSpPr>
        <p:spPr bwMode="auto">
          <a:xfrm>
            <a:off x="4948238" y="2728913"/>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12" name="Line 1160"/>
          <p:cNvSpPr>
            <a:spLocks noChangeShapeType="1"/>
          </p:cNvSpPr>
          <p:nvPr/>
        </p:nvSpPr>
        <p:spPr bwMode="auto">
          <a:xfrm flipV="1">
            <a:off x="494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3" name="Line 1161"/>
          <p:cNvSpPr>
            <a:spLocks noChangeShapeType="1"/>
          </p:cNvSpPr>
          <p:nvPr/>
        </p:nvSpPr>
        <p:spPr bwMode="auto">
          <a:xfrm>
            <a:off x="4948238" y="3697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4" name="Line 1162"/>
          <p:cNvSpPr>
            <a:spLocks noChangeShapeType="1"/>
          </p:cNvSpPr>
          <p:nvPr/>
        </p:nvSpPr>
        <p:spPr bwMode="auto">
          <a:xfrm flipV="1">
            <a:off x="494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5" name="Line 1163"/>
          <p:cNvSpPr>
            <a:spLocks noChangeShapeType="1"/>
          </p:cNvSpPr>
          <p:nvPr/>
        </p:nvSpPr>
        <p:spPr bwMode="auto">
          <a:xfrm flipV="1">
            <a:off x="5432425" y="3686175"/>
            <a:ext cx="1588"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6" name="Line 1164"/>
          <p:cNvSpPr>
            <a:spLocks noChangeShapeType="1"/>
          </p:cNvSpPr>
          <p:nvPr/>
        </p:nvSpPr>
        <p:spPr bwMode="auto">
          <a:xfrm>
            <a:off x="5432425" y="2728913"/>
            <a:ext cx="158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7" name="Line 1165"/>
          <p:cNvSpPr>
            <a:spLocks noChangeShapeType="1"/>
          </p:cNvSpPr>
          <p:nvPr/>
        </p:nvSpPr>
        <p:spPr bwMode="auto">
          <a:xfrm>
            <a:off x="4948238" y="32131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8" name="Line 1166"/>
          <p:cNvSpPr>
            <a:spLocks noChangeShapeType="1"/>
          </p:cNvSpPr>
          <p:nvPr/>
        </p:nvSpPr>
        <p:spPr bwMode="auto">
          <a:xfrm flipH="1">
            <a:off x="5905500" y="3213100"/>
            <a:ext cx="1111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9" name="Line 1167"/>
          <p:cNvSpPr>
            <a:spLocks noChangeShapeType="1"/>
          </p:cNvSpPr>
          <p:nvPr/>
        </p:nvSpPr>
        <p:spPr bwMode="auto">
          <a:xfrm>
            <a:off x="4948238" y="272891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20" name="Freeform 1168"/>
          <p:cNvSpPr>
            <a:spLocks/>
          </p:cNvSpPr>
          <p:nvPr/>
        </p:nvSpPr>
        <p:spPr bwMode="auto">
          <a:xfrm>
            <a:off x="4948238" y="2728913"/>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1" name="Line 1169"/>
          <p:cNvSpPr>
            <a:spLocks noChangeShapeType="1"/>
          </p:cNvSpPr>
          <p:nvPr/>
        </p:nvSpPr>
        <p:spPr bwMode="auto">
          <a:xfrm flipV="1">
            <a:off x="494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22" name="Freeform 1170"/>
          <p:cNvSpPr>
            <a:spLocks/>
          </p:cNvSpPr>
          <p:nvPr/>
        </p:nvSpPr>
        <p:spPr bwMode="auto">
          <a:xfrm>
            <a:off x="4959350" y="2728913"/>
            <a:ext cx="957263" cy="957262"/>
          </a:xfrm>
          <a:custGeom>
            <a:avLst/>
            <a:gdLst>
              <a:gd name="T0" fmla="*/ 0 w 603"/>
              <a:gd name="T1" fmla="*/ 2147483647 h 603"/>
              <a:gd name="T2" fmla="*/ 2147483647 w 603"/>
              <a:gd name="T3" fmla="*/ 2147483647 h 603"/>
              <a:gd name="T4" fmla="*/ 2147483647 w 603"/>
              <a:gd name="T5" fmla="*/ 2147483647 h 603"/>
              <a:gd name="T6" fmla="*/ 2147483647 w 603"/>
              <a:gd name="T7" fmla="*/ 2147483647 h 603"/>
              <a:gd name="T8" fmla="*/ 2147483647 w 603"/>
              <a:gd name="T9" fmla="*/ 2147483647 h 603"/>
              <a:gd name="T10" fmla="*/ 2147483647 w 603"/>
              <a:gd name="T11" fmla="*/ 2147483647 h 603"/>
              <a:gd name="T12" fmla="*/ 2147483647 w 603"/>
              <a:gd name="T13" fmla="*/ 2147483647 h 603"/>
              <a:gd name="T14" fmla="*/ 2147483647 w 603"/>
              <a:gd name="T15" fmla="*/ 2147483647 h 603"/>
              <a:gd name="T16" fmla="*/ 2147483647 w 603"/>
              <a:gd name="T17" fmla="*/ 2147483647 h 603"/>
              <a:gd name="T18" fmla="*/ 2147483647 w 603"/>
              <a:gd name="T19" fmla="*/ 2147483647 h 603"/>
              <a:gd name="T20" fmla="*/ 2147483647 w 603"/>
              <a:gd name="T21" fmla="*/ 2147483647 h 603"/>
              <a:gd name="T22" fmla="*/ 2147483647 w 603"/>
              <a:gd name="T23" fmla="*/ 2147483647 h 603"/>
              <a:gd name="T24" fmla="*/ 2147483647 w 603"/>
              <a:gd name="T25" fmla="*/ 2147483647 h 603"/>
              <a:gd name="T26" fmla="*/ 2147483647 w 603"/>
              <a:gd name="T27" fmla="*/ 2147483647 h 603"/>
              <a:gd name="T28" fmla="*/ 2147483647 w 603"/>
              <a:gd name="T29" fmla="*/ 2147483647 h 603"/>
              <a:gd name="T30" fmla="*/ 2147483647 w 603"/>
              <a:gd name="T31" fmla="*/ 2147483647 h 603"/>
              <a:gd name="T32" fmla="*/ 2147483647 w 603"/>
              <a:gd name="T33" fmla="*/ 2147483647 h 603"/>
              <a:gd name="T34" fmla="*/ 2147483647 w 603"/>
              <a:gd name="T35" fmla="*/ 2147483647 h 603"/>
              <a:gd name="T36" fmla="*/ 2147483647 w 603"/>
              <a:gd name="T37" fmla="*/ 2147483647 h 603"/>
              <a:gd name="T38" fmla="*/ 2147483647 w 603"/>
              <a:gd name="T39" fmla="*/ 2147483647 h 603"/>
              <a:gd name="T40" fmla="*/ 2147483647 w 603"/>
              <a:gd name="T41" fmla="*/ 2147483647 h 603"/>
              <a:gd name="T42" fmla="*/ 2147483647 w 603"/>
              <a:gd name="T43" fmla="*/ 2147483647 h 603"/>
              <a:gd name="T44" fmla="*/ 2147483647 w 603"/>
              <a:gd name="T45" fmla="*/ 2147483647 h 603"/>
              <a:gd name="T46" fmla="*/ 2147483647 w 603"/>
              <a:gd name="T47" fmla="*/ 2147483647 h 603"/>
              <a:gd name="T48" fmla="*/ 2147483647 w 603"/>
              <a:gd name="T49" fmla="*/ 2147483647 h 603"/>
              <a:gd name="T50" fmla="*/ 2147483647 w 603"/>
              <a:gd name="T51" fmla="*/ 2147483647 h 603"/>
              <a:gd name="T52" fmla="*/ 2147483647 w 603"/>
              <a:gd name="T53" fmla="*/ 2147483647 h 603"/>
              <a:gd name="T54" fmla="*/ 2147483647 w 603"/>
              <a:gd name="T55" fmla="*/ 2147483647 h 603"/>
              <a:gd name="T56" fmla="*/ 2147483647 w 603"/>
              <a:gd name="T57" fmla="*/ 2147483647 h 603"/>
              <a:gd name="T58" fmla="*/ 2147483647 w 603"/>
              <a:gd name="T59" fmla="*/ 2147483647 h 603"/>
              <a:gd name="T60" fmla="*/ 2147483647 w 603"/>
              <a:gd name="T61" fmla="*/ 2147483647 h 603"/>
              <a:gd name="T62" fmla="*/ 2147483647 w 603"/>
              <a:gd name="T63" fmla="*/ 2147483647 h 603"/>
              <a:gd name="T64" fmla="*/ 2147483647 w 603"/>
              <a:gd name="T65" fmla="*/ 2147483647 h 603"/>
              <a:gd name="T66" fmla="*/ 2147483647 w 603"/>
              <a:gd name="T67" fmla="*/ 2147483647 h 603"/>
              <a:gd name="T68" fmla="*/ 2147483647 w 603"/>
              <a:gd name="T69" fmla="*/ 2147483647 h 603"/>
              <a:gd name="T70" fmla="*/ 2147483647 w 603"/>
              <a:gd name="T71" fmla="*/ 2147483647 h 603"/>
              <a:gd name="T72" fmla="*/ 2147483647 w 603"/>
              <a:gd name="T73" fmla="*/ 2147483647 h 603"/>
              <a:gd name="T74" fmla="*/ 2147483647 w 603"/>
              <a:gd name="T75" fmla="*/ 2147483647 h 603"/>
              <a:gd name="T76" fmla="*/ 2147483647 w 603"/>
              <a:gd name="T77" fmla="*/ 2147483647 h 603"/>
              <a:gd name="T78" fmla="*/ 2147483647 w 603"/>
              <a:gd name="T79" fmla="*/ 2147483647 h 603"/>
              <a:gd name="T80" fmla="*/ 2147483647 w 603"/>
              <a:gd name="T81" fmla="*/ 2147483647 h 603"/>
              <a:gd name="T82" fmla="*/ 2147483647 w 603"/>
              <a:gd name="T83" fmla="*/ 2147483647 h 603"/>
              <a:gd name="T84" fmla="*/ 2147483647 w 603"/>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3"/>
              <a:gd name="T130" fmla="*/ 0 h 603"/>
              <a:gd name="T131" fmla="*/ 603 w 603"/>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3" h="603">
                <a:moveTo>
                  <a:pt x="0" y="603"/>
                </a:moveTo>
                <a:lnTo>
                  <a:pt x="0" y="596"/>
                </a:lnTo>
                <a:lnTo>
                  <a:pt x="8" y="589"/>
                </a:lnTo>
                <a:lnTo>
                  <a:pt x="15" y="582"/>
                </a:lnTo>
                <a:lnTo>
                  <a:pt x="22" y="574"/>
                </a:lnTo>
                <a:lnTo>
                  <a:pt x="29" y="567"/>
                </a:lnTo>
                <a:lnTo>
                  <a:pt x="36" y="560"/>
                </a:lnTo>
                <a:lnTo>
                  <a:pt x="43" y="553"/>
                </a:lnTo>
                <a:lnTo>
                  <a:pt x="50" y="546"/>
                </a:lnTo>
                <a:lnTo>
                  <a:pt x="57" y="539"/>
                </a:lnTo>
                <a:lnTo>
                  <a:pt x="64" y="532"/>
                </a:lnTo>
                <a:lnTo>
                  <a:pt x="71" y="525"/>
                </a:lnTo>
                <a:lnTo>
                  <a:pt x="78" y="518"/>
                </a:lnTo>
                <a:lnTo>
                  <a:pt x="85" y="511"/>
                </a:lnTo>
                <a:lnTo>
                  <a:pt x="93" y="504"/>
                </a:lnTo>
                <a:lnTo>
                  <a:pt x="100" y="497"/>
                </a:lnTo>
                <a:lnTo>
                  <a:pt x="107" y="489"/>
                </a:lnTo>
                <a:lnTo>
                  <a:pt x="114" y="482"/>
                </a:lnTo>
                <a:lnTo>
                  <a:pt x="121" y="475"/>
                </a:lnTo>
                <a:lnTo>
                  <a:pt x="128" y="468"/>
                </a:lnTo>
                <a:lnTo>
                  <a:pt x="135" y="461"/>
                </a:lnTo>
                <a:lnTo>
                  <a:pt x="142" y="454"/>
                </a:lnTo>
                <a:lnTo>
                  <a:pt x="149" y="447"/>
                </a:lnTo>
                <a:lnTo>
                  <a:pt x="156" y="440"/>
                </a:lnTo>
                <a:lnTo>
                  <a:pt x="163" y="433"/>
                </a:lnTo>
                <a:lnTo>
                  <a:pt x="171" y="426"/>
                </a:lnTo>
                <a:lnTo>
                  <a:pt x="178" y="419"/>
                </a:lnTo>
                <a:lnTo>
                  <a:pt x="185" y="411"/>
                </a:lnTo>
                <a:lnTo>
                  <a:pt x="192" y="404"/>
                </a:lnTo>
                <a:lnTo>
                  <a:pt x="199" y="397"/>
                </a:lnTo>
                <a:lnTo>
                  <a:pt x="206" y="390"/>
                </a:lnTo>
                <a:lnTo>
                  <a:pt x="213" y="383"/>
                </a:lnTo>
                <a:lnTo>
                  <a:pt x="220" y="376"/>
                </a:lnTo>
                <a:lnTo>
                  <a:pt x="227" y="369"/>
                </a:lnTo>
                <a:lnTo>
                  <a:pt x="234" y="362"/>
                </a:lnTo>
                <a:lnTo>
                  <a:pt x="241" y="355"/>
                </a:lnTo>
                <a:lnTo>
                  <a:pt x="248" y="348"/>
                </a:lnTo>
                <a:lnTo>
                  <a:pt x="256" y="341"/>
                </a:lnTo>
                <a:lnTo>
                  <a:pt x="263" y="334"/>
                </a:lnTo>
                <a:lnTo>
                  <a:pt x="270" y="326"/>
                </a:lnTo>
                <a:lnTo>
                  <a:pt x="277" y="319"/>
                </a:lnTo>
                <a:lnTo>
                  <a:pt x="284" y="312"/>
                </a:lnTo>
                <a:lnTo>
                  <a:pt x="291" y="305"/>
                </a:lnTo>
                <a:lnTo>
                  <a:pt x="298" y="298"/>
                </a:lnTo>
                <a:lnTo>
                  <a:pt x="305" y="291"/>
                </a:lnTo>
                <a:lnTo>
                  <a:pt x="312" y="284"/>
                </a:lnTo>
                <a:lnTo>
                  <a:pt x="319" y="277"/>
                </a:lnTo>
                <a:lnTo>
                  <a:pt x="326" y="270"/>
                </a:lnTo>
                <a:lnTo>
                  <a:pt x="334" y="263"/>
                </a:lnTo>
                <a:lnTo>
                  <a:pt x="341" y="256"/>
                </a:lnTo>
                <a:lnTo>
                  <a:pt x="348" y="248"/>
                </a:lnTo>
                <a:lnTo>
                  <a:pt x="355" y="241"/>
                </a:lnTo>
                <a:lnTo>
                  <a:pt x="362" y="234"/>
                </a:lnTo>
                <a:lnTo>
                  <a:pt x="369" y="227"/>
                </a:lnTo>
                <a:lnTo>
                  <a:pt x="376" y="220"/>
                </a:lnTo>
                <a:lnTo>
                  <a:pt x="383" y="213"/>
                </a:lnTo>
                <a:lnTo>
                  <a:pt x="390" y="206"/>
                </a:lnTo>
                <a:lnTo>
                  <a:pt x="397" y="199"/>
                </a:lnTo>
                <a:lnTo>
                  <a:pt x="404" y="192"/>
                </a:lnTo>
                <a:lnTo>
                  <a:pt x="411" y="185"/>
                </a:lnTo>
                <a:lnTo>
                  <a:pt x="419" y="178"/>
                </a:lnTo>
                <a:lnTo>
                  <a:pt x="426" y="171"/>
                </a:lnTo>
                <a:lnTo>
                  <a:pt x="433" y="163"/>
                </a:lnTo>
                <a:lnTo>
                  <a:pt x="440" y="156"/>
                </a:lnTo>
                <a:lnTo>
                  <a:pt x="447" y="149"/>
                </a:lnTo>
                <a:lnTo>
                  <a:pt x="454" y="142"/>
                </a:lnTo>
                <a:lnTo>
                  <a:pt x="461" y="135"/>
                </a:lnTo>
                <a:lnTo>
                  <a:pt x="468" y="128"/>
                </a:lnTo>
                <a:lnTo>
                  <a:pt x="475" y="121"/>
                </a:lnTo>
                <a:lnTo>
                  <a:pt x="482" y="114"/>
                </a:lnTo>
                <a:lnTo>
                  <a:pt x="489" y="107"/>
                </a:lnTo>
                <a:lnTo>
                  <a:pt x="496" y="100"/>
                </a:lnTo>
                <a:lnTo>
                  <a:pt x="504" y="93"/>
                </a:lnTo>
                <a:lnTo>
                  <a:pt x="511" y="85"/>
                </a:lnTo>
                <a:lnTo>
                  <a:pt x="518" y="78"/>
                </a:lnTo>
                <a:lnTo>
                  <a:pt x="525" y="71"/>
                </a:lnTo>
                <a:lnTo>
                  <a:pt x="532" y="64"/>
                </a:lnTo>
                <a:lnTo>
                  <a:pt x="539" y="57"/>
                </a:lnTo>
                <a:lnTo>
                  <a:pt x="546" y="50"/>
                </a:lnTo>
                <a:lnTo>
                  <a:pt x="553" y="43"/>
                </a:lnTo>
                <a:lnTo>
                  <a:pt x="560" y="36"/>
                </a:lnTo>
                <a:lnTo>
                  <a:pt x="567" y="29"/>
                </a:lnTo>
                <a:lnTo>
                  <a:pt x="574" y="22"/>
                </a:lnTo>
                <a:lnTo>
                  <a:pt x="582" y="15"/>
                </a:lnTo>
                <a:lnTo>
                  <a:pt x="589" y="8"/>
                </a:lnTo>
                <a:lnTo>
                  <a:pt x="596" y="0"/>
                </a:lnTo>
                <a:lnTo>
                  <a:pt x="60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3" name="Freeform 1171"/>
          <p:cNvSpPr>
            <a:spLocks/>
          </p:cNvSpPr>
          <p:nvPr/>
        </p:nvSpPr>
        <p:spPr bwMode="auto">
          <a:xfrm>
            <a:off x="4948238" y="2741613"/>
            <a:ext cx="979487" cy="922337"/>
          </a:xfrm>
          <a:custGeom>
            <a:avLst/>
            <a:gdLst>
              <a:gd name="T0" fmla="*/ 0 w 617"/>
              <a:gd name="T1" fmla="*/ 2147483647 h 581"/>
              <a:gd name="T2" fmla="*/ 2147483647 w 617"/>
              <a:gd name="T3" fmla="*/ 2147483647 h 581"/>
              <a:gd name="T4" fmla="*/ 2147483647 w 617"/>
              <a:gd name="T5" fmla="*/ 2147483647 h 581"/>
              <a:gd name="T6" fmla="*/ 2147483647 w 617"/>
              <a:gd name="T7" fmla="*/ 2147483647 h 581"/>
              <a:gd name="T8" fmla="*/ 2147483647 w 617"/>
              <a:gd name="T9" fmla="*/ 2147483647 h 581"/>
              <a:gd name="T10" fmla="*/ 2147483647 w 617"/>
              <a:gd name="T11" fmla="*/ 2147483647 h 581"/>
              <a:gd name="T12" fmla="*/ 2147483647 w 617"/>
              <a:gd name="T13" fmla="*/ 2147483647 h 581"/>
              <a:gd name="T14" fmla="*/ 2147483647 w 617"/>
              <a:gd name="T15" fmla="*/ 2147483647 h 581"/>
              <a:gd name="T16" fmla="*/ 2147483647 w 617"/>
              <a:gd name="T17" fmla="*/ 2147483647 h 581"/>
              <a:gd name="T18" fmla="*/ 2147483647 w 617"/>
              <a:gd name="T19" fmla="*/ 2147483647 h 581"/>
              <a:gd name="T20" fmla="*/ 2147483647 w 617"/>
              <a:gd name="T21" fmla="*/ 2147483647 h 581"/>
              <a:gd name="T22" fmla="*/ 2147483647 w 617"/>
              <a:gd name="T23" fmla="*/ 2147483647 h 581"/>
              <a:gd name="T24" fmla="*/ 2147483647 w 617"/>
              <a:gd name="T25" fmla="*/ 2147483647 h 581"/>
              <a:gd name="T26" fmla="*/ 2147483647 w 617"/>
              <a:gd name="T27" fmla="*/ 2147483647 h 581"/>
              <a:gd name="T28" fmla="*/ 2147483647 w 617"/>
              <a:gd name="T29" fmla="*/ 2147483647 h 581"/>
              <a:gd name="T30" fmla="*/ 2147483647 w 617"/>
              <a:gd name="T31" fmla="*/ 2147483647 h 581"/>
              <a:gd name="T32" fmla="*/ 2147483647 w 617"/>
              <a:gd name="T33" fmla="*/ 2147483647 h 581"/>
              <a:gd name="T34" fmla="*/ 2147483647 w 617"/>
              <a:gd name="T35" fmla="*/ 2147483647 h 581"/>
              <a:gd name="T36" fmla="*/ 2147483647 w 617"/>
              <a:gd name="T37" fmla="*/ 2147483647 h 581"/>
              <a:gd name="T38" fmla="*/ 2147483647 w 617"/>
              <a:gd name="T39" fmla="*/ 2147483647 h 581"/>
              <a:gd name="T40" fmla="*/ 2147483647 w 617"/>
              <a:gd name="T41" fmla="*/ 2147483647 h 581"/>
              <a:gd name="T42" fmla="*/ 2147483647 w 617"/>
              <a:gd name="T43" fmla="*/ 2147483647 h 581"/>
              <a:gd name="T44" fmla="*/ 2147483647 w 617"/>
              <a:gd name="T45" fmla="*/ 2147483647 h 581"/>
              <a:gd name="T46" fmla="*/ 2147483647 w 617"/>
              <a:gd name="T47" fmla="*/ 2147483647 h 581"/>
              <a:gd name="T48" fmla="*/ 2147483647 w 617"/>
              <a:gd name="T49" fmla="*/ 2147483647 h 581"/>
              <a:gd name="T50" fmla="*/ 2147483647 w 617"/>
              <a:gd name="T51" fmla="*/ 2147483647 h 581"/>
              <a:gd name="T52" fmla="*/ 2147483647 w 617"/>
              <a:gd name="T53" fmla="*/ 2147483647 h 581"/>
              <a:gd name="T54" fmla="*/ 2147483647 w 617"/>
              <a:gd name="T55" fmla="*/ 2147483647 h 581"/>
              <a:gd name="T56" fmla="*/ 2147483647 w 617"/>
              <a:gd name="T57" fmla="*/ 2147483647 h 581"/>
              <a:gd name="T58" fmla="*/ 2147483647 w 617"/>
              <a:gd name="T59" fmla="*/ 2147483647 h 581"/>
              <a:gd name="T60" fmla="*/ 2147483647 w 617"/>
              <a:gd name="T61" fmla="*/ 2147483647 h 581"/>
              <a:gd name="T62" fmla="*/ 2147483647 w 617"/>
              <a:gd name="T63" fmla="*/ 2147483647 h 581"/>
              <a:gd name="T64" fmla="*/ 2147483647 w 617"/>
              <a:gd name="T65" fmla="*/ 2147483647 h 581"/>
              <a:gd name="T66" fmla="*/ 2147483647 w 617"/>
              <a:gd name="T67" fmla="*/ 2147483647 h 581"/>
              <a:gd name="T68" fmla="*/ 2147483647 w 617"/>
              <a:gd name="T69" fmla="*/ 2147483647 h 581"/>
              <a:gd name="T70" fmla="*/ 2147483647 w 617"/>
              <a:gd name="T71" fmla="*/ 2147483647 h 581"/>
              <a:gd name="T72" fmla="*/ 2147483647 w 617"/>
              <a:gd name="T73" fmla="*/ 2147483647 h 581"/>
              <a:gd name="T74" fmla="*/ 2147483647 w 617"/>
              <a:gd name="T75" fmla="*/ 2147483647 h 581"/>
              <a:gd name="T76" fmla="*/ 2147483647 w 617"/>
              <a:gd name="T77" fmla="*/ 2147483647 h 581"/>
              <a:gd name="T78" fmla="*/ 2147483647 w 617"/>
              <a:gd name="T79" fmla="*/ 2147483647 h 581"/>
              <a:gd name="T80" fmla="*/ 2147483647 w 617"/>
              <a:gd name="T81" fmla="*/ 2147483647 h 581"/>
              <a:gd name="T82" fmla="*/ 2147483647 w 617"/>
              <a:gd name="T83" fmla="*/ 2147483647 h 581"/>
              <a:gd name="T84" fmla="*/ 2147483647 w 617"/>
              <a:gd name="T85" fmla="*/ 2147483647 h 581"/>
              <a:gd name="T86" fmla="*/ 2147483647 w 617"/>
              <a:gd name="T87" fmla="*/ 2147483647 h 581"/>
              <a:gd name="T88" fmla="*/ 2147483647 w 617"/>
              <a:gd name="T89" fmla="*/ 2147483647 h 581"/>
              <a:gd name="T90" fmla="*/ 2147483647 w 617"/>
              <a:gd name="T91" fmla="*/ 2147483647 h 581"/>
              <a:gd name="T92" fmla="*/ 2147483647 w 617"/>
              <a:gd name="T93" fmla="*/ 2147483647 h 581"/>
              <a:gd name="T94" fmla="*/ 2147483647 w 617"/>
              <a:gd name="T95" fmla="*/ 2147483647 h 581"/>
              <a:gd name="T96" fmla="*/ 2147483647 w 617"/>
              <a:gd name="T97" fmla="*/ 2147483647 h 581"/>
              <a:gd name="T98" fmla="*/ 2147483647 w 617"/>
              <a:gd name="T99" fmla="*/ 2147483647 h 581"/>
              <a:gd name="T100" fmla="*/ 2147483647 w 617"/>
              <a:gd name="T101" fmla="*/ 0 h 5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17"/>
              <a:gd name="T154" fmla="*/ 0 h 581"/>
              <a:gd name="T155" fmla="*/ 617 w 617"/>
              <a:gd name="T156" fmla="*/ 581 h 58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17" h="581">
                <a:moveTo>
                  <a:pt x="7" y="581"/>
                </a:moveTo>
                <a:lnTo>
                  <a:pt x="0" y="581"/>
                </a:lnTo>
                <a:lnTo>
                  <a:pt x="7" y="581"/>
                </a:lnTo>
                <a:lnTo>
                  <a:pt x="15" y="574"/>
                </a:lnTo>
                <a:lnTo>
                  <a:pt x="22" y="574"/>
                </a:lnTo>
                <a:lnTo>
                  <a:pt x="29" y="566"/>
                </a:lnTo>
                <a:lnTo>
                  <a:pt x="36" y="566"/>
                </a:lnTo>
                <a:lnTo>
                  <a:pt x="43" y="559"/>
                </a:lnTo>
                <a:lnTo>
                  <a:pt x="50" y="559"/>
                </a:lnTo>
                <a:lnTo>
                  <a:pt x="57" y="559"/>
                </a:lnTo>
                <a:lnTo>
                  <a:pt x="64" y="552"/>
                </a:lnTo>
                <a:lnTo>
                  <a:pt x="71" y="545"/>
                </a:lnTo>
                <a:lnTo>
                  <a:pt x="78" y="538"/>
                </a:lnTo>
                <a:lnTo>
                  <a:pt x="92" y="524"/>
                </a:lnTo>
                <a:lnTo>
                  <a:pt x="92" y="517"/>
                </a:lnTo>
                <a:lnTo>
                  <a:pt x="100" y="510"/>
                </a:lnTo>
                <a:lnTo>
                  <a:pt x="114" y="496"/>
                </a:lnTo>
                <a:lnTo>
                  <a:pt x="114" y="481"/>
                </a:lnTo>
                <a:lnTo>
                  <a:pt x="121" y="474"/>
                </a:lnTo>
                <a:lnTo>
                  <a:pt x="121" y="467"/>
                </a:lnTo>
                <a:lnTo>
                  <a:pt x="128" y="460"/>
                </a:lnTo>
                <a:lnTo>
                  <a:pt x="128" y="446"/>
                </a:lnTo>
                <a:lnTo>
                  <a:pt x="135" y="439"/>
                </a:lnTo>
                <a:lnTo>
                  <a:pt x="142" y="432"/>
                </a:lnTo>
                <a:lnTo>
                  <a:pt x="142" y="418"/>
                </a:lnTo>
                <a:lnTo>
                  <a:pt x="149" y="411"/>
                </a:lnTo>
                <a:lnTo>
                  <a:pt x="149" y="396"/>
                </a:lnTo>
                <a:lnTo>
                  <a:pt x="156" y="389"/>
                </a:lnTo>
                <a:lnTo>
                  <a:pt x="156" y="382"/>
                </a:lnTo>
                <a:lnTo>
                  <a:pt x="170" y="368"/>
                </a:lnTo>
                <a:lnTo>
                  <a:pt x="170" y="361"/>
                </a:lnTo>
                <a:lnTo>
                  <a:pt x="178" y="354"/>
                </a:lnTo>
                <a:lnTo>
                  <a:pt x="178" y="347"/>
                </a:lnTo>
                <a:lnTo>
                  <a:pt x="185" y="340"/>
                </a:lnTo>
                <a:lnTo>
                  <a:pt x="185" y="333"/>
                </a:lnTo>
                <a:lnTo>
                  <a:pt x="199" y="318"/>
                </a:lnTo>
                <a:lnTo>
                  <a:pt x="199" y="311"/>
                </a:lnTo>
                <a:lnTo>
                  <a:pt x="206" y="311"/>
                </a:lnTo>
                <a:lnTo>
                  <a:pt x="213" y="304"/>
                </a:lnTo>
                <a:lnTo>
                  <a:pt x="220" y="304"/>
                </a:lnTo>
                <a:lnTo>
                  <a:pt x="227" y="297"/>
                </a:lnTo>
                <a:lnTo>
                  <a:pt x="234" y="297"/>
                </a:lnTo>
                <a:lnTo>
                  <a:pt x="241" y="297"/>
                </a:lnTo>
                <a:lnTo>
                  <a:pt x="248" y="297"/>
                </a:lnTo>
                <a:lnTo>
                  <a:pt x="255" y="297"/>
                </a:lnTo>
                <a:lnTo>
                  <a:pt x="263" y="297"/>
                </a:lnTo>
                <a:lnTo>
                  <a:pt x="270" y="297"/>
                </a:lnTo>
                <a:lnTo>
                  <a:pt x="277" y="297"/>
                </a:lnTo>
                <a:lnTo>
                  <a:pt x="284" y="297"/>
                </a:lnTo>
                <a:lnTo>
                  <a:pt x="291" y="297"/>
                </a:lnTo>
                <a:lnTo>
                  <a:pt x="298" y="297"/>
                </a:lnTo>
                <a:lnTo>
                  <a:pt x="305" y="297"/>
                </a:lnTo>
                <a:lnTo>
                  <a:pt x="312" y="297"/>
                </a:lnTo>
                <a:lnTo>
                  <a:pt x="319" y="297"/>
                </a:lnTo>
                <a:lnTo>
                  <a:pt x="326" y="297"/>
                </a:lnTo>
                <a:lnTo>
                  <a:pt x="333" y="297"/>
                </a:lnTo>
                <a:lnTo>
                  <a:pt x="341" y="297"/>
                </a:lnTo>
                <a:lnTo>
                  <a:pt x="348" y="297"/>
                </a:lnTo>
                <a:lnTo>
                  <a:pt x="355" y="297"/>
                </a:lnTo>
                <a:lnTo>
                  <a:pt x="362" y="297"/>
                </a:lnTo>
                <a:lnTo>
                  <a:pt x="369" y="297"/>
                </a:lnTo>
                <a:lnTo>
                  <a:pt x="376" y="290"/>
                </a:lnTo>
                <a:lnTo>
                  <a:pt x="383" y="290"/>
                </a:lnTo>
                <a:lnTo>
                  <a:pt x="390" y="283"/>
                </a:lnTo>
                <a:lnTo>
                  <a:pt x="397" y="283"/>
                </a:lnTo>
                <a:lnTo>
                  <a:pt x="404" y="276"/>
                </a:lnTo>
                <a:lnTo>
                  <a:pt x="411" y="269"/>
                </a:lnTo>
                <a:lnTo>
                  <a:pt x="418" y="262"/>
                </a:lnTo>
                <a:lnTo>
                  <a:pt x="418" y="255"/>
                </a:lnTo>
                <a:lnTo>
                  <a:pt x="426" y="248"/>
                </a:lnTo>
                <a:lnTo>
                  <a:pt x="426" y="240"/>
                </a:lnTo>
                <a:lnTo>
                  <a:pt x="440" y="226"/>
                </a:lnTo>
                <a:lnTo>
                  <a:pt x="440" y="219"/>
                </a:lnTo>
                <a:lnTo>
                  <a:pt x="447" y="212"/>
                </a:lnTo>
                <a:lnTo>
                  <a:pt x="447" y="205"/>
                </a:lnTo>
                <a:lnTo>
                  <a:pt x="454" y="198"/>
                </a:lnTo>
                <a:lnTo>
                  <a:pt x="454" y="184"/>
                </a:lnTo>
                <a:lnTo>
                  <a:pt x="461" y="177"/>
                </a:lnTo>
                <a:lnTo>
                  <a:pt x="461" y="163"/>
                </a:lnTo>
                <a:lnTo>
                  <a:pt x="475" y="148"/>
                </a:lnTo>
                <a:lnTo>
                  <a:pt x="475" y="134"/>
                </a:lnTo>
                <a:lnTo>
                  <a:pt x="482" y="127"/>
                </a:lnTo>
                <a:lnTo>
                  <a:pt x="482" y="113"/>
                </a:lnTo>
                <a:lnTo>
                  <a:pt x="496" y="99"/>
                </a:lnTo>
                <a:lnTo>
                  <a:pt x="496" y="92"/>
                </a:lnTo>
                <a:lnTo>
                  <a:pt x="503" y="85"/>
                </a:lnTo>
                <a:lnTo>
                  <a:pt x="518" y="70"/>
                </a:lnTo>
                <a:lnTo>
                  <a:pt x="518" y="63"/>
                </a:lnTo>
                <a:lnTo>
                  <a:pt x="532" y="49"/>
                </a:lnTo>
                <a:lnTo>
                  <a:pt x="532" y="42"/>
                </a:lnTo>
                <a:lnTo>
                  <a:pt x="539" y="42"/>
                </a:lnTo>
                <a:lnTo>
                  <a:pt x="546" y="35"/>
                </a:lnTo>
                <a:lnTo>
                  <a:pt x="553" y="35"/>
                </a:lnTo>
                <a:lnTo>
                  <a:pt x="560" y="28"/>
                </a:lnTo>
                <a:lnTo>
                  <a:pt x="567" y="28"/>
                </a:lnTo>
                <a:lnTo>
                  <a:pt x="574" y="28"/>
                </a:lnTo>
                <a:lnTo>
                  <a:pt x="581" y="21"/>
                </a:lnTo>
                <a:lnTo>
                  <a:pt x="589" y="21"/>
                </a:lnTo>
                <a:lnTo>
                  <a:pt x="596" y="14"/>
                </a:lnTo>
                <a:lnTo>
                  <a:pt x="603" y="7"/>
                </a:lnTo>
                <a:lnTo>
                  <a:pt x="610" y="7"/>
                </a:lnTo>
                <a:lnTo>
                  <a:pt x="61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4" name="Rectangle 1172"/>
          <p:cNvSpPr>
            <a:spLocks noChangeArrowheads="1"/>
          </p:cNvSpPr>
          <p:nvPr/>
        </p:nvSpPr>
        <p:spPr bwMode="auto">
          <a:xfrm>
            <a:off x="6219825" y="2728913"/>
            <a:ext cx="968375"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25" name="Rectangle 1173"/>
          <p:cNvSpPr>
            <a:spLocks noChangeArrowheads="1"/>
          </p:cNvSpPr>
          <p:nvPr/>
        </p:nvSpPr>
        <p:spPr bwMode="auto">
          <a:xfrm>
            <a:off x="6219825" y="2728913"/>
            <a:ext cx="968375"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6" name="Freeform 1174"/>
          <p:cNvSpPr>
            <a:spLocks/>
          </p:cNvSpPr>
          <p:nvPr/>
        </p:nvSpPr>
        <p:spPr bwMode="auto">
          <a:xfrm>
            <a:off x="6704013" y="2728913"/>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7" name="Freeform 1175"/>
          <p:cNvSpPr>
            <a:spLocks/>
          </p:cNvSpPr>
          <p:nvPr/>
        </p:nvSpPr>
        <p:spPr bwMode="auto">
          <a:xfrm>
            <a:off x="6219825" y="3213100"/>
            <a:ext cx="968375"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8" name="Line 1176"/>
          <p:cNvSpPr>
            <a:spLocks noChangeShapeType="1"/>
          </p:cNvSpPr>
          <p:nvPr/>
        </p:nvSpPr>
        <p:spPr bwMode="auto">
          <a:xfrm>
            <a:off x="6219825" y="272891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29" name="Freeform 1177"/>
          <p:cNvSpPr>
            <a:spLocks/>
          </p:cNvSpPr>
          <p:nvPr/>
        </p:nvSpPr>
        <p:spPr bwMode="auto">
          <a:xfrm>
            <a:off x="6219825" y="2728913"/>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30" name="Line 1178"/>
          <p:cNvSpPr>
            <a:spLocks noChangeShapeType="1"/>
          </p:cNvSpPr>
          <p:nvPr/>
        </p:nvSpPr>
        <p:spPr bwMode="auto">
          <a:xfrm flipV="1">
            <a:off x="6219825" y="2728913"/>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1" name="Line 1179"/>
          <p:cNvSpPr>
            <a:spLocks noChangeShapeType="1"/>
          </p:cNvSpPr>
          <p:nvPr/>
        </p:nvSpPr>
        <p:spPr bwMode="auto">
          <a:xfrm>
            <a:off x="6219825" y="3697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2" name="Line 1180"/>
          <p:cNvSpPr>
            <a:spLocks noChangeShapeType="1"/>
          </p:cNvSpPr>
          <p:nvPr/>
        </p:nvSpPr>
        <p:spPr bwMode="auto">
          <a:xfrm flipV="1">
            <a:off x="6219825" y="2728913"/>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3" name="Line 1181"/>
          <p:cNvSpPr>
            <a:spLocks noChangeShapeType="1"/>
          </p:cNvSpPr>
          <p:nvPr/>
        </p:nvSpPr>
        <p:spPr bwMode="auto">
          <a:xfrm flipV="1">
            <a:off x="6704013" y="3686175"/>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4" name="Line 1182"/>
          <p:cNvSpPr>
            <a:spLocks noChangeShapeType="1"/>
          </p:cNvSpPr>
          <p:nvPr/>
        </p:nvSpPr>
        <p:spPr bwMode="auto">
          <a:xfrm>
            <a:off x="6704013" y="2728913"/>
            <a:ext cx="1587"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5" name="Line 1183"/>
          <p:cNvSpPr>
            <a:spLocks noChangeShapeType="1"/>
          </p:cNvSpPr>
          <p:nvPr/>
        </p:nvSpPr>
        <p:spPr bwMode="auto">
          <a:xfrm>
            <a:off x="6219825" y="3213100"/>
            <a:ext cx="15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6" name="Line 1184"/>
          <p:cNvSpPr>
            <a:spLocks noChangeShapeType="1"/>
          </p:cNvSpPr>
          <p:nvPr/>
        </p:nvSpPr>
        <p:spPr bwMode="auto">
          <a:xfrm flipH="1">
            <a:off x="7175500" y="3213100"/>
            <a:ext cx="127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7" name="Line 1185"/>
          <p:cNvSpPr>
            <a:spLocks noChangeShapeType="1"/>
          </p:cNvSpPr>
          <p:nvPr/>
        </p:nvSpPr>
        <p:spPr bwMode="auto">
          <a:xfrm>
            <a:off x="6219825" y="272891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8" name="Freeform 1186"/>
          <p:cNvSpPr>
            <a:spLocks/>
          </p:cNvSpPr>
          <p:nvPr/>
        </p:nvSpPr>
        <p:spPr bwMode="auto">
          <a:xfrm>
            <a:off x="6219825" y="2728913"/>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39" name="Line 1187"/>
          <p:cNvSpPr>
            <a:spLocks noChangeShapeType="1"/>
          </p:cNvSpPr>
          <p:nvPr/>
        </p:nvSpPr>
        <p:spPr bwMode="auto">
          <a:xfrm flipV="1">
            <a:off x="6219825" y="2728913"/>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40" name="Freeform 1188"/>
          <p:cNvSpPr>
            <a:spLocks/>
          </p:cNvSpPr>
          <p:nvPr/>
        </p:nvSpPr>
        <p:spPr bwMode="auto">
          <a:xfrm>
            <a:off x="6230938" y="2728913"/>
            <a:ext cx="957262" cy="957262"/>
          </a:xfrm>
          <a:custGeom>
            <a:avLst/>
            <a:gdLst>
              <a:gd name="T0" fmla="*/ 0 w 603"/>
              <a:gd name="T1" fmla="*/ 2147483647 h 603"/>
              <a:gd name="T2" fmla="*/ 2147483647 w 603"/>
              <a:gd name="T3" fmla="*/ 2147483647 h 603"/>
              <a:gd name="T4" fmla="*/ 2147483647 w 603"/>
              <a:gd name="T5" fmla="*/ 2147483647 h 603"/>
              <a:gd name="T6" fmla="*/ 2147483647 w 603"/>
              <a:gd name="T7" fmla="*/ 2147483647 h 603"/>
              <a:gd name="T8" fmla="*/ 2147483647 w 603"/>
              <a:gd name="T9" fmla="*/ 2147483647 h 603"/>
              <a:gd name="T10" fmla="*/ 2147483647 w 603"/>
              <a:gd name="T11" fmla="*/ 2147483647 h 603"/>
              <a:gd name="T12" fmla="*/ 2147483647 w 603"/>
              <a:gd name="T13" fmla="*/ 2147483647 h 603"/>
              <a:gd name="T14" fmla="*/ 2147483647 w 603"/>
              <a:gd name="T15" fmla="*/ 2147483647 h 603"/>
              <a:gd name="T16" fmla="*/ 2147483647 w 603"/>
              <a:gd name="T17" fmla="*/ 2147483647 h 603"/>
              <a:gd name="T18" fmla="*/ 2147483647 w 603"/>
              <a:gd name="T19" fmla="*/ 2147483647 h 603"/>
              <a:gd name="T20" fmla="*/ 2147483647 w 603"/>
              <a:gd name="T21" fmla="*/ 2147483647 h 603"/>
              <a:gd name="T22" fmla="*/ 2147483647 w 603"/>
              <a:gd name="T23" fmla="*/ 2147483647 h 603"/>
              <a:gd name="T24" fmla="*/ 2147483647 w 603"/>
              <a:gd name="T25" fmla="*/ 2147483647 h 603"/>
              <a:gd name="T26" fmla="*/ 2147483647 w 603"/>
              <a:gd name="T27" fmla="*/ 2147483647 h 603"/>
              <a:gd name="T28" fmla="*/ 2147483647 w 603"/>
              <a:gd name="T29" fmla="*/ 2147483647 h 603"/>
              <a:gd name="T30" fmla="*/ 2147483647 w 603"/>
              <a:gd name="T31" fmla="*/ 2147483647 h 603"/>
              <a:gd name="T32" fmla="*/ 2147483647 w 603"/>
              <a:gd name="T33" fmla="*/ 2147483647 h 603"/>
              <a:gd name="T34" fmla="*/ 2147483647 w 603"/>
              <a:gd name="T35" fmla="*/ 2147483647 h 603"/>
              <a:gd name="T36" fmla="*/ 2147483647 w 603"/>
              <a:gd name="T37" fmla="*/ 2147483647 h 603"/>
              <a:gd name="T38" fmla="*/ 2147483647 w 603"/>
              <a:gd name="T39" fmla="*/ 2147483647 h 603"/>
              <a:gd name="T40" fmla="*/ 2147483647 w 603"/>
              <a:gd name="T41" fmla="*/ 2147483647 h 603"/>
              <a:gd name="T42" fmla="*/ 2147483647 w 603"/>
              <a:gd name="T43" fmla="*/ 2147483647 h 603"/>
              <a:gd name="T44" fmla="*/ 2147483647 w 603"/>
              <a:gd name="T45" fmla="*/ 2147483647 h 603"/>
              <a:gd name="T46" fmla="*/ 2147483647 w 603"/>
              <a:gd name="T47" fmla="*/ 2147483647 h 603"/>
              <a:gd name="T48" fmla="*/ 2147483647 w 603"/>
              <a:gd name="T49" fmla="*/ 2147483647 h 603"/>
              <a:gd name="T50" fmla="*/ 2147483647 w 603"/>
              <a:gd name="T51" fmla="*/ 2147483647 h 603"/>
              <a:gd name="T52" fmla="*/ 2147483647 w 603"/>
              <a:gd name="T53" fmla="*/ 2147483647 h 603"/>
              <a:gd name="T54" fmla="*/ 2147483647 w 603"/>
              <a:gd name="T55" fmla="*/ 2147483647 h 603"/>
              <a:gd name="T56" fmla="*/ 2147483647 w 603"/>
              <a:gd name="T57" fmla="*/ 2147483647 h 603"/>
              <a:gd name="T58" fmla="*/ 2147483647 w 603"/>
              <a:gd name="T59" fmla="*/ 2147483647 h 603"/>
              <a:gd name="T60" fmla="*/ 2147483647 w 603"/>
              <a:gd name="T61" fmla="*/ 2147483647 h 603"/>
              <a:gd name="T62" fmla="*/ 2147483647 w 603"/>
              <a:gd name="T63" fmla="*/ 2147483647 h 603"/>
              <a:gd name="T64" fmla="*/ 2147483647 w 603"/>
              <a:gd name="T65" fmla="*/ 2147483647 h 603"/>
              <a:gd name="T66" fmla="*/ 2147483647 w 603"/>
              <a:gd name="T67" fmla="*/ 2147483647 h 603"/>
              <a:gd name="T68" fmla="*/ 2147483647 w 603"/>
              <a:gd name="T69" fmla="*/ 2147483647 h 603"/>
              <a:gd name="T70" fmla="*/ 2147483647 w 603"/>
              <a:gd name="T71" fmla="*/ 2147483647 h 603"/>
              <a:gd name="T72" fmla="*/ 2147483647 w 603"/>
              <a:gd name="T73" fmla="*/ 2147483647 h 603"/>
              <a:gd name="T74" fmla="*/ 2147483647 w 603"/>
              <a:gd name="T75" fmla="*/ 2147483647 h 603"/>
              <a:gd name="T76" fmla="*/ 2147483647 w 603"/>
              <a:gd name="T77" fmla="*/ 2147483647 h 603"/>
              <a:gd name="T78" fmla="*/ 2147483647 w 603"/>
              <a:gd name="T79" fmla="*/ 2147483647 h 603"/>
              <a:gd name="T80" fmla="*/ 2147483647 w 603"/>
              <a:gd name="T81" fmla="*/ 2147483647 h 603"/>
              <a:gd name="T82" fmla="*/ 2147483647 w 603"/>
              <a:gd name="T83" fmla="*/ 2147483647 h 603"/>
              <a:gd name="T84" fmla="*/ 2147483647 w 603"/>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3"/>
              <a:gd name="T130" fmla="*/ 0 h 603"/>
              <a:gd name="T131" fmla="*/ 603 w 603"/>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3" h="603">
                <a:moveTo>
                  <a:pt x="0" y="603"/>
                </a:moveTo>
                <a:lnTo>
                  <a:pt x="0" y="596"/>
                </a:lnTo>
                <a:lnTo>
                  <a:pt x="7" y="589"/>
                </a:lnTo>
                <a:lnTo>
                  <a:pt x="14" y="582"/>
                </a:lnTo>
                <a:lnTo>
                  <a:pt x="21" y="574"/>
                </a:lnTo>
                <a:lnTo>
                  <a:pt x="29" y="567"/>
                </a:lnTo>
                <a:lnTo>
                  <a:pt x="36" y="560"/>
                </a:lnTo>
                <a:lnTo>
                  <a:pt x="43" y="553"/>
                </a:lnTo>
                <a:lnTo>
                  <a:pt x="50" y="546"/>
                </a:lnTo>
                <a:lnTo>
                  <a:pt x="57" y="539"/>
                </a:lnTo>
                <a:lnTo>
                  <a:pt x="64" y="532"/>
                </a:lnTo>
                <a:lnTo>
                  <a:pt x="71" y="525"/>
                </a:lnTo>
                <a:lnTo>
                  <a:pt x="78" y="518"/>
                </a:lnTo>
                <a:lnTo>
                  <a:pt x="85" y="511"/>
                </a:lnTo>
                <a:lnTo>
                  <a:pt x="92" y="504"/>
                </a:lnTo>
                <a:lnTo>
                  <a:pt x="99" y="497"/>
                </a:lnTo>
                <a:lnTo>
                  <a:pt x="107" y="489"/>
                </a:lnTo>
                <a:lnTo>
                  <a:pt x="114" y="482"/>
                </a:lnTo>
                <a:lnTo>
                  <a:pt x="121" y="475"/>
                </a:lnTo>
                <a:lnTo>
                  <a:pt x="128" y="468"/>
                </a:lnTo>
                <a:lnTo>
                  <a:pt x="135" y="461"/>
                </a:lnTo>
                <a:lnTo>
                  <a:pt x="142" y="454"/>
                </a:lnTo>
                <a:lnTo>
                  <a:pt x="149" y="447"/>
                </a:lnTo>
                <a:lnTo>
                  <a:pt x="156" y="440"/>
                </a:lnTo>
                <a:lnTo>
                  <a:pt x="163" y="433"/>
                </a:lnTo>
                <a:lnTo>
                  <a:pt x="170" y="426"/>
                </a:lnTo>
                <a:lnTo>
                  <a:pt x="177" y="419"/>
                </a:lnTo>
                <a:lnTo>
                  <a:pt x="184" y="411"/>
                </a:lnTo>
                <a:lnTo>
                  <a:pt x="192" y="404"/>
                </a:lnTo>
                <a:lnTo>
                  <a:pt x="199" y="397"/>
                </a:lnTo>
                <a:lnTo>
                  <a:pt x="206" y="390"/>
                </a:lnTo>
                <a:lnTo>
                  <a:pt x="213" y="383"/>
                </a:lnTo>
                <a:lnTo>
                  <a:pt x="220" y="376"/>
                </a:lnTo>
                <a:lnTo>
                  <a:pt x="227" y="369"/>
                </a:lnTo>
                <a:lnTo>
                  <a:pt x="234" y="362"/>
                </a:lnTo>
                <a:lnTo>
                  <a:pt x="241" y="355"/>
                </a:lnTo>
                <a:lnTo>
                  <a:pt x="248" y="348"/>
                </a:lnTo>
                <a:lnTo>
                  <a:pt x="255" y="341"/>
                </a:lnTo>
                <a:lnTo>
                  <a:pt x="262" y="334"/>
                </a:lnTo>
                <a:lnTo>
                  <a:pt x="269" y="326"/>
                </a:lnTo>
                <a:lnTo>
                  <a:pt x="277" y="319"/>
                </a:lnTo>
                <a:lnTo>
                  <a:pt x="284" y="312"/>
                </a:lnTo>
                <a:lnTo>
                  <a:pt x="291" y="305"/>
                </a:lnTo>
                <a:lnTo>
                  <a:pt x="298" y="298"/>
                </a:lnTo>
                <a:lnTo>
                  <a:pt x="305" y="291"/>
                </a:lnTo>
                <a:lnTo>
                  <a:pt x="312" y="284"/>
                </a:lnTo>
                <a:lnTo>
                  <a:pt x="319" y="277"/>
                </a:lnTo>
                <a:lnTo>
                  <a:pt x="326" y="270"/>
                </a:lnTo>
                <a:lnTo>
                  <a:pt x="333" y="263"/>
                </a:lnTo>
                <a:lnTo>
                  <a:pt x="340" y="256"/>
                </a:lnTo>
                <a:lnTo>
                  <a:pt x="347" y="248"/>
                </a:lnTo>
                <a:lnTo>
                  <a:pt x="355" y="241"/>
                </a:lnTo>
                <a:lnTo>
                  <a:pt x="362" y="234"/>
                </a:lnTo>
                <a:lnTo>
                  <a:pt x="369" y="227"/>
                </a:lnTo>
                <a:lnTo>
                  <a:pt x="376" y="220"/>
                </a:lnTo>
                <a:lnTo>
                  <a:pt x="383" y="213"/>
                </a:lnTo>
                <a:lnTo>
                  <a:pt x="390" y="206"/>
                </a:lnTo>
                <a:lnTo>
                  <a:pt x="397" y="199"/>
                </a:lnTo>
                <a:lnTo>
                  <a:pt x="404" y="192"/>
                </a:lnTo>
                <a:lnTo>
                  <a:pt x="411" y="185"/>
                </a:lnTo>
                <a:lnTo>
                  <a:pt x="418" y="178"/>
                </a:lnTo>
                <a:lnTo>
                  <a:pt x="425" y="171"/>
                </a:lnTo>
                <a:lnTo>
                  <a:pt x="432" y="163"/>
                </a:lnTo>
                <a:lnTo>
                  <a:pt x="440" y="156"/>
                </a:lnTo>
                <a:lnTo>
                  <a:pt x="447" y="149"/>
                </a:lnTo>
                <a:lnTo>
                  <a:pt x="454" y="142"/>
                </a:lnTo>
                <a:lnTo>
                  <a:pt x="461" y="135"/>
                </a:lnTo>
                <a:lnTo>
                  <a:pt x="468" y="128"/>
                </a:lnTo>
                <a:lnTo>
                  <a:pt x="475" y="121"/>
                </a:lnTo>
                <a:lnTo>
                  <a:pt x="482" y="114"/>
                </a:lnTo>
                <a:lnTo>
                  <a:pt x="489" y="107"/>
                </a:lnTo>
                <a:lnTo>
                  <a:pt x="496" y="100"/>
                </a:lnTo>
                <a:lnTo>
                  <a:pt x="503" y="93"/>
                </a:lnTo>
                <a:lnTo>
                  <a:pt x="510" y="85"/>
                </a:lnTo>
                <a:lnTo>
                  <a:pt x="518" y="78"/>
                </a:lnTo>
                <a:lnTo>
                  <a:pt x="525" y="71"/>
                </a:lnTo>
                <a:lnTo>
                  <a:pt x="532" y="64"/>
                </a:lnTo>
                <a:lnTo>
                  <a:pt x="539" y="57"/>
                </a:lnTo>
                <a:lnTo>
                  <a:pt x="546" y="50"/>
                </a:lnTo>
                <a:lnTo>
                  <a:pt x="553" y="43"/>
                </a:lnTo>
                <a:lnTo>
                  <a:pt x="560" y="36"/>
                </a:lnTo>
                <a:lnTo>
                  <a:pt x="567" y="29"/>
                </a:lnTo>
                <a:lnTo>
                  <a:pt x="574" y="22"/>
                </a:lnTo>
                <a:lnTo>
                  <a:pt x="581" y="15"/>
                </a:lnTo>
                <a:lnTo>
                  <a:pt x="588" y="8"/>
                </a:lnTo>
                <a:lnTo>
                  <a:pt x="595" y="0"/>
                </a:lnTo>
                <a:lnTo>
                  <a:pt x="60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1" name="Freeform 1189"/>
          <p:cNvSpPr>
            <a:spLocks/>
          </p:cNvSpPr>
          <p:nvPr/>
        </p:nvSpPr>
        <p:spPr bwMode="auto">
          <a:xfrm>
            <a:off x="6219825" y="2728913"/>
            <a:ext cx="968375" cy="957262"/>
          </a:xfrm>
          <a:custGeom>
            <a:avLst/>
            <a:gdLst>
              <a:gd name="T0" fmla="*/ 2147483647 w 610"/>
              <a:gd name="T1" fmla="*/ 2147483647 h 603"/>
              <a:gd name="T2" fmla="*/ 2147483647 w 610"/>
              <a:gd name="T3" fmla="*/ 2147483647 h 603"/>
              <a:gd name="T4" fmla="*/ 2147483647 w 610"/>
              <a:gd name="T5" fmla="*/ 2147483647 h 603"/>
              <a:gd name="T6" fmla="*/ 2147483647 w 610"/>
              <a:gd name="T7" fmla="*/ 2147483647 h 603"/>
              <a:gd name="T8" fmla="*/ 2147483647 w 610"/>
              <a:gd name="T9" fmla="*/ 2147483647 h 603"/>
              <a:gd name="T10" fmla="*/ 2147483647 w 610"/>
              <a:gd name="T11" fmla="*/ 2147483647 h 603"/>
              <a:gd name="T12" fmla="*/ 2147483647 w 610"/>
              <a:gd name="T13" fmla="*/ 2147483647 h 603"/>
              <a:gd name="T14" fmla="*/ 2147483647 w 610"/>
              <a:gd name="T15" fmla="*/ 2147483647 h 603"/>
              <a:gd name="T16" fmla="*/ 2147483647 w 610"/>
              <a:gd name="T17" fmla="*/ 2147483647 h 603"/>
              <a:gd name="T18" fmla="*/ 2147483647 w 610"/>
              <a:gd name="T19" fmla="*/ 2147483647 h 603"/>
              <a:gd name="T20" fmla="*/ 2147483647 w 610"/>
              <a:gd name="T21" fmla="*/ 2147483647 h 603"/>
              <a:gd name="T22" fmla="*/ 2147483647 w 610"/>
              <a:gd name="T23" fmla="*/ 2147483647 h 603"/>
              <a:gd name="T24" fmla="*/ 2147483647 w 610"/>
              <a:gd name="T25" fmla="*/ 2147483647 h 603"/>
              <a:gd name="T26" fmla="*/ 2147483647 w 610"/>
              <a:gd name="T27" fmla="*/ 2147483647 h 603"/>
              <a:gd name="T28" fmla="*/ 2147483647 w 610"/>
              <a:gd name="T29" fmla="*/ 2147483647 h 603"/>
              <a:gd name="T30" fmla="*/ 2147483647 w 610"/>
              <a:gd name="T31" fmla="*/ 2147483647 h 603"/>
              <a:gd name="T32" fmla="*/ 2147483647 w 610"/>
              <a:gd name="T33" fmla="*/ 2147483647 h 603"/>
              <a:gd name="T34" fmla="*/ 2147483647 w 610"/>
              <a:gd name="T35" fmla="*/ 2147483647 h 603"/>
              <a:gd name="T36" fmla="*/ 2147483647 w 610"/>
              <a:gd name="T37" fmla="*/ 2147483647 h 603"/>
              <a:gd name="T38" fmla="*/ 2147483647 w 610"/>
              <a:gd name="T39" fmla="*/ 2147483647 h 603"/>
              <a:gd name="T40" fmla="*/ 2147483647 w 610"/>
              <a:gd name="T41" fmla="*/ 2147483647 h 603"/>
              <a:gd name="T42" fmla="*/ 2147483647 w 610"/>
              <a:gd name="T43" fmla="*/ 2147483647 h 603"/>
              <a:gd name="T44" fmla="*/ 2147483647 w 610"/>
              <a:gd name="T45" fmla="*/ 2147483647 h 603"/>
              <a:gd name="T46" fmla="*/ 2147483647 w 610"/>
              <a:gd name="T47" fmla="*/ 2147483647 h 603"/>
              <a:gd name="T48" fmla="*/ 2147483647 w 610"/>
              <a:gd name="T49" fmla="*/ 2147483647 h 603"/>
              <a:gd name="T50" fmla="*/ 2147483647 w 610"/>
              <a:gd name="T51" fmla="*/ 2147483647 h 603"/>
              <a:gd name="T52" fmla="*/ 2147483647 w 610"/>
              <a:gd name="T53" fmla="*/ 2147483647 h 603"/>
              <a:gd name="T54" fmla="*/ 2147483647 w 610"/>
              <a:gd name="T55" fmla="*/ 2147483647 h 603"/>
              <a:gd name="T56" fmla="*/ 2147483647 w 610"/>
              <a:gd name="T57" fmla="*/ 2147483647 h 603"/>
              <a:gd name="T58" fmla="*/ 2147483647 w 610"/>
              <a:gd name="T59" fmla="*/ 2147483647 h 603"/>
              <a:gd name="T60" fmla="*/ 2147483647 w 610"/>
              <a:gd name="T61" fmla="*/ 2147483647 h 603"/>
              <a:gd name="T62" fmla="*/ 2147483647 w 610"/>
              <a:gd name="T63" fmla="*/ 2147483647 h 603"/>
              <a:gd name="T64" fmla="*/ 2147483647 w 610"/>
              <a:gd name="T65" fmla="*/ 2147483647 h 603"/>
              <a:gd name="T66" fmla="*/ 2147483647 w 610"/>
              <a:gd name="T67" fmla="*/ 2147483647 h 603"/>
              <a:gd name="T68" fmla="*/ 2147483647 w 610"/>
              <a:gd name="T69" fmla="*/ 2147483647 h 603"/>
              <a:gd name="T70" fmla="*/ 2147483647 w 610"/>
              <a:gd name="T71" fmla="*/ 2147483647 h 603"/>
              <a:gd name="T72" fmla="*/ 2147483647 w 610"/>
              <a:gd name="T73" fmla="*/ 2147483647 h 603"/>
              <a:gd name="T74" fmla="*/ 2147483647 w 610"/>
              <a:gd name="T75" fmla="*/ 2147483647 h 603"/>
              <a:gd name="T76" fmla="*/ 2147483647 w 610"/>
              <a:gd name="T77" fmla="*/ 2147483647 h 603"/>
              <a:gd name="T78" fmla="*/ 2147483647 w 610"/>
              <a:gd name="T79" fmla="*/ 2147483647 h 603"/>
              <a:gd name="T80" fmla="*/ 2147483647 w 610"/>
              <a:gd name="T81" fmla="*/ 2147483647 h 603"/>
              <a:gd name="T82" fmla="*/ 2147483647 w 610"/>
              <a:gd name="T83" fmla="*/ 2147483647 h 603"/>
              <a:gd name="T84" fmla="*/ 2147483647 w 610"/>
              <a:gd name="T85" fmla="*/ 2147483647 h 603"/>
              <a:gd name="T86" fmla="*/ 2147483647 w 610"/>
              <a:gd name="T87" fmla="*/ 2147483647 h 603"/>
              <a:gd name="T88" fmla="*/ 2147483647 w 610"/>
              <a:gd name="T89" fmla="*/ 2147483647 h 603"/>
              <a:gd name="T90" fmla="*/ 2147483647 w 610"/>
              <a:gd name="T91" fmla="*/ 2147483647 h 603"/>
              <a:gd name="T92" fmla="*/ 2147483647 w 610"/>
              <a:gd name="T93" fmla="*/ 2147483647 h 603"/>
              <a:gd name="T94" fmla="*/ 2147483647 w 610"/>
              <a:gd name="T95" fmla="*/ 2147483647 h 603"/>
              <a:gd name="T96" fmla="*/ 2147483647 w 610"/>
              <a:gd name="T97" fmla="*/ 2147483647 h 603"/>
              <a:gd name="T98" fmla="*/ 2147483647 w 610"/>
              <a:gd name="T99" fmla="*/ 2147483647 h 6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10"/>
              <a:gd name="T151" fmla="*/ 0 h 603"/>
              <a:gd name="T152" fmla="*/ 610 w 610"/>
              <a:gd name="T153" fmla="*/ 603 h 6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10" h="603">
                <a:moveTo>
                  <a:pt x="0" y="603"/>
                </a:moveTo>
                <a:lnTo>
                  <a:pt x="14" y="589"/>
                </a:lnTo>
                <a:lnTo>
                  <a:pt x="14" y="582"/>
                </a:lnTo>
                <a:lnTo>
                  <a:pt x="21" y="574"/>
                </a:lnTo>
                <a:lnTo>
                  <a:pt x="28" y="574"/>
                </a:lnTo>
                <a:lnTo>
                  <a:pt x="36" y="567"/>
                </a:lnTo>
                <a:lnTo>
                  <a:pt x="50" y="553"/>
                </a:lnTo>
                <a:lnTo>
                  <a:pt x="50" y="546"/>
                </a:lnTo>
                <a:lnTo>
                  <a:pt x="57" y="539"/>
                </a:lnTo>
                <a:lnTo>
                  <a:pt x="64" y="539"/>
                </a:lnTo>
                <a:lnTo>
                  <a:pt x="71" y="532"/>
                </a:lnTo>
                <a:lnTo>
                  <a:pt x="71" y="525"/>
                </a:lnTo>
                <a:lnTo>
                  <a:pt x="85" y="511"/>
                </a:lnTo>
                <a:lnTo>
                  <a:pt x="85" y="504"/>
                </a:lnTo>
                <a:lnTo>
                  <a:pt x="99" y="489"/>
                </a:lnTo>
                <a:lnTo>
                  <a:pt x="99" y="482"/>
                </a:lnTo>
                <a:lnTo>
                  <a:pt x="106" y="475"/>
                </a:lnTo>
                <a:lnTo>
                  <a:pt x="114" y="468"/>
                </a:lnTo>
                <a:lnTo>
                  <a:pt x="114" y="454"/>
                </a:lnTo>
                <a:lnTo>
                  <a:pt x="121" y="447"/>
                </a:lnTo>
                <a:lnTo>
                  <a:pt x="121" y="433"/>
                </a:lnTo>
                <a:lnTo>
                  <a:pt x="128" y="426"/>
                </a:lnTo>
                <a:lnTo>
                  <a:pt x="128" y="419"/>
                </a:lnTo>
                <a:lnTo>
                  <a:pt x="135" y="411"/>
                </a:lnTo>
                <a:lnTo>
                  <a:pt x="135" y="404"/>
                </a:lnTo>
                <a:lnTo>
                  <a:pt x="142" y="397"/>
                </a:lnTo>
                <a:lnTo>
                  <a:pt x="142" y="390"/>
                </a:lnTo>
                <a:lnTo>
                  <a:pt x="149" y="383"/>
                </a:lnTo>
                <a:lnTo>
                  <a:pt x="149" y="376"/>
                </a:lnTo>
                <a:lnTo>
                  <a:pt x="163" y="362"/>
                </a:lnTo>
                <a:lnTo>
                  <a:pt x="163" y="355"/>
                </a:lnTo>
                <a:lnTo>
                  <a:pt x="170" y="348"/>
                </a:lnTo>
                <a:lnTo>
                  <a:pt x="184" y="334"/>
                </a:lnTo>
                <a:lnTo>
                  <a:pt x="184" y="326"/>
                </a:lnTo>
                <a:lnTo>
                  <a:pt x="191" y="326"/>
                </a:lnTo>
                <a:lnTo>
                  <a:pt x="199" y="319"/>
                </a:lnTo>
                <a:lnTo>
                  <a:pt x="206" y="319"/>
                </a:lnTo>
                <a:lnTo>
                  <a:pt x="213" y="312"/>
                </a:lnTo>
                <a:lnTo>
                  <a:pt x="220" y="312"/>
                </a:lnTo>
                <a:lnTo>
                  <a:pt x="227" y="312"/>
                </a:lnTo>
                <a:lnTo>
                  <a:pt x="234" y="312"/>
                </a:lnTo>
                <a:lnTo>
                  <a:pt x="241" y="305"/>
                </a:lnTo>
                <a:lnTo>
                  <a:pt x="248" y="305"/>
                </a:lnTo>
                <a:lnTo>
                  <a:pt x="255" y="305"/>
                </a:lnTo>
                <a:lnTo>
                  <a:pt x="262" y="305"/>
                </a:lnTo>
                <a:lnTo>
                  <a:pt x="269" y="305"/>
                </a:lnTo>
                <a:lnTo>
                  <a:pt x="276" y="305"/>
                </a:lnTo>
                <a:lnTo>
                  <a:pt x="284" y="305"/>
                </a:lnTo>
                <a:lnTo>
                  <a:pt x="291" y="305"/>
                </a:lnTo>
                <a:lnTo>
                  <a:pt x="298" y="305"/>
                </a:lnTo>
                <a:lnTo>
                  <a:pt x="305" y="305"/>
                </a:lnTo>
                <a:lnTo>
                  <a:pt x="312" y="305"/>
                </a:lnTo>
                <a:lnTo>
                  <a:pt x="319" y="305"/>
                </a:lnTo>
                <a:lnTo>
                  <a:pt x="326" y="305"/>
                </a:lnTo>
                <a:lnTo>
                  <a:pt x="333" y="305"/>
                </a:lnTo>
                <a:lnTo>
                  <a:pt x="340" y="305"/>
                </a:lnTo>
                <a:lnTo>
                  <a:pt x="347" y="305"/>
                </a:lnTo>
                <a:lnTo>
                  <a:pt x="354" y="305"/>
                </a:lnTo>
                <a:lnTo>
                  <a:pt x="362" y="305"/>
                </a:lnTo>
                <a:lnTo>
                  <a:pt x="369" y="298"/>
                </a:lnTo>
                <a:lnTo>
                  <a:pt x="376" y="298"/>
                </a:lnTo>
                <a:lnTo>
                  <a:pt x="383" y="298"/>
                </a:lnTo>
                <a:lnTo>
                  <a:pt x="390" y="298"/>
                </a:lnTo>
                <a:lnTo>
                  <a:pt x="397" y="291"/>
                </a:lnTo>
                <a:lnTo>
                  <a:pt x="404" y="291"/>
                </a:lnTo>
                <a:lnTo>
                  <a:pt x="411" y="284"/>
                </a:lnTo>
                <a:lnTo>
                  <a:pt x="418" y="277"/>
                </a:lnTo>
                <a:lnTo>
                  <a:pt x="425" y="270"/>
                </a:lnTo>
                <a:lnTo>
                  <a:pt x="439" y="256"/>
                </a:lnTo>
                <a:lnTo>
                  <a:pt x="439" y="248"/>
                </a:lnTo>
                <a:lnTo>
                  <a:pt x="447" y="241"/>
                </a:lnTo>
                <a:lnTo>
                  <a:pt x="454" y="234"/>
                </a:lnTo>
                <a:lnTo>
                  <a:pt x="454" y="227"/>
                </a:lnTo>
                <a:lnTo>
                  <a:pt x="461" y="220"/>
                </a:lnTo>
                <a:lnTo>
                  <a:pt x="461" y="213"/>
                </a:lnTo>
                <a:lnTo>
                  <a:pt x="468" y="206"/>
                </a:lnTo>
                <a:lnTo>
                  <a:pt x="468" y="199"/>
                </a:lnTo>
                <a:lnTo>
                  <a:pt x="475" y="192"/>
                </a:lnTo>
                <a:lnTo>
                  <a:pt x="475" y="178"/>
                </a:lnTo>
                <a:lnTo>
                  <a:pt x="482" y="171"/>
                </a:lnTo>
                <a:lnTo>
                  <a:pt x="482" y="163"/>
                </a:lnTo>
                <a:lnTo>
                  <a:pt x="489" y="156"/>
                </a:lnTo>
                <a:lnTo>
                  <a:pt x="489" y="142"/>
                </a:lnTo>
                <a:lnTo>
                  <a:pt x="503" y="128"/>
                </a:lnTo>
                <a:lnTo>
                  <a:pt x="503" y="121"/>
                </a:lnTo>
                <a:lnTo>
                  <a:pt x="510" y="114"/>
                </a:lnTo>
                <a:lnTo>
                  <a:pt x="525" y="100"/>
                </a:lnTo>
                <a:lnTo>
                  <a:pt x="525" y="93"/>
                </a:lnTo>
                <a:lnTo>
                  <a:pt x="532" y="85"/>
                </a:lnTo>
                <a:lnTo>
                  <a:pt x="532" y="78"/>
                </a:lnTo>
                <a:lnTo>
                  <a:pt x="539" y="71"/>
                </a:lnTo>
                <a:lnTo>
                  <a:pt x="546" y="64"/>
                </a:lnTo>
                <a:lnTo>
                  <a:pt x="553" y="57"/>
                </a:lnTo>
                <a:lnTo>
                  <a:pt x="560" y="50"/>
                </a:lnTo>
                <a:lnTo>
                  <a:pt x="567" y="43"/>
                </a:lnTo>
                <a:lnTo>
                  <a:pt x="574" y="36"/>
                </a:lnTo>
                <a:lnTo>
                  <a:pt x="581" y="29"/>
                </a:lnTo>
                <a:lnTo>
                  <a:pt x="588" y="22"/>
                </a:lnTo>
                <a:lnTo>
                  <a:pt x="595" y="15"/>
                </a:lnTo>
                <a:lnTo>
                  <a:pt x="602" y="8"/>
                </a:lnTo>
                <a:lnTo>
                  <a:pt x="61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2" name="Rectangle 1190"/>
          <p:cNvSpPr>
            <a:spLocks noChangeArrowheads="1"/>
          </p:cNvSpPr>
          <p:nvPr/>
        </p:nvSpPr>
        <p:spPr bwMode="auto">
          <a:xfrm>
            <a:off x="7491413" y="2728913"/>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43" name="Rectangle 1191"/>
          <p:cNvSpPr>
            <a:spLocks noChangeArrowheads="1"/>
          </p:cNvSpPr>
          <p:nvPr/>
        </p:nvSpPr>
        <p:spPr bwMode="auto">
          <a:xfrm>
            <a:off x="7491413" y="2728913"/>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4" name="Freeform 1192"/>
          <p:cNvSpPr>
            <a:spLocks/>
          </p:cNvSpPr>
          <p:nvPr/>
        </p:nvSpPr>
        <p:spPr bwMode="auto">
          <a:xfrm>
            <a:off x="7975600" y="2728913"/>
            <a:ext cx="1588" cy="968375"/>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5" name="Freeform 1193"/>
          <p:cNvSpPr>
            <a:spLocks/>
          </p:cNvSpPr>
          <p:nvPr/>
        </p:nvSpPr>
        <p:spPr bwMode="auto">
          <a:xfrm>
            <a:off x="7491413" y="3213100"/>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6" name="Line 1194"/>
          <p:cNvSpPr>
            <a:spLocks noChangeShapeType="1"/>
          </p:cNvSpPr>
          <p:nvPr/>
        </p:nvSpPr>
        <p:spPr bwMode="auto">
          <a:xfrm>
            <a:off x="7491413"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47" name="Freeform 1195"/>
          <p:cNvSpPr>
            <a:spLocks/>
          </p:cNvSpPr>
          <p:nvPr/>
        </p:nvSpPr>
        <p:spPr bwMode="auto">
          <a:xfrm>
            <a:off x="7491413"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8" name="Line 1196"/>
          <p:cNvSpPr>
            <a:spLocks noChangeShapeType="1"/>
          </p:cNvSpPr>
          <p:nvPr/>
        </p:nvSpPr>
        <p:spPr bwMode="auto">
          <a:xfrm flipV="1">
            <a:off x="7491413"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49" name="Line 1197"/>
          <p:cNvSpPr>
            <a:spLocks noChangeShapeType="1"/>
          </p:cNvSpPr>
          <p:nvPr/>
        </p:nvSpPr>
        <p:spPr bwMode="auto">
          <a:xfrm>
            <a:off x="7491413" y="3697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0" name="Line 1198"/>
          <p:cNvSpPr>
            <a:spLocks noChangeShapeType="1"/>
          </p:cNvSpPr>
          <p:nvPr/>
        </p:nvSpPr>
        <p:spPr bwMode="auto">
          <a:xfrm flipV="1">
            <a:off x="7491413"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1" name="Line 1199"/>
          <p:cNvSpPr>
            <a:spLocks noChangeShapeType="1"/>
          </p:cNvSpPr>
          <p:nvPr/>
        </p:nvSpPr>
        <p:spPr bwMode="auto">
          <a:xfrm flipV="1">
            <a:off x="7975600" y="3686175"/>
            <a:ext cx="1588"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2" name="Line 1200"/>
          <p:cNvSpPr>
            <a:spLocks noChangeShapeType="1"/>
          </p:cNvSpPr>
          <p:nvPr/>
        </p:nvSpPr>
        <p:spPr bwMode="auto">
          <a:xfrm>
            <a:off x="7975600" y="2728913"/>
            <a:ext cx="158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3" name="Line 1201"/>
          <p:cNvSpPr>
            <a:spLocks noChangeShapeType="1"/>
          </p:cNvSpPr>
          <p:nvPr/>
        </p:nvSpPr>
        <p:spPr bwMode="auto">
          <a:xfrm>
            <a:off x="7491413" y="32131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4" name="Line 1202"/>
          <p:cNvSpPr>
            <a:spLocks noChangeShapeType="1"/>
          </p:cNvSpPr>
          <p:nvPr/>
        </p:nvSpPr>
        <p:spPr bwMode="auto">
          <a:xfrm flipH="1">
            <a:off x="8447088" y="3213100"/>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5" name="Line 1203"/>
          <p:cNvSpPr>
            <a:spLocks noChangeShapeType="1"/>
          </p:cNvSpPr>
          <p:nvPr/>
        </p:nvSpPr>
        <p:spPr bwMode="auto">
          <a:xfrm>
            <a:off x="7491413"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6" name="Freeform 1204"/>
          <p:cNvSpPr>
            <a:spLocks/>
          </p:cNvSpPr>
          <p:nvPr/>
        </p:nvSpPr>
        <p:spPr bwMode="auto">
          <a:xfrm>
            <a:off x="7491413"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57" name="Line 1205"/>
          <p:cNvSpPr>
            <a:spLocks noChangeShapeType="1"/>
          </p:cNvSpPr>
          <p:nvPr/>
        </p:nvSpPr>
        <p:spPr bwMode="auto">
          <a:xfrm flipV="1">
            <a:off x="7491413"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8" name="Freeform 1206"/>
          <p:cNvSpPr>
            <a:spLocks/>
          </p:cNvSpPr>
          <p:nvPr/>
        </p:nvSpPr>
        <p:spPr bwMode="auto">
          <a:xfrm>
            <a:off x="7502525" y="2728913"/>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2"/>
                </a:lnTo>
                <a:lnTo>
                  <a:pt x="21" y="574"/>
                </a:lnTo>
                <a:lnTo>
                  <a:pt x="28" y="567"/>
                </a:lnTo>
                <a:lnTo>
                  <a:pt x="35" y="560"/>
                </a:lnTo>
                <a:lnTo>
                  <a:pt x="42" y="553"/>
                </a:lnTo>
                <a:lnTo>
                  <a:pt x="50" y="546"/>
                </a:lnTo>
                <a:lnTo>
                  <a:pt x="57" y="539"/>
                </a:lnTo>
                <a:lnTo>
                  <a:pt x="64" y="532"/>
                </a:lnTo>
                <a:lnTo>
                  <a:pt x="71" y="525"/>
                </a:lnTo>
                <a:lnTo>
                  <a:pt x="78" y="518"/>
                </a:lnTo>
                <a:lnTo>
                  <a:pt x="85" y="511"/>
                </a:lnTo>
                <a:lnTo>
                  <a:pt x="92" y="504"/>
                </a:lnTo>
                <a:lnTo>
                  <a:pt x="99" y="497"/>
                </a:lnTo>
                <a:lnTo>
                  <a:pt x="106" y="489"/>
                </a:lnTo>
                <a:lnTo>
                  <a:pt x="113" y="482"/>
                </a:lnTo>
                <a:lnTo>
                  <a:pt x="120" y="475"/>
                </a:lnTo>
                <a:lnTo>
                  <a:pt x="128" y="468"/>
                </a:lnTo>
                <a:lnTo>
                  <a:pt x="135" y="461"/>
                </a:lnTo>
                <a:lnTo>
                  <a:pt x="142" y="454"/>
                </a:lnTo>
                <a:lnTo>
                  <a:pt x="149" y="447"/>
                </a:lnTo>
                <a:lnTo>
                  <a:pt x="156" y="440"/>
                </a:lnTo>
                <a:lnTo>
                  <a:pt x="163" y="433"/>
                </a:lnTo>
                <a:lnTo>
                  <a:pt x="170" y="426"/>
                </a:lnTo>
                <a:lnTo>
                  <a:pt x="177" y="419"/>
                </a:lnTo>
                <a:lnTo>
                  <a:pt x="184" y="411"/>
                </a:lnTo>
                <a:lnTo>
                  <a:pt x="191" y="404"/>
                </a:lnTo>
                <a:lnTo>
                  <a:pt x="198" y="397"/>
                </a:lnTo>
                <a:lnTo>
                  <a:pt x="205" y="390"/>
                </a:lnTo>
                <a:lnTo>
                  <a:pt x="213" y="383"/>
                </a:lnTo>
                <a:lnTo>
                  <a:pt x="220" y="376"/>
                </a:lnTo>
                <a:lnTo>
                  <a:pt x="227" y="369"/>
                </a:lnTo>
                <a:lnTo>
                  <a:pt x="234" y="362"/>
                </a:lnTo>
                <a:lnTo>
                  <a:pt x="241" y="355"/>
                </a:lnTo>
                <a:lnTo>
                  <a:pt x="248" y="348"/>
                </a:lnTo>
                <a:lnTo>
                  <a:pt x="255" y="341"/>
                </a:lnTo>
                <a:lnTo>
                  <a:pt x="262" y="334"/>
                </a:lnTo>
                <a:lnTo>
                  <a:pt x="269" y="326"/>
                </a:lnTo>
                <a:lnTo>
                  <a:pt x="276" y="319"/>
                </a:lnTo>
                <a:lnTo>
                  <a:pt x="283" y="312"/>
                </a:lnTo>
                <a:lnTo>
                  <a:pt x="291" y="305"/>
                </a:lnTo>
                <a:lnTo>
                  <a:pt x="298" y="298"/>
                </a:lnTo>
                <a:lnTo>
                  <a:pt x="305" y="291"/>
                </a:lnTo>
                <a:lnTo>
                  <a:pt x="312" y="284"/>
                </a:lnTo>
                <a:lnTo>
                  <a:pt x="319" y="277"/>
                </a:lnTo>
                <a:lnTo>
                  <a:pt x="326" y="270"/>
                </a:lnTo>
                <a:lnTo>
                  <a:pt x="333" y="263"/>
                </a:lnTo>
                <a:lnTo>
                  <a:pt x="340" y="256"/>
                </a:lnTo>
                <a:lnTo>
                  <a:pt x="347" y="248"/>
                </a:lnTo>
                <a:lnTo>
                  <a:pt x="354" y="241"/>
                </a:lnTo>
                <a:lnTo>
                  <a:pt x="361" y="234"/>
                </a:lnTo>
                <a:lnTo>
                  <a:pt x="368" y="227"/>
                </a:lnTo>
                <a:lnTo>
                  <a:pt x="376" y="220"/>
                </a:lnTo>
                <a:lnTo>
                  <a:pt x="383" y="213"/>
                </a:lnTo>
                <a:lnTo>
                  <a:pt x="390" y="206"/>
                </a:lnTo>
                <a:lnTo>
                  <a:pt x="397" y="199"/>
                </a:lnTo>
                <a:lnTo>
                  <a:pt x="404" y="192"/>
                </a:lnTo>
                <a:lnTo>
                  <a:pt x="411" y="185"/>
                </a:lnTo>
                <a:lnTo>
                  <a:pt x="418" y="178"/>
                </a:lnTo>
                <a:lnTo>
                  <a:pt x="425" y="171"/>
                </a:lnTo>
                <a:lnTo>
                  <a:pt x="432" y="163"/>
                </a:lnTo>
                <a:lnTo>
                  <a:pt x="439" y="156"/>
                </a:lnTo>
                <a:lnTo>
                  <a:pt x="446" y="149"/>
                </a:lnTo>
                <a:lnTo>
                  <a:pt x="453" y="142"/>
                </a:lnTo>
                <a:lnTo>
                  <a:pt x="461" y="135"/>
                </a:lnTo>
                <a:lnTo>
                  <a:pt x="468" y="128"/>
                </a:lnTo>
                <a:lnTo>
                  <a:pt x="475" y="121"/>
                </a:lnTo>
                <a:lnTo>
                  <a:pt x="482" y="114"/>
                </a:lnTo>
                <a:lnTo>
                  <a:pt x="489" y="107"/>
                </a:lnTo>
                <a:lnTo>
                  <a:pt x="496" y="100"/>
                </a:lnTo>
                <a:lnTo>
                  <a:pt x="503" y="93"/>
                </a:lnTo>
                <a:lnTo>
                  <a:pt x="510" y="85"/>
                </a:lnTo>
                <a:lnTo>
                  <a:pt x="517" y="78"/>
                </a:lnTo>
                <a:lnTo>
                  <a:pt x="524" y="71"/>
                </a:lnTo>
                <a:lnTo>
                  <a:pt x="531" y="64"/>
                </a:lnTo>
                <a:lnTo>
                  <a:pt x="539" y="57"/>
                </a:lnTo>
                <a:lnTo>
                  <a:pt x="546" y="50"/>
                </a:lnTo>
                <a:lnTo>
                  <a:pt x="553" y="43"/>
                </a:lnTo>
                <a:lnTo>
                  <a:pt x="560" y="36"/>
                </a:lnTo>
                <a:lnTo>
                  <a:pt x="567" y="29"/>
                </a:lnTo>
                <a:lnTo>
                  <a:pt x="574" y="22"/>
                </a:lnTo>
                <a:lnTo>
                  <a:pt x="581" y="15"/>
                </a:lnTo>
                <a:lnTo>
                  <a:pt x="588" y="8"/>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59" name="Freeform 1207"/>
          <p:cNvSpPr>
            <a:spLocks/>
          </p:cNvSpPr>
          <p:nvPr/>
        </p:nvSpPr>
        <p:spPr bwMode="auto">
          <a:xfrm>
            <a:off x="7491413" y="2728913"/>
            <a:ext cx="966787" cy="968375"/>
          </a:xfrm>
          <a:custGeom>
            <a:avLst/>
            <a:gdLst>
              <a:gd name="T0" fmla="*/ 2147483647 w 609"/>
              <a:gd name="T1" fmla="*/ 2147483647 h 610"/>
              <a:gd name="T2" fmla="*/ 2147483647 w 609"/>
              <a:gd name="T3" fmla="*/ 2147483647 h 610"/>
              <a:gd name="T4" fmla="*/ 2147483647 w 609"/>
              <a:gd name="T5" fmla="*/ 2147483647 h 610"/>
              <a:gd name="T6" fmla="*/ 2147483647 w 609"/>
              <a:gd name="T7" fmla="*/ 2147483647 h 610"/>
              <a:gd name="T8" fmla="*/ 2147483647 w 609"/>
              <a:gd name="T9" fmla="*/ 2147483647 h 610"/>
              <a:gd name="T10" fmla="*/ 2147483647 w 609"/>
              <a:gd name="T11" fmla="*/ 2147483647 h 610"/>
              <a:gd name="T12" fmla="*/ 2147483647 w 609"/>
              <a:gd name="T13" fmla="*/ 2147483647 h 610"/>
              <a:gd name="T14" fmla="*/ 2147483647 w 609"/>
              <a:gd name="T15" fmla="*/ 2147483647 h 610"/>
              <a:gd name="T16" fmla="*/ 2147483647 w 609"/>
              <a:gd name="T17" fmla="*/ 2147483647 h 610"/>
              <a:gd name="T18" fmla="*/ 2147483647 w 609"/>
              <a:gd name="T19" fmla="*/ 2147483647 h 610"/>
              <a:gd name="T20" fmla="*/ 2147483647 w 609"/>
              <a:gd name="T21" fmla="*/ 2147483647 h 610"/>
              <a:gd name="T22" fmla="*/ 2147483647 w 609"/>
              <a:gd name="T23" fmla="*/ 2147483647 h 610"/>
              <a:gd name="T24" fmla="*/ 2147483647 w 609"/>
              <a:gd name="T25" fmla="*/ 2147483647 h 610"/>
              <a:gd name="T26" fmla="*/ 2147483647 w 609"/>
              <a:gd name="T27" fmla="*/ 2147483647 h 610"/>
              <a:gd name="T28" fmla="*/ 2147483647 w 609"/>
              <a:gd name="T29" fmla="*/ 2147483647 h 610"/>
              <a:gd name="T30" fmla="*/ 2147483647 w 609"/>
              <a:gd name="T31" fmla="*/ 2147483647 h 610"/>
              <a:gd name="T32" fmla="*/ 2147483647 w 609"/>
              <a:gd name="T33" fmla="*/ 2147483647 h 610"/>
              <a:gd name="T34" fmla="*/ 2147483647 w 609"/>
              <a:gd name="T35" fmla="*/ 2147483647 h 610"/>
              <a:gd name="T36" fmla="*/ 2147483647 w 609"/>
              <a:gd name="T37" fmla="*/ 2147483647 h 610"/>
              <a:gd name="T38" fmla="*/ 2147483647 w 609"/>
              <a:gd name="T39" fmla="*/ 2147483647 h 610"/>
              <a:gd name="T40" fmla="*/ 2147483647 w 609"/>
              <a:gd name="T41" fmla="*/ 2147483647 h 610"/>
              <a:gd name="T42" fmla="*/ 2147483647 w 609"/>
              <a:gd name="T43" fmla="*/ 2147483647 h 610"/>
              <a:gd name="T44" fmla="*/ 2147483647 w 609"/>
              <a:gd name="T45" fmla="*/ 2147483647 h 610"/>
              <a:gd name="T46" fmla="*/ 2147483647 w 609"/>
              <a:gd name="T47" fmla="*/ 2147483647 h 610"/>
              <a:gd name="T48" fmla="*/ 2147483647 w 609"/>
              <a:gd name="T49" fmla="*/ 2147483647 h 610"/>
              <a:gd name="T50" fmla="*/ 2147483647 w 609"/>
              <a:gd name="T51" fmla="*/ 2147483647 h 610"/>
              <a:gd name="T52" fmla="*/ 2147483647 w 609"/>
              <a:gd name="T53" fmla="*/ 2147483647 h 610"/>
              <a:gd name="T54" fmla="*/ 2147483647 w 609"/>
              <a:gd name="T55" fmla="*/ 2147483647 h 610"/>
              <a:gd name="T56" fmla="*/ 2147483647 w 609"/>
              <a:gd name="T57" fmla="*/ 2147483647 h 610"/>
              <a:gd name="T58" fmla="*/ 2147483647 w 609"/>
              <a:gd name="T59" fmla="*/ 2147483647 h 610"/>
              <a:gd name="T60" fmla="*/ 2147483647 w 609"/>
              <a:gd name="T61" fmla="*/ 2147483647 h 610"/>
              <a:gd name="T62" fmla="*/ 2147483647 w 609"/>
              <a:gd name="T63" fmla="*/ 2147483647 h 610"/>
              <a:gd name="T64" fmla="*/ 2147483647 w 609"/>
              <a:gd name="T65" fmla="*/ 2147483647 h 610"/>
              <a:gd name="T66" fmla="*/ 2147483647 w 609"/>
              <a:gd name="T67" fmla="*/ 2147483647 h 610"/>
              <a:gd name="T68" fmla="*/ 2147483647 w 609"/>
              <a:gd name="T69" fmla="*/ 2147483647 h 610"/>
              <a:gd name="T70" fmla="*/ 2147483647 w 609"/>
              <a:gd name="T71" fmla="*/ 2147483647 h 610"/>
              <a:gd name="T72" fmla="*/ 2147483647 w 609"/>
              <a:gd name="T73" fmla="*/ 2147483647 h 610"/>
              <a:gd name="T74" fmla="*/ 2147483647 w 609"/>
              <a:gd name="T75" fmla="*/ 2147483647 h 610"/>
              <a:gd name="T76" fmla="*/ 2147483647 w 609"/>
              <a:gd name="T77" fmla="*/ 2147483647 h 610"/>
              <a:gd name="T78" fmla="*/ 2147483647 w 609"/>
              <a:gd name="T79" fmla="*/ 2147483647 h 610"/>
              <a:gd name="T80" fmla="*/ 2147483647 w 609"/>
              <a:gd name="T81" fmla="*/ 2147483647 h 610"/>
              <a:gd name="T82" fmla="*/ 2147483647 w 609"/>
              <a:gd name="T83" fmla="*/ 2147483647 h 610"/>
              <a:gd name="T84" fmla="*/ 2147483647 w 609"/>
              <a:gd name="T85" fmla="*/ 2147483647 h 610"/>
              <a:gd name="T86" fmla="*/ 2147483647 w 609"/>
              <a:gd name="T87" fmla="*/ 2147483647 h 610"/>
              <a:gd name="T88" fmla="*/ 2147483647 w 609"/>
              <a:gd name="T89" fmla="*/ 2147483647 h 610"/>
              <a:gd name="T90" fmla="*/ 2147483647 w 609"/>
              <a:gd name="T91" fmla="*/ 2147483647 h 610"/>
              <a:gd name="T92" fmla="*/ 2147483647 w 609"/>
              <a:gd name="T93" fmla="*/ 2147483647 h 610"/>
              <a:gd name="T94" fmla="*/ 2147483647 w 609"/>
              <a:gd name="T95" fmla="*/ 2147483647 h 610"/>
              <a:gd name="T96" fmla="*/ 2147483647 w 609"/>
              <a:gd name="T97" fmla="*/ 2147483647 h 610"/>
              <a:gd name="T98" fmla="*/ 2147483647 w 609"/>
              <a:gd name="T99" fmla="*/ 2147483647 h 610"/>
              <a:gd name="T100" fmla="*/ 2147483647 w 609"/>
              <a:gd name="T101" fmla="*/ 2147483647 h 610"/>
              <a:gd name="T102" fmla="*/ 2147483647 w 609"/>
              <a:gd name="T103" fmla="*/ 0 h 6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9"/>
              <a:gd name="T157" fmla="*/ 0 h 610"/>
              <a:gd name="T158" fmla="*/ 609 w 609"/>
              <a:gd name="T159" fmla="*/ 610 h 6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9" h="610">
                <a:moveTo>
                  <a:pt x="0" y="610"/>
                </a:moveTo>
                <a:lnTo>
                  <a:pt x="7" y="603"/>
                </a:lnTo>
                <a:lnTo>
                  <a:pt x="14" y="596"/>
                </a:lnTo>
                <a:lnTo>
                  <a:pt x="21" y="589"/>
                </a:lnTo>
                <a:lnTo>
                  <a:pt x="28" y="582"/>
                </a:lnTo>
                <a:lnTo>
                  <a:pt x="35" y="574"/>
                </a:lnTo>
                <a:lnTo>
                  <a:pt x="42" y="567"/>
                </a:lnTo>
                <a:lnTo>
                  <a:pt x="49" y="560"/>
                </a:lnTo>
                <a:lnTo>
                  <a:pt x="57" y="553"/>
                </a:lnTo>
                <a:lnTo>
                  <a:pt x="64" y="546"/>
                </a:lnTo>
                <a:lnTo>
                  <a:pt x="71" y="539"/>
                </a:lnTo>
                <a:lnTo>
                  <a:pt x="71" y="532"/>
                </a:lnTo>
                <a:lnTo>
                  <a:pt x="78" y="525"/>
                </a:lnTo>
                <a:lnTo>
                  <a:pt x="78" y="518"/>
                </a:lnTo>
                <a:lnTo>
                  <a:pt x="85" y="511"/>
                </a:lnTo>
                <a:lnTo>
                  <a:pt x="85" y="504"/>
                </a:lnTo>
                <a:lnTo>
                  <a:pt x="92" y="497"/>
                </a:lnTo>
                <a:lnTo>
                  <a:pt x="92" y="489"/>
                </a:lnTo>
                <a:lnTo>
                  <a:pt x="99" y="482"/>
                </a:lnTo>
                <a:lnTo>
                  <a:pt x="99" y="475"/>
                </a:lnTo>
                <a:lnTo>
                  <a:pt x="106" y="468"/>
                </a:lnTo>
                <a:lnTo>
                  <a:pt x="106" y="454"/>
                </a:lnTo>
                <a:lnTo>
                  <a:pt x="113" y="447"/>
                </a:lnTo>
                <a:lnTo>
                  <a:pt x="113" y="426"/>
                </a:lnTo>
                <a:lnTo>
                  <a:pt x="120" y="419"/>
                </a:lnTo>
                <a:lnTo>
                  <a:pt x="120" y="404"/>
                </a:lnTo>
                <a:lnTo>
                  <a:pt x="127" y="397"/>
                </a:lnTo>
                <a:lnTo>
                  <a:pt x="127" y="376"/>
                </a:lnTo>
                <a:lnTo>
                  <a:pt x="135" y="369"/>
                </a:lnTo>
                <a:lnTo>
                  <a:pt x="142" y="362"/>
                </a:lnTo>
                <a:lnTo>
                  <a:pt x="156" y="348"/>
                </a:lnTo>
                <a:lnTo>
                  <a:pt x="156" y="334"/>
                </a:lnTo>
                <a:lnTo>
                  <a:pt x="163" y="334"/>
                </a:lnTo>
                <a:lnTo>
                  <a:pt x="170" y="326"/>
                </a:lnTo>
                <a:lnTo>
                  <a:pt x="177" y="319"/>
                </a:lnTo>
                <a:lnTo>
                  <a:pt x="184" y="319"/>
                </a:lnTo>
                <a:lnTo>
                  <a:pt x="191" y="312"/>
                </a:lnTo>
                <a:lnTo>
                  <a:pt x="198" y="312"/>
                </a:lnTo>
                <a:lnTo>
                  <a:pt x="205" y="312"/>
                </a:lnTo>
                <a:lnTo>
                  <a:pt x="212" y="312"/>
                </a:lnTo>
                <a:lnTo>
                  <a:pt x="220" y="312"/>
                </a:lnTo>
                <a:lnTo>
                  <a:pt x="227" y="305"/>
                </a:lnTo>
                <a:lnTo>
                  <a:pt x="234" y="305"/>
                </a:lnTo>
                <a:lnTo>
                  <a:pt x="241" y="305"/>
                </a:lnTo>
                <a:lnTo>
                  <a:pt x="248" y="305"/>
                </a:lnTo>
                <a:lnTo>
                  <a:pt x="255" y="305"/>
                </a:lnTo>
                <a:lnTo>
                  <a:pt x="262" y="305"/>
                </a:lnTo>
                <a:lnTo>
                  <a:pt x="269" y="305"/>
                </a:lnTo>
                <a:lnTo>
                  <a:pt x="276" y="305"/>
                </a:lnTo>
                <a:lnTo>
                  <a:pt x="283" y="305"/>
                </a:lnTo>
                <a:lnTo>
                  <a:pt x="290" y="305"/>
                </a:lnTo>
                <a:lnTo>
                  <a:pt x="298" y="305"/>
                </a:lnTo>
                <a:lnTo>
                  <a:pt x="305" y="305"/>
                </a:lnTo>
                <a:lnTo>
                  <a:pt x="312" y="305"/>
                </a:lnTo>
                <a:lnTo>
                  <a:pt x="319" y="305"/>
                </a:lnTo>
                <a:lnTo>
                  <a:pt x="326" y="305"/>
                </a:lnTo>
                <a:lnTo>
                  <a:pt x="333" y="305"/>
                </a:lnTo>
                <a:lnTo>
                  <a:pt x="340" y="305"/>
                </a:lnTo>
                <a:lnTo>
                  <a:pt x="347" y="305"/>
                </a:lnTo>
                <a:lnTo>
                  <a:pt x="354" y="305"/>
                </a:lnTo>
                <a:lnTo>
                  <a:pt x="361" y="305"/>
                </a:lnTo>
                <a:lnTo>
                  <a:pt x="368" y="305"/>
                </a:lnTo>
                <a:lnTo>
                  <a:pt x="375" y="305"/>
                </a:lnTo>
                <a:lnTo>
                  <a:pt x="383" y="298"/>
                </a:lnTo>
                <a:lnTo>
                  <a:pt x="390" y="298"/>
                </a:lnTo>
                <a:lnTo>
                  <a:pt x="397" y="298"/>
                </a:lnTo>
                <a:lnTo>
                  <a:pt x="404" y="298"/>
                </a:lnTo>
                <a:lnTo>
                  <a:pt x="411" y="298"/>
                </a:lnTo>
                <a:lnTo>
                  <a:pt x="418" y="291"/>
                </a:lnTo>
                <a:lnTo>
                  <a:pt x="425" y="284"/>
                </a:lnTo>
                <a:lnTo>
                  <a:pt x="432" y="277"/>
                </a:lnTo>
                <a:lnTo>
                  <a:pt x="439" y="277"/>
                </a:lnTo>
                <a:lnTo>
                  <a:pt x="453" y="263"/>
                </a:lnTo>
                <a:lnTo>
                  <a:pt x="453" y="256"/>
                </a:lnTo>
                <a:lnTo>
                  <a:pt x="468" y="241"/>
                </a:lnTo>
                <a:lnTo>
                  <a:pt x="468" y="234"/>
                </a:lnTo>
                <a:lnTo>
                  <a:pt x="475" y="227"/>
                </a:lnTo>
                <a:lnTo>
                  <a:pt x="475" y="213"/>
                </a:lnTo>
                <a:lnTo>
                  <a:pt x="482" y="206"/>
                </a:lnTo>
                <a:lnTo>
                  <a:pt x="482" y="192"/>
                </a:lnTo>
                <a:lnTo>
                  <a:pt x="489" y="185"/>
                </a:lnTo>
                <a:lnTo>
                  <a:pt x="489" y="163"/>
                </a:lnTo>
                <a:lnTo>
                  <a:pt x="496" y="156"/>
                </a:lnTo>
                <a:lnTo>
                  <a:pt x="496" y="142"/>
                </a:lnTo>
                <a:lnTo>
                  <a:pt x="503" y="135"/>
                </a:lnTo>
                <a:lnTo>
                  <a:pt x="503" y="128"/>
                </a:lnTo>
                <a:lnTo>
                  <a:pt x="510" y="121"/>
                </a:lnTo>
                <a:lnTo>
                  <a:pt x="510" y="114"/>
                </a:lnTo>
                <a:lnTo>
                  <a:pt x="517" y="107"/>
                </a:lnTo>
                <a:lnTo>
                  <a:pt x="517" y="100"/>
                </a:lnTo>
                <a:lnTo>
                  <a:pt x="524" y="93"/>
                </a:lnTo>
                <a:lnTo>
                  <a:pt x="524" y="85"/>
                </a:lnTo>
                <a:lnTo>
                  <a:pt x="531" y="78"/>
                </a:lnTo>
                <a:lnTo>
                  <a:pt x="531" y="64"/>
                </a:lnTo>
                <a:lnTo>
                  <a:pt x="538" y="57"/>
                </a:lnTo>
                <a:lnTo>
                  <a:pt x="546" y="50"/>
                </a:lnTo>
                <a:lnTo>
                  <a:pt x="553" y="43"/>
                </a:lnTo>
                <a:lnTo>
                  <a:pt x="560" y="36"/>
                </a:lnTo>
                <a:lnTo>
                  <a:pt x="567" y="29"/>
                </a:lnTo>
                <a:lnTo>
                  <a:pt x="574" y="29"/>
                </a:lnTo>
                <a:lnTo>
                  <a:pt x="581" y="22"/>
                </a:lnTo>
                <a:lnTo>
                  <a:pt x="588" y="15"/>
                </a:lnTo>
                <a:lnTo>
                  <a:pt x="595" y="8"/>
                </a:lnTo>
                <a:lnTo>
                  <a:pt x="602" y="0"/>
                </a:lnTo>
                <a:lnTo>
                  <a:pt x="609"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60" name="Rectangle 1208"/>
          <p:cNvSpPr>
            <a:spLocks noChangeArrowheads="1"/>
          </p:cNvSpPr>
          <p:nvPr/>
        </p:nvSpPr>
        <p:spPr bwMode="auto">
          <a:xfrm>
            <a:off x="2395538" y="1030288"/>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61" name="Rectangle 1209"/>
          <p:cNvSpPr>
            <a:spLocks noChangeArrowheads="1"/>
          </p:cNvSpPr>
          <p:nvPr/>
        </p:nvSpPr>
        <p:spPr bwMode="auto">
          <a:xfrm>
            <a:off x="2395538" y="1030288"/>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62" name="Freeform 1210"/>
          <p:cNvSpPr>
            <a:spLocks/>
          </p:cNvSpPr>
          <p:nvPr/>
        </p:nvSpPr>
        <p:spPr bwMode="auto">
          <a:xfrm>
            <a:off x="2878138" y="1030288"/>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63" name="Freeform 1211"/>
          <p:cNvSpPr>
            <a:spLocks/>
          </p:cNvSpPr>
          <p:nvPr/>
        </p:nvSpPr>
        <p:spPr bwMode="auto">
          <a:xfrm>
            <a:off x="2395538" y="1514475"/>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64" name="Line 1212"/>
          <p:cNvSpPr>
            <a:spLocks noChangeShapeType="1"/>
          </p:cNvSpPr>
          <p:nvPr/>
        </p:nvSpPr>
        <p:spPr bwMode="auto">
          <a:xfrm>
            <a:off x="2395538"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65" name="Freeform 1213"/>
          <p:cNvSpPr>
            <a:spLocks/>
          </p:cNvSpPr>
          <p:nvPr/>
        </p:nvSpPr>
        <p:spPr bwMode="auto">
          <a:xfrm>
            <a:off x="2395538"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66" name="Line 1214"/>
          <p:cNvSpPr>
            <a:spLocks noChangeShapeType="1"/>
          </p:cNvSpPr>
          <p:nvPr/>
        </p:nvSpPr>
        <p:spPr bwMode="auto">
          <a:xfrm flipV="1">
            <a:off x="23955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67" name="Line 1215"/>
          <p:cNvSpPr>
            <a:spLocks noChangeShapeType="1"/>
          </p:cNvSpPr>
          <p:nvPr/>
        </p:nvSpPr>
        <p:spPr bwMode="auto">
          <a:xfrm>
            <a:off x="2395538" y="199866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68" name="Line 1216"/>
          <p:cNvSpPr>
            <a:spLocks noChangeShapeType="1"/>
          </p:cNvSpPr>
          <p:nvPr/>
        </p:nvSpPr>
        <p:spPr bwMode="auto">
          <a:xfrm flipV="1">
            <a:off x="23955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69" name="Line 1217"/>
          <p:cNvSpPr>
            <a:spLocks noChangeShapeType="1"/>
          </p:cNvSpPr>
          <p:nvPr/>
        </p:nvSpPr>
        <p:spPr bwMode="auto">
          <a:xfrm flipV="1">
            <a:off x="2878138" y="1987550"/>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0" name="Line 1218"/>
          <p:cNvSpPr>
            <a:spLocks noChangeShapeType="1"/>
          </p:cNvSpPr>
          <p:nvPr/>
        </p:nvSpPr>
        <p:spPr bwMode="auto">
          <a:xfrm>
            <a:off x="2878138" y="1030288"/>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1" name="Line 1219"/>
          <p:cNvSpPr>
            <a:spLocks noChangeShapeType="1"/>
          </p:cNvSpPr>
          <p:nvPr/>
        </p:nvSpPr>
        <p:spPr bwMode="auto">
          <a:xfrm>
            <a:off x="2395538" y="15144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2" name="Line 1220"/>
          <p:cNvSpPr>
            <a:spLocks noChangeShapeType="1"/>
          </p:cNvSpPr>
          <p:nvPr/>
        </p:nvSpPr>
        <p:spPr bwMode="auto">
          <a:xfrm flipH="1">
            <a:off x="3351213" y="1514475"/>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3" name="Line 1221"/>
          <p:cNvSpPr>
            <a:spLocks noChangeShapeType="1"/>
          </p:cNvSpPr>
          <p:nvPr/>
        </p:nvSpPr>
        <p:spPr bwMode="auto">
          <a:xfrm>
            <a:off x="2395538"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4" name="Freeform 1222"/>
          <p:cNvSpPr>
            <a:spLocks/>
          </p:cNvSpPr>
          <p:nvPr/>
        </p:nvSpPr>
        <p:spPr bwMode="auto">
          <a:xfrm>
            <a:off x="2395538"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75" name="Line 1223"/>
          <p:cNvSpPr>
            <a:spLocks noChangeShapeType="1"/>
          </p:cNvSpPr>
          <p:nvPr/>
        </p:nvSpPr>
        <p:spPr bwMode="auto">
          <a:xfrm flipV="1">
            <a:off x="23955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6" name="Freeform 1224"/>
          <p:cNvSpPr>
            <a:spLocks/>
          </p:cNvSpPr>
          <p:nvPr/>
        </p:nvSpPr>
        <p:spPr bwMode="auto">
          <a:xfrm>
            <a:off x="2406650" y="1030288"/>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1"/>
                </a:lnTo>
                <a:lnTo>
                  <a:pt x="21" y="574"/>
                </a:lnTo>
                <a:lnTo>
                  <a:pt x="28" y="567"/>
                </a:lnTo>
                <a:lnTo>
                  <a:pt x="35" y="560"/>
                </a:lnTo>
                <a:lnTo>
                  <a:pt x="42" y="553"/>
                </a:lnTo>
                <a:lnTo>
                  <a:pt x="49" y="546"/>
                </a:lnTo>
                <a:lnTo>
                  <a:pt x="57" y="539"/>
                </a:lnTo>
                <a:lnTo>
                  <a:pt x="64" y="532"/>
                </a:lnTo>
                <a:lnTo>
                  <a:pt x="71" y="525"/>
                </a:lnTo>
                <a:lnTo>
                  <a:pt x="78" y="518"/>
                </a:lnTo>
                <a:lnTo>
                  <a:pt x="85" y="511"/>
                </a:lnTo>
                <a:lnTo>
                  <a:pt x="92" y="503"/>
                </a:lnTo>
                <a:lnTo>
                  <a:pt x="99" y="496"/>
                </a:lnTo>
                <a:lnTo>
                  <a:pt x="106" y="489"/>
                </a:lnTo>
                <a:lnTo>
                  <a:pt x="113" y="482"/>
                </a:lnTo>
                <a:lnTo>
                  <a:pt x="120" y="475"/>
                </a:lnTo>
                <a:lnTo>
                  <a:pt x="127" y="468"/>
                </a:lnTo>
                <a:lnTo>
                  <a:pt x="134" y="461"/>
                </a:lnTo>
                <a:lnTo>
                  <a:pt x="142" y="454"/>
                </a:lnTo>
                <a:lnTo>
                  <a:pt x="149" y="447"/>
                </a:lnTo>
                <a:lnTo>
                  <a:pt x="156" y="440"/>
                </a:lnTo>
                <a:lnTo>
                  <a:pt x="163" y="433"/>
                </a:lnTo>
                <a:lnTo>
                  <a:pt x="170" y="425"/>
                </a:lnTo>
                <a:lnTo>
                  <a:pt x="177" y="418"/>
                </a:lnTo>
                <a:lnTo>
                  <a:pt x="184" y="411"/>
                </a:lnTo>
                <a:lnTo>
                  <a:pt x="191" y="404"/>
                </a:lnTo>
                <a:lnTo>
                  <a:pt x="198" y="397"/>
                </a:lnTo>
                <a:lnTo>
                  <a:pt x="205" y="390"/>
                </a:lnTo>
                <a:lnTo>
                  <a:pt x="212" y="383"/>
                </a:lnTo>
                <a:lnTo>
                  <a:pt x="220" y="376"/>
                </a:lnTo>
                <a:lnTo>
                  <a:pt x="227" y="369"/>
                </a:lnTo>
                <a:lnTo>
                  <a:pt x="234" y="362"/>
                </a:lnTo>
                <a:lnTo>
                  <a:pt x="241" y="355"/>
                </a:lnTo>
                <a:lnTo>
                  <a:pt x="248" y="348"/>
                </a:lnTo>
                <a:lnTo>
                  <a:pt x="255" y="340"/>
                </a:lnTo>
                <a:lnTo>
                  <a:pt x="262" y="333"/>
                </a:lnTo>
                <a:lnTo>
                  <a:pt x="269" y="326"/>
                </a:lnTo>
                <a:lnTo>
                  <a:pt x="276" y="319"/>
                </a:lnTo>
                <a:lnTo>
                  <a:pt x="283" y="312"/>
                </a:lnTo>
                <a:lnTo>
                  <a:pt x="290" y="305"/>
                </a:lnTo>
                <a:lnTo>
                  <a:pt x="297" y="298"/>
                </a:lnTo>
                <a:lnTo>
                  <a:pt x="305" y="291"/>
                </a:lnTo>
                <a:lnTo>
                  <a:pt x="312" y="284"/>
                </a:lnTo>
                <a:lnTo>
                  <a:pt x="319" y="277"/>
                </a:lnTo>
                <a:lnTo>
                  <a:pt x="326" y="270"/>
                </a:lnTo>
                <a:lnTo>
                  <a:pt x="333" y="262"/>
                </a:lnTo>
                <a:lnTo>
                  <a:pt x="340" y="255"/>
                </a:lnTo>
                <a:lnTo>
                  <a:pt x="347" y="248"/>
                </a:lnTo>
                <a:lnTo>
                  <a:pt x="354" y="241"/>
                </a:lnTo>
                <a:lnTo>
                  <a:pt x="361" y="234"/>
                </a:lnTo>
                <a:lnTo>
                  <a:pt x="368" y="227"/>
                </a:lnTo>
                <a:lnTo>
                  <a:pt x="375" y="220"/>
                </a:lnTo>
                <a:lnTo>
                  <a:pt x="383" y="213"/>
                </a:lnTo>
                <a:lnTo>
                  <a:pt x="390" y="206"/>
                </a:lnTo>
                <a:lnTo>
                  <a:pt x="397" y="199"/>
                </a:lnTo>
                <a:lnTo>
                  <a:pt x="404" y="192"/>
                </a:lnTo>
                <a:lnTo>
                  <a:pt x="411" y="185"/>
                </a:lnTo>
                <a:lnTo>
                  <a:pt x="418" y="177"/>
                </a:lnTo>
                <a:lnTo>
                  <a:pt x="425" y="170"/>
                </a:lnTo>
                <a:lnTo>
                  <a:pt x="432" y="163"/>
                </a:lnTo>
                <a:lnTo>
                  <a:pt x="439" y="156"/>
                </a:lnTo>
                <a:lnTo>
                  <a:pt x="446" y="149"/>
                </a:lnTo>
                <a:lnTo>
                  <a:pt x="453" y="142"/>
                </a:lnTo>
                <a:lnTo>
                  <a:pt x="460" y="135"/>
                </a:lnTo>
                <a:lnTo>
                  <a:pt x="468" y="128"/>
                </a:lnTo>
                <a:lnTo>
                  <a:pt x="475" y="121"/>
                </a:lnTo>
                <a:lnTo>
                  <a:pt x="482" y="114"/>
                </a:lnTo>
                <a:lnTo>
                  <a:pt x="489" y="107"/>
                </a:lnTo>
                <a:lnTo>
                  <a:pt x="496" y="99"/>
                </a:lnTo>
                <a:lnTo>
                  <a:pt x="503" y="92"/>
                </a:lnTo>
                <a:lnTo>
                  <a:pt x="510" y="85"/>
                </a:lnTo>
                <a:lnTo>
                  <a:pt x="517" y="78"/>
                </a:lnTo>
                <a:lnTo>
                  <a:pt x="524" y="71"/>
                </a:lnTo>
                <a:lnTo>
                  <a:pt x="531" y="64"/>
                </a:lnTo>
                <a:lnTo>
                  <a:pt x="538" y="57"/>
                </a:lnTo>
                <a:lnTo>
                  <a:pt x="546" y="50"/>
                </a:lnTo>
                <a:lnTo>
                  <a:pt x="553" y="43"/>
                </a:lnTo>
                <a:lnTo>
                  <a:pt x="560" y="36"/>
                </a:lnTo>
                <a:lnTo>
                  <a:pt x="567" y="29"/>
                </a:lnTo>
                <a:lnTo>
                  <a:pt x="574" y="22"/>
                </a:lnTo>
                <a:lnTo>
                  <a:pt x="581" y="14"/>
                </a:lnTo>
                <a:lnTo>
                  <a:pt x="588" y="7"/>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77" name="Freeform 1225"/>
          <p:cNvSpPr>
            <a:spLocks/>
          </p:cNvSpPr>
          <p:nvPr/>
        </p:nvSpPr>
        <p:spPr bwMode="auto">
          <a:xfrm>
            <a:off x="2406650" y="1052513"/>
            <a:ext cx="966788" cy="900112"/>
          </a:xfrm>
          <a:custGeom>
            <a:avLst/>
            <a:gdLst>
              <a:gd name="T0" fmla="*/ 0 w 609"/>
              <a:gd name="T1" fmla="*/ 2147483647 h 567"/>
              <a:gd name="T2" fmla="*/ 2147483647 w 609"/>
              <a:gd name="T3" fmla="*/ 2147483647 h 567"/>
              <a:gd name="T4" fmla="*/ 2147483647 w 609"/>
              <a:gd name="T5" fmla="*/ 2147483647 h 567"/>
              <a:gd name="T6" fmla="*/ 2147483647 w 609"/>
              <a:gd name="T7" fmla="*/ 2147483647 h 567"/>
              <a:gd name="T8" fmla="*/ 2147483647 w 609"/>
              <a:gd name="T9" fmla="*/ 2147483647 h 567"/>
              <a:gd name="T10" fmla="*/ 2147483647 w 609"/>
              <a:gd name="T11" fmla="*/ 2147483647 h 567"/>
              <a:gd name="T12" fmla="*/ 2147483647 w 609"/>
              <a:gd name="T13" fmla="*/ 2147483647 h 567"/>
              <a:gd name="T14" fmla="*/ 2147483647 w 609"/>
              <a:gd name="T15" fmla="*/ 2147483647 h 567"/>
              <a:gd name="T16" fmla="*/ 2147483647 w 609"/>
              <a:gd name="T17" fmla="*/ 2147483647 h 567"/>
              <a:gd name="T18" fmla="*/ 2147483647 w 609"/>
              <a:gd name="T19" fmla="*/ 2147483647 h 567"/>
              <a:gd name="T20" fmla="*/ 2147483647 w 609"/>
              <a:gd name="T21" fmla="*/ 2147483647 h 567"/>
              <a:gd name="T22" fmla="*/ 2147483647 w 609"/>
              <a:gd name="T23" fmla="*/ 2147483647 h 567"/>
              <a:gd name="T24" fmla="*/ 2147483647 w 609"/>
              <a:gd name="T25" fmla="*/ 2147483647 h 567"/>
              <a:gd name="T26" fmla="*/ 2147483647 w 609"/>
              <a:gd name="T27" fmla="*/ 2147483647 h 567"/>
              <a:gd name="T28" fmla="*/ 2147483647 w 609"/>
              <a:gd name="T29" fmla="*/ 2147483647 h 567"/>
              <a:gd name="T30" fmla="*/ 2147483647 w 609"/>
              <a:gd name="T31" fmla="*/ 2147483647 h 567"/>
              <a:gd name="T32" fmla="*/ 2147483647 w 609"/>
              <a:gd name="T33" fmla="*/ 2147483647 h 567"/>
              <a:gd name="T34" fmla="*/ 2147483647 w 609"/>
              <a:gd name="T35" fmla="*/ 2147483647 h 567"/>
              <a:gd name="T36" fmla="*/ 2147483647 w 609"/>
              <a:gd name="T37" fmla="*/ 2147483647 h 567"/>
              <a:gd name="T38" fmla="*/ 2147483647 w 609"/>
              <a:gd name="T39" fmla="*/ 2147483647 h 567"/>
              <a:gd name="T40" fmla="*/ 2147483647 w 609"/>
              <a:gd name="T41" fmla="*/ 2147483647 h 567"/>
              <a:gd name="T42" fmla="*/ 2147483647 w 609"/>
              <a:gd name="T43" fmla="*/ 2147483647 h 567"/>
              <a:gd name="T44" fmla="*/ 2147483647 w 609"/>
              <a:gd name="T45" fmla="*/ 2147483647 h 567"/>
              <a:gd name="T46" fmla="*/ 2147483647 w 609"/>
              <a:gd name="T47" fmla="*/ 2147483647 h 567"/>
              <a:gd name="T48" fmla="*/ 2147483647 w 609"/>
              <a:gd name="T49" fmla="*/ 2147483647 h 567"/>
              <a:gd name="T50" fmla="*/ 2147483647 w 609"/>
              <a:gd name="T51" fmla="*/ 2147483647 h 567"/>
              <a:gd name="T52" fmla="*/ 2147483647 w 609"/>
              <a:gd name="T53" fmla="*/ 2147483647 h 567"/>
              <a:gd name="T54" fmla="*/ 2147483647 w 609"/>
              <a:gd name="T55" fmla="*/ 2147483647 h 567"/>
              <a:gd name="T56" fmla="*/ 2147483647 w 609"/>
              <a:gd name="T57" fmla="*/ 2147483647 h 567"/>
              <a:gd name="T58" fmla="*/ 2147483647 w 609"/>
              <a:gd name="T59" fmla="*/ 2147483647 h 567"/>
              <a:gd name="T60" fmla="*/ 2147483647 w 609"/>
              <a:gd name="T61" fmla="*/ 2147483647 h 567"/>
              <a:gd name="T62" fmla="*/ 2147483647 w 609"/>
              <a:gd name="T63" fmla="*/ 2147483647 h 567"/>
              <a:gd name="T64" fmla="*/ 2147483647 w 609"/>
              <a:gd name="T65" fmla="*/ 2147483647 h 567"/>
              <a:gd name="T66" fmla="*/ 2147483647 w 609"/>
              <a:gd name="T67" fmla="*/ 2147483647 h 567"/>
              <a:gd name="T68" fmla="*/ 2147483647 w 609"/>
              <a:gd name="T69" fmla="*/ 2147483647 h 567"/>
              <a:gd name="T70" fmla="*/ 2147483647 w 609"/>
              <a:gd name="T71" fmla="*/ 2147483647 h 567"/>
              <a:gd name="T72" fmla="*/ 2147483647 w 609"/>
              <a:gd name="T73" fmla="*/ 2147483647 h 567"/>
              <a:gd name="T74" fmla="*/ 2147483647 w 609"/>
              <a:gd name="T75" fmla="*/ 2147483647 h 567"/>
              <a:gd name="T76" fmla="*/ 2147483647 w 609"/>
              <a:gd name="T77" fmla="*/ 2147483647 h 567"/>
              <a:gd name="T78" fmla="*/ 2147483647 w 609"/>
              <a:gd name="T79" fmla="*/ 2147483647 h 567"/>
              <a:gd name="T80" fmla="*/ 2147483647 w 609"/>
              <a:gd name="T81" fmla="*/ 2147483647 h 567"/>
              <a:gd name="T82" fmla="*/ 2147483647 w 609"/>
              <a:gd name="T83" fmla="*/ 2147483647 h 567"/>
              <a:gd name="T84" fmla="*/ 2147483647 w 609"/>
              <a:gd name="T85" fmla="*/ 2147483647 h 567"/>
              <a:gd name="T86" fmla="*/ 2147483647 w 609"/>
              <a:gd name="T87" fmla="*/ 0 h 5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9"/>
              <a:gd name="T133" fmla="*/ 0 h 567"/>
              <a:gd name="T134" fmla="*/ 609 w 609"/>
              <a:gd name="T135" fmla="*/ 567 h 5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9" h="567">
                <a:moveTo>
                  <a:pt x="0" y="567"/>
                </a:moveTo>
                <a:lnTo>
                  <a:pt x="0" y="560"/>
                </a:lnTo>
                <a:lnTo>
                  <a:pt x="7" y="553"/>
                </a:lnTo>
                <a:lnTo>
                  <a:pt x="14" y="546"/>
                </a:lnTo>
                <a:lnTo>
                  <a:pt x="21" y="539"/>
                </a:lnTo>
                <a:lnTo>
                  <a:pt x="28" y="532"/>
                </a:lnTo>
                <a:lnTo>
                  <a:pt x="35" y="525"/>
                </a:lnTo>
                <a:lnTo>
                  <a:pt x="42" y="518"/>
                </a:lnTo>
                <a:lnTo>
                  <a:pt x="49" y="511"/>
                </a:lnTo>
                <a:lnTo>
                  <a:pt x="57" y="504"/>
                </a:lnTo>
                <a:lnTo>
                  <a:pt x="64" y="497"/>
                </a:lnTo>
                <a:lnTo>
                  <a:pt x="71" y="489"/>
                </a:lnTo>
                <a:lnTo>
                  <a:pt x="85" y="475"/>
                </a:lnTo>
                <a:lnTo>
                  <a:pt x="85" y="468"/>
                </a:lnTo>
                <a:lnTo>
                  <a:pt x="92" y="461"/>
                </a:lnTo>
                <a:lnTo>
                  <a:pt x="99" y="454"/>
                </a:lnTo>
                <a:lnTo>
                  <a:pt x="106" y="447"/>
                </a:lnTo>
                <a:lnTo>
                  <a:pt x="113" y="440"/>
                </a:lnTo>
                <a:lnTo>
                  <a:pt x="127" y="426"/>
                </a:lnTo>
                <a:lnTo>
                  <a:pt x="127" y="419"/>
                </a:lnTo>
                <a:lnTo>
                  <a:pt x="134" y="411"/>
                </a:lnTo>
                <a:lnTo>
                  <a:pt x="142" y="404"/>
                </a:lnTo>
                <a:lnTo>
                  <a:pt x="149" y="397"/>
                </a:lnTo>
                <a:lnTo>
                  <a:pt x="156" y="390"/>
                </a:lnTo>
                <a:lnTo>
                  <a:pt x="170" y="376"/>
                </a:lnTo>
                <a:lnTo>
                  <a:pt x="170" y="369"/>
                </a:lnTo>
                <a:lnTo>
                  <a:pt x="177" y="362"/>
                </a:lnTo>
                <a:lnTo>
                  <a:pt x="184" y="355"/>
                </a:lnTo>
                <a:lnTo>
                  <a:pt x="191" y="348"/>
                </a:lnTo>
                <a:lnTo>
                  <a:pt x="198" y="341"/>
                </a:lnTo>
                <a:lnTo>
                  <a:pt x="205" y="334"/>
                </a:lnTo>
                <a:lnTo>
                  <a:pt x="212" y="326"/>
                </a:lnTo>
                <a:lnTo>
                  <a:pt x="220" y="319"/>
                </a:lnTo>
                <a:lnTo>
                  <a:pt x="227" y="319"/>
                </a:lnTo>
                <a:lnTo>
                  <a:pt x="234" y="312"/>
                </a:lnTo>
                <a:lnTo>
                  <a:pt x="241" y="305"/>
                </a:lnTo>
                <a:lnTo>
                  <a:pt x="248" y="305"/>
                </a:lnTo>
                <a:lnTo>
                  <a:pt x="255" y="305"/>
                </a:lnTo>
                <a:lnTo>
                  <a:pt x="262" y="298"/>
                </a:lnTo>
                <a:lnTo>
                  <a:pt x="269" y="298"/>
                </a:lnTo>
                <a:lnTo>
                  <a:pt x="276" y="298"/>
                </a:lnTo>
                <a:lnTo>
                  <a:pt x="283" y="291"/>
                </a:lnTo>
                <a:lnTo>
                  <a:pt x="290" y="291"/>
                </a:lnTo>
                <a:lnTo>
                  <a:pt x="297" y="291"/>
                </a:lnTo>
                <a:lnTo>
                  <a:pt x="305" y="284"/>
                </a:lnTo>
                <a:lnTo>
                  <a:pt x="312" y="284"/>
                </a:lnTo>
                <a:lnTo>
                  <a:pt x="319" y="284"/>
                </a:lnTo>
                <a:lnTo>
                  <a:pt x="326" y="277"/>
                </a:lnTo>
                <a:lnTo>
                  <a:pt x="333" y="277"/>
                </a:lnTo>
                <a:lnTo>
                  <a:pt x="340" y="277"/>
                </a:lnTo>
                <a:lnTo>
                  <a:pt x="347" y="270"/>
                </a:lnTo>
                <a:lnTo>
                  <a:pt x="354" y="263"/>
                </a:lnTo>
                <a:lnTo>
                  <a:pt x="361" y="263"/>
                </a:lnTo>
                <a:lnTo>
                  <a:pt x="368" y="256"/>
                </a:lnTo>
                <a:lnTo>
                  <a:pt x="375" y="248"/>
                </a:lnTo>
                <a:lnTo>
                  <a:pt x="383" y="248"/>
                </a:lnTo>
                <a:lnTo>
                  <a:pt x="390" y="241"/>
                </a:lnTo>
                <a:lnTo>
                  <a:pt x="397" y="234"/>
                </a:lnTo>
                <a:lnTo>
                  <a:pt x="404" y="227"/>
                </a:lnTo>
                <a:lnTo>
                  <a:pt x="418" y="213"/>
                </a:lnTo>
                <a:lnTo>
                  <a:pt x="418" y="206"/>
                </a:lnTo>
                <a:lnTo>
                  <a:pt x="425" y="199"/>
                </a:lnTo>
                <a:lnTo>
                  <a:pt x="432" y="192"/>
                </a:lnTo>
                <a:lnTo>
                  <a:pt x="439" y="185"/>
                </a:lnTo>
                <a:lnTo>
                  <a:pt x="453" y="171"/>
                </a:lnTo>
                <a:lnTo>
                  <a:pt x="453" y="163"/>
                </a:lnTo>
                <a:lnTo>
                  <a:pt x="460" y="156"/>
                </a:lnTo>
                <a:lnTo>
                  <a:pt x="468" y="149"/>
                </a:lnTo>
                <a:lnTo>
                  <a:pt x="475" y="142"/>
                </a:lnTo>
                <a:lnTo>
                  <a:pt x="489" y="128"/>
                </a:lnTo>
                <a:lnTo>
                  <a:pt x="489" y="121"/>
                </a:lnTo>
                <a:lnTo>
                  <a:pt x="496" y="114"/>
                </a:lnTo>
                <a:lnTo>
                  <a:pt x="503" y="107"/>
                </a:lnTo>
                <a:lnTo>
                  <a:pt x="510" y="100"/>
                </a:lnTo>
                <a:lnTo>
                  <a:pt x="517" y="93"/>
                </a:lnTo>
                <a:lnTo>
                  <a:pt x="524" y="85"/>
                </a:lnTo>
                <a:lnTo>
                  <a:pt x="531" y="78"/>
                </a:lnTo>
                <a:lnTo>
                  <a:pt x="538" y="71"/>
                </a:lnTo>
                <a:lnTo>
                  <a:pt x="546" y="64"/>
                </a:lnTo>
                <a:lnTo>
                  <a:pt x="560" y="50"/>
                </a:lnTo>
                <a:lnTo>
                  <a:pt x="560" y="43"/>
                </a:lnTo>
                <a:lnTo>
                  <a:pt x="567" y="43"/>
                </a:lnTo>
                <a:lnTo>
                  <a:pt x="574" y="36"/>
                </a:lnTo>
                <a:lnTo>
                  <a:pt x="588" y="22"/>
                </a:lnTo>
                <a:lnTo>
                  <a:pt x="588" y="15"/>
                </a:lnTo>
                <a:lnTo>
                  <a:pt x="595" y="15"/>
                </a:lnTo>
                <a:lnTo>
                  <a:pt x="609" y="0"/>
                </a:lnTo>
                <a:lnTo>
                  <a:pt x="60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78" name="Rectangle 1226"/>
          <p:cNvSpPr>
            <a:spLocks noChangeArrowheads="1"/>
          </p:cNvSpPr>
          <p:nvPr/>
        </p:nvSpPr>
        <p:spPr bwMode="auto">
          <a:xfrm>
            <a:off x="3678238" y="1030288"/>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79" name="Rectangle 1227"/>
          <p:cNvSpPr>
            <a:spLocks noChangeArrowheads="1"/>
          </p:cNvSpPr>
          <p:nvPr/>
        </p:nvSpPr>
        <p:spPr bwMode="auto">
          <a:xfrm>
            <a:off x="3678238" y="1030288"/>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80" name="Freeform 1228"/>
          <p:cNvSpPr>
            <a:spLocks/>
          </p:cNvSpPr>
          <p:nvPr/>
        </p:nvSpPr>
        <p:spPr bwMode="auto">
          <a:xfrm>
            <a:off x="4160838" y="1030288"/>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81" name="Freeform 1229"/>
          <p:cNvSpPr>
            <a:spLocks/>
          </p:cNvSpPr>
          <p:nvPr/>
        </p:nvSpPr>
        <p:spPr bwMode="auto">
          <a:xfrm>
            <a:off x="3678238" y="1514475"/>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82" name="Line 1230"/>
          <p:cNvSpPr>
            <a:spLocks noChangeShapeType="1"/>
          </p:cNvSpPr>
          <p:nvPr/>
        </p:nvSpPr>
        <p:spPr bwMode="auto">
          <a:xfrm>
            <a:off x="3678238"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3" name="Freeform 1231"/>
          <p:cNvSpPr>
            <a:spLocks/>
          </p:cNvSpPr>
          <p:nvPr/>
        </p:nvSpPr>
        <p:spPr bwMode="auto">
          <a:xfrm>
            <a:off x="3678238"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84" name="Line 1232"/>
          <p:cNvSpPr>
            <a:spLocks noChangeShapeType="1"/>
          </p:cNvSpPr>
          <p:nvPr/>
        </p:nvSpPr>
        <p:spPr bwMode="auto">
          <a:xfrm flipV="1">
            <a:off x="367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5" name="Line 1233"/>
          <p:cNvSpPr>
            <a:spLocks noChangeShapeType="1"/>
          </p:cNvSpPr>
          <p:nvPr/>
        </p:nvSpPr>
        <p:spPr bwMode="auto">
          <a:xfrm>
            <a:off x="3678238" y="199866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6" name="Line 1234"/>
          <p:cNvSpPr>
            <a:spLocks noChangeShapeType="1"/>
          </p:cNvSpPr>
          <p:nvPr/>
        </p:nvSpPr>
        <p:spPr bwMode="auto">
          <a:xfrm flipV="1">
            <a:off x="367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7" name="Line 1235"/>
          <p:cNvSpPr>
            <a:spLocks noChangeShapeType="1"/>
          </p:cNvSpPr>
          <p:nvPr/>
        </p:nvSpPr>
        <p:spPr bwMode="auto">
          <a:xfrm flipV="1">
            <a:off x="4160838" y="1987550"/>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8" name="Line 1236"/>
          <p:cNvSpPr>
            <a:spLocks noChangeShapeType="1"/>
          </p:cNvSpPr>
          <p:nvPr/>
        </p:nvSpPr>
        <p:spPr bwMode="auto">
          <a:xfrm>
            <a:off x="4160838" y="1030288"/>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9" name="Line 1237"/>
          <p:cNvSpPr>
            <a:spLocks noChangeShapeType="1"/>
          </p:cNvSpPr>
          <p:nvPr/>
        </p:nvSpPr>
        <p:spPr bwMode="auto">
          <a:xfrm>
            <a:off x="3678238" y="15144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90" name="Line 1238"/>
          <p:cNvSpPr>
            <a:spLocks noChangeShapeType="1"/>
          </p:cNvSpPr>
          <p:nvPr/>
        </p:nvSpPr>
        <p:spPr bwMode="auto">
          <a:xfrm flipH="1">
            <a:off x="4633913" y="1514475"/>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91" name="Line 1239"/>
          <p:cNvSpPr>
            <a:spLocks noChangeShapeType="1"/>
          </p:cNvSpPr>
          <p:nvPr/>
        </p:nvSpPr>
        <p:spPr bwMode="auto">
          <a:xfrm>
            <a:off x="3678238"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92" name="Freeform 1240"/>
          <p:cNvSpPr>
            <a:spLocks/>
          </p:cNvSpPr>
          <p:nvPr/>
        </p:nvSpPr>
        <p:spPr bwMode="auto">
          <a:xfrm>
            <a:off x="3678238"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93" name="Line 1241"/>
          <p:cNvSpPr>
            <a:spLocks noChangeShapeType="1"/>
          </p:cNvSpPr>
          <p:nvPr/>
        </p:nvSpPr>
        <p:spPr bwMode="auto">
          <a:xfrm flipV="1">
            <a:off x="367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94" name="Freeform 1242"/>
          <p:cNvSpPr>
            <a:spLocks/>
          </p:cNvSpPr>
          <p:nvPr/>
        </p:nvSpPr>
        <p:spPr bwMode="auto">
          <a:xfrm>
            <a:off x="3689350" y="1030288"/>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1"/>
                </a:lnTo>
                <a:lnTo>
                  <a:pt x="21" y="574"/>
                </a:lnTo>
                <a:lnTo>
                  <a:pt x="28" y="567"/>
                </a:lnTo>
                <a:lnTo>
                  <a:pt x="35" y="560"/>
                </a:lnTo>
                <a:lnTo>
                  <a:pt x="42" y="553"/>
                </a:lnTo>
                <a:lnTo>
                  <a:pt x="49" y="546"/>
                </a:lnTo>
                <a:lnTo>
                  <a:pt x="56" y="539"/>
                </a:lnTo>
                <a:lnTo>
                  <a:pt x="63" y="532"/>
                </a:lnTo>
                <a:lnTo>
                  <a:pt x="71" y="525"/>
                </a:lnTo>
                <a:lnTo>
                  <a:pt x="78" y="518"/>
                </a:lnTo>
                <a:lnTo>
                  <a:pt x="85" y="511"/>
                </a:lnTo>
                <a:lnTo>
                  <a:pt x="92" y="503"/>
                </a:lnTo>
                <a:lnTo>
                  <a:pt x="99" y="496"/>
                </a:lnTo>
                <a:lnTo>
                  <a:pt x="106" y="489"/>
                </a:lnTo>
                <a:lnTo>
                  <a:pt x="113" y="482"/>
                </a:lnTo>
                <a:lnTo>
                  <a:pt x="120" y="475"/>
                </a:lnTo>
                <a:lnTo>
                  <a:pt x="127" y="468"/>
                </a:lnTo>
                <a:lnTo>
                  <a:pt x="134" y="461"/>
                </a:lnTo>
                <a:lnTo>
                  <a:pt x="141" y="454"/>
                </a:lnTo>
                <a:lnTo>
                  <a:pt x="149" y="447"/>
                </a:lnTo>
                <a:lnTo>
                  <a:pt x="156" y="440"/>
                </a:lnTo>
                <a:lnTo>
                  <a:pt x="163" y="433"/>
                </a:lnTo>
                <a:lnTo>
                  <a:pt x="170" y="425"/>
                </a:lnTo>
                <a:lnTo>
                  <a:pt x="177" y="418"/>
                </a:lnTo>
                <a:lnTo>
                  <a:pt x="184" y="411"/>
                </a:lnTo>
                <a:lnTo>
                  <a:pt x="191" y="404"/>
                </a:lnTo>
                <a:lnTo>
                  <a:pt x="198" y="397"/>
                </a:lnTo>
                <a:lnTo>
                  <a:pt x="205" y="390"/>
                </a:lnTo>
                <a:lnTo>
                  <a:pt x="212" y="383"/>
                </a:lnTo>
                <a:lnTo>
                  <a:pt x="219" y="376"/>
                </a:lnTo>
                <a:lnTo>
                  <a:pt x="226" y="369"/>
                </a:lnTo>
                <a:lnTo>
                  <a:pt x="234" y="362"/>
                </a:lnTo>
                <a:lnTo>
                  <a:pt x="241" y="355"/>
                </a:lnTo>
                <a:lnTo>
                  <a:pt x="248" y="348"/>
                </a:lnTo>
                <a:lnTo>
                  <a:pt x="255" y="340"/>
                </a:lnTo>
                <a:lnTo>
                  <a:pt x="262" y="333"/>
                </a:lnTo>
                <a:lnTo>
                  <a:pt x="269" y="326"/>
                </a:lnTo>
                <a:lnTo>
                  <a:pt x="276" y="319"/>
                </a:lnTo>
                <a:lnTo>
                  <a:pt x="283" y="312"/>
                </a:lnTo>
                <a:lnTo>
                  <a:pt x="290" y="305"/>
                </a:lnTo>
                <a:lnTo>
                  <a:pt x="297" y="298"/>
                </a:lnTo>
                <a:lnTo>
                  <a:pt x="304" y="291"/>
                </a:lnTo>
                <a:lnTo>
                  <a:pt x="311" y="284"/>
                </a:lnTo>
                <a:lnTo>
                  <a:pt x="319" y="277"/>
                </a:lnTo>
                <a:lnTo>
                  <a:pt x="326" y="270"/>
                </a:lnTo>
                <a:lnTo>
                  <a:pt x="333" y="262"/>
                </a:lnTo>
                <a:lnTo>
                  <a:pt x="340" y="255"/>
                </a:lnTo>
                <a:lnTo>
                  <a:pt x="347" y="248"/>
                </a:lnTo>
                <a:lnTo>
                  <a:pt x="354" y="241"/>
                </a:lnTo>
                <a:lnTo>
                  <a:pt x="361" y="234"/>
                </a:lnTo>
                <a:lnTo>
                  <a:pt x="368" y="227"/>
                </a:lnTo>
                <a:lnTo>
                  <a:pt x="375" y="220"/>
                </a:lnTo>
                <a:lnTo>
                  <a:pt x="382" y="213"/>
                </a:lnTo>
                <a:lnTo>
                  <a:pt x="389" y="206"/>
                </a:lnTo>
                <a:lnTo>
                  <a:pt x="397" y="199"/>
                </a:lnTo>
                <a:lnTo>
                  <a:pt x="404" y="192"/>
                </a:lnTo>
                <a:lnTo>
                  <a:pt x="411" y="185"/>
                </a:lnTo>
                <a:lnTo>
                  <a:pt x="418" y="177"/>
                </a:lnTo>
                <a:lnTo>
                  <a:pt x="425" y="170"/>
                </a:lnTo>
                <a:lnTo>
                  <a:pt x="432" y="163"/>
                </a:lnTo>
                <a:lnTo>
                  <a:pt x="439" y="156"/>
                </a:lnTo>
                <a:lnTo>
                  <a:pt x="446" y="149"/>
                </a:lnTo>
                <a:lnTo>
                  <a:pt x="453" y="142"/>
                </a:lnTo>
                <a:lnTo>
                  <a:pt x="460" y="135"/>
                </a:lnTo>
                <a:lnTo>
                  <a:pt x="467" y="128"/>
                </a:lnTo>
                <a:lnTo>
                  <a:pt x="474" y="121"/>
                </a:lnTo>
                <a:lnTo>
                  <a:pt x="482" y="114"/>
                </a:lnTo>
                <a:lnTo>
                  <a:pt x="489" y="107"/>
                </a:lnTo>
                <a:lnTo>
                  <a:pt x="496" y="99"/>
                </a:lnTo>
                <a:lnTo>
                  <a:pt x="503" y="92"/>
                </a:lnTo>
                <a:lnTo>
                  <a:pt x="510" y="85"/>
                </a:lnTo>
                <a:lnTo>
                  <a:pt x="517" y="78"/>
                </a:lnTo>
                <a:lnTo>
                  <a:pt x="524" y="71"/>
                </a:lnTo>
                <a:lnTo>
                  <a:pt x="531" y="64"/>
                </a:lnTo>
                <a:lnTo>
                  <a:pt x="538" y="57"/>
                </a:lnTo>
                <a:lnTo>
                  <a:pt x="545" y="50"/>
                </a:lnTo>
                <a:lnTo>
                  <a:pt x="552" y="43"/>
                </a:lnTo>
                <a:lnTo>
                  <a:pt x="560" y="36"/>
                </a:lnTo>
                <a:lnTo>
                  <a:pt x="567" y="29"/>
                </a:lnTo>
                <a:lnTo>
                  <a:pt x="574" y="22"/>
                </a:lnTo>
                <a:lnTo>
                  <a:pt x="581" y="14"/>
                </a:lnTo>
                <a:lnTo>
                  <a:pt x="588" y="7"/>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95" name="Freeform 1243"/>
          <p:cNvSpPr>
            <a:spLocks/>
          </p:cNvSpPr>
          <p:nvPr/>
        </p:nvSpPr>
        <p:spPr bwMode="auto">
          <a:xfrm>
            <a:off x="3689350" y="1076325"/>
            <a:ext cx="966788" cy="854075"/>
          </a:xfrm>
          <a:custGeom>
            <a:avLst/>
            <a:gdLst>
              <a:gd name="T0" fmla="*/ 0 w 609"/>
              <a:gd name="T1" fmla="*/ 2147483647 h 538"/>
              <a:gd name="T2" fmla="*/ 2147483647 w 609"/>
              <a:gd name="T3" fmla="*/ 2147483647 h 538"/>
              <a:gd name="T4" fmla="*/ 2147483647 w 609"/>
              <a:gd name="T5" fmla="*/ 2147483647 h 538"/>
              <a:gd name="T6" fmla="*/ 2147483647 w 609"/>
              <a:gd name="T7" fmla="*/ 2147483647 h 538"/>
              <a:gd name="T8" fmla="*/ 2147483647 w 609"/>
              <a:gd name="T9" fmla="*/ 2147483647 h 538"/>
              <a:gd name="T10" fmla="*/ 2147483647 w 609"/>
              <a:gd name="T11" fmla="*/ 2147483647 h 538"/>
              <a:gd name="T12" fmla="*/ 2147483647 w 609"/>
              <a:gd name="T13" fmla="*/ 2147483647 h 538"/>
              <a:gd name="T14" fmla="*/ 2147483647 w 609"/>
              <a:gd name="T15" fmla="*/ 2147483647 h 538"/>
              <a:gd name="T16" fmla="*/ 2147483647 w 609"/>
              <a:gd name="T17" fmla="*/ 2147483647 h 538"/>
              <a:gd name="T18" fmla="*/ 2147483647 w 609"/>
              <a:gd name="T19" fmla="*/ 2147483647 h 538"/>
              <a:gd name="T20" fmla="*/ 2147483647 w 609"/>
              <a:gd name="T21" fmla="*/ 2147483647 h 538"/>
              <a:gd name="T22" fmla="*/ 2147483647 w 609"/>
              <a:gd name="T23" fmla="*/ 2147483647 h 538"/>
              <a:gd name="T24" fmla="*/ 2147483647 w 609"/>
              <a:gd name="T25" fmla="*/ 2147483647 h 538"/>
              <a:gd name="T26" fmla="*/ 2147483647 w 609"/>
              <a:gd name="T27" fmla="*/ 2147483647 h 538"/>
              <a:gd name="T28" fmla="*/ 2147483647 w 609"/>
              <a:gd name="T29" fmla="*/ 2147483647 h 538"/>
              <a:gd name="T30" fmla="*/ 2147483647 w 609"/>
              <a:gd name="T31" fmla="*/ 2147483647 h 538"/>
              <a:gd name="T32" fmla="*/ 2147483647 w 609"/>
              <a:gd name="T33" fmla="*/ 2147483647 h 538"/>
              <a:gd name="T34" fmla="*/ 2147483647 w 609"/>
              <a:gd name="T35" fmla="*/ 2147483647 h 538"/>
              <a:gd name="T36" fmla="*/ 2147483647 w 609"/>
              <a:gd name="T37" fmla="*/ 2147483647 h 538"/>
              <a:gd name="T38" fmla="*/ 2147483647 w 609"/>
              <a:gd name="T39" fmla="*/ 2147483647 h 538"/>
              <a:gd name="T40" fmla="*/ 2147483647 w 609"/>
              <a:gd name="T41" fmla="*/ 2147483647 h 538"/>
              <a:gd name="T42" fmla="*/ 2147483647 w 609"/>
              <a:gd name="T43" fmla="*/ 2147483647 h 538"/>
              <a:gd name="T44" fmla="*/ 2147483647 w 609"/>
              <a:gd name="T45" fmla="*/ 2147483647 h 538"/>
              <a:gd name="T46" fmla="*/ 2147483647 w 609"/>
              <a:gd name="T47" fmla="*/ 2147483647 h 538"/>
              <a:gd name="T48" fmla="*/ 2147483647 w 609"/>
              <a:gd name="T49" fmla="*/ 2147483647 h 538"/>
              <a:gd name="T50" fmla="*/ 2147483647 w 609"/>
              <a:gd name="T51" fmla="*/ 2147483647 h 538"/>
              <a:gd name="T52" fmla="*/ 2147483647 w 609"/>
              <a:gd name="T53" fmla="*/ 2147483647 h 538"/>
              <a:gd name="T54" fmla="*/ 2147483647 w 609"/>
              <a:gd name="T55" fmla="*/ 2147483647 h 538"/>
              <a:gd name="T56" fmla="*/ 2147483647 w 609"/>
              <a:gd name="T57" fmla="*/ 2147483647 h 538"/>
              <a:gd name="T58" fmla="*/ 2147483647 w 609"/>
              <a:gd name="T59" fmla="*/ 2147483647 h 538"/>
              <a:gd name="T60" fmla="*/ 2147483647 w 609"/>
              <a:gd name="T61" fmla="*/ 2147483647 h 538"/>
              <a:gd name="T62" fmla="*/ 2147483647 w 609"/>
              <a:gd name="T63" fmla="*/ 2147483647 h 538"/>
              <a:gd name="T64" fmla="*/ 2147483647 w 609"/>
              <a:gd name="T65" fmla="*/ 2147483647 h 538"/>
              <a:gd name="T66" fmla="*/ 2147483647 w 609"/>
              <a:gd name="T67" fmla="*/ 2147483647 h 538"/>
              <a:gd name="T68" fmla="*/ 2147483647 w 609"/>
              <a:gd name="T69" fmla="*/ 2147483647 h 538"/>
              <a:gd name="T70" fmla="*/ 2147483647 w 609"/>
              <a:gd name="T71" fmla="*/ 2147483647 h 538"/>
              <a:gd name="T72" fmla="*/ 2147483647 w 609"/>
              <a:gd name="T73" fmla="*/ 2147483647 h 538"/>
              <a:gd name="T74" fmla="*/ 2147483647 w 609"/>
              <a:gd name="T75" fmla="*/ 2147483647 h 538"/>
              <a:gd name="T76" fmla="*/ 2147483647 w 609"/>
              <a:gd name="T77" fmla="*/ 2147483647 h 538"/>
              <a:gd name="T78" fmla="*/ 2147483647 w 609"/>
              <a:gd name="T79" fmla="*/ 2147483647 h 538"/>
              <a:gd name="T80" fmla="*/ 2147483647 w 609"/>
              <a:gd name="T81" fmla="*/ 2147483647 h 538"/>
              <a:gd name="T82" fmla="*/ 2147483647 w 609"/>
              <a:gd name="T83" fmla="*/ 2147483647 h 538"/>
              <a:gd name="T84" fmla="*/ 2147483647 w 609"/>
              <a:gd name="T85" fmla="*/ 2147483647 h 538"/>
              <a:gd name="T86" fmla="*/ 2147483647 w 609"/>
              <a:gd name="T87" fmla="*/ 2147483647 h 538"/>
              <a:gd name="T88" fmla="*/ 2147483647 w 609"/>
              <a:gd name="T89" fmla="*/ 2147483647 h 538"/>
              <a:gd name="T90" fmla="*/ 2147483647 w 609"/>
              <a:gd name="T91" fmla="*/ 0 h 5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09"/>
              <a:gd name="T139" fmla="*/ 0 h 538"/>
              <a:gd name="T140" fmla="*/ 609 w 609"/>
              <a:gd name="T141" fmla="*/ 538 h 53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09" h="538">
                <a:moveTo>
                  <a:pt x="0" y="538"/>
                </a:moveTo>
                <a:lnTo>
                  <a:pt x="0" y="531"/>
                </a:lnTo>
                <a:lnTo>
                  <a:pt x="7" y="524"/>
                </a:lnTo>
                <a:lnTo>
                  <a:pt x="14" y="517"/>
                </a:lnTo>
                <a:lnTo>
                  <a:pt x="21" y="510"/>
                </a:lnTo>
                <a:lnTo>
                  <a:pt x="28" y="503"/>
                </a:lnTo>
                <a:lnTo>
                  <a:pt x="35" y="496"/>
                </a:lnTo>
                <a:lnTo>
                  <a:pt x="42" y="489"/>
                </a:lnTo>
                <a:lnTo>
                  <a:pt x="56" y="474"/>
                </a:lnTo>
                <a:lnTo>
                  <a:pt x="49" y="474"/>
                </a:lnTo>
                <a:lnTo>
                  <a:pt x="56" y="474"/>
                </a:lnTo>
                <a:lnTo>
                  <a:pt x="63" y="467"/>
                </a:lnTo>
                <a:lnTo>
                  <a:pt x="78" y="453"/>
                </a:lnTo>
                <a:lnTo>
                  <a:pt x="78" y="446"/>
                </a:lnTo>
                <a:lnTo>
                  <a:pt x="85" y="439"/>
                </a:lnTo>
                <a:lnTo>
                  <a:pt x="92" y="432"/>
                </a:lnTo>
                <a:lnTo>
                  <a:pt x="99" y="425"/>
                </a:lnTo>
                <a:lnTo>
                  <a:pt x="106" y="418"/>
                </a:lnTo>
                <a:lnTo>
                  <a:pt x="120" y="404"/>
                </a:lnTo>
                <a:lnTo>
                  <a:pt x="120" y="396"/>
                </a:lnTo>
                <a:lnTo>
                  <a:pt x="127" y="389"/>
                </a:lnTo>
                <a:lnTo>
                  <a:pt x="134" y="382"/>
                </a:lnTo>
                <a:lnTo>
                  <a:pt x="149" y="368"/>
                </a:lnTo>
                <a:lnTo>
                  <a:pt x="149" y="361"/>
                </a:lnTo>
                <a:lnTo>
                  <a:pt x="156" y="354"/>
                </a:lnTo>
                <a:lnTo>
                  <a:pt x="170" y="340"/>
                </a:lnTo>
                <a:lnTo>
                  <a:pt x="170" y="333"/>
                </a:lnTo>
                <a:lnTo>
                  <a:pt x="177" y="326"/>
                </a:lnTo>
                <a:lnTo>
                  <a:pt x="184" y="319"/>
                </a:lnTo>
                <a:lnTo>
                  <a:pt x="191" y="319"/>
                </a:lnTo>
                <a:lnTo>
                  <a:pt x="198" y="311"/>
                </a:lnTo>
                <a:lnTo>
                  <a:pt x="205" y="304"/>
                </a:lnTo>
                <a:lnTo>
                  <a:pt x="212" y="297"/>
                </a:lnTo>
                <a:lnTo>
                  <a:pt x="219" y="297"/>
                </a:lnTo>
                <a:lnTo>
                  <a:pt x="226" y="297"/>
                </a:lnTo>
                <a:lnTo>
                  <a:pt x="234" y="290"/>
                </a:lnTo>
                <a:lnTo>
                  <a:pt x="241" y="290"/>
                </a:lnTo>
                <a:lnTo>
                  <a:pt x="248" y="283"/>
                </a:lnTo>
                <a:lnTo>
                  <a:pt x="255" y="283"/>
                </a:lnTo>
                <a:lnTo>
                  <a:pt x="262" y="283"/>
                </a:lnTo>
                <a:lnTo>
                  <a:pt x="269" y="283"/>
                </a:lnTo>
                <a:lnTo>
                  <a:pt x="276" y="276"/>
                </a:lnTo>
                <a:lnTo>
                  <a:pt x="283" y="276"/>
                </a:lnTo>
                <a:lnTo>
                  <a:pt x="290" y="276"/>
                </a:lnTo>
                <a:lnTo>
                  <a:pt x="297" y="276"/>
                </a:lnTo>
                <a:lnTo>
                  <a:pt x="304" y="276"/>
                </a:lnTo>
                <a:lnTo>
                  <a:pt x="311" y="269"/>
                </a:lnTo>
                <a:lnTo>
                  <a:pt x="319" y="269"/>
                </a:lnTo>
                <a:lnTo>
                  <a:pt x="326" y="269"/>
                </a:lnTo>
                <a:lnTo>
                  <a:pt x="333" y="269"/>
                </a:lnTo>
                <a:lnTo>
                  <a:pt x="340" y="262"/>
                </a:lnTo>
                <a:lnTo>
                  <a:pt x="347" y="262"/>
                </a:lnTo>
                <a:lnTo>
                  <a:pt x="354" y="262"/>
                </a:lnTo>
                <a:lnTo>
                  <a:pt x="361" y="255"/>
                </a:lnTo>
                <a:lnTo>
                  <a:pt x="368" y="255"/>
                </a:lnTo>
                <a:lnTo>
                  <a:pt x="375" y="248"/>
                </a:lnTo>
                <a:lnTo>
                  <a:pt x="382" y="248"/>
                </a:lnTo>
                <a:lnTo>
                  <a:pt x="389" y="241"/>
                </a:lnTo>
                <a:lnTo>
                  <a:pt x="397" y="233"/>
                </a:lnTo>
                <a:lnTo>
                  <a:pt x="404" y="226"/>
                </a:lnTo>
                <a:lnTo>
                  <a:pt x="411" y="219"/>
                </a:lnTo>
                <a:lnTo>
                  <a:pt x="418" y="212"/>
                </a:lnTo>
                <a:lnTo>
                  <a:pt x="425" y="205"/>
                </a:lnTo>
                <a:lnTo>
                  <a:pt x="432" y="198"/>
                </a:lnTo>
                <a:lnTo>
                  <a:pt x="446" y="184"/>
                </a:lnTo>
                <a:lnTo>
                  <a:pt x="446" y="177"/>
                </a:lnTo>
                <a:lnTo>
                  <a:pt x="460" y="163"/>
                </a:lnTo>
                <a:lnTo>
                  <a:pt x="453" y="163"/>
                </a:lnTo>
                <a:lnTo>
                  <a:pt x="460" y="163"/>
                </a:lnTo>
                <a:lnTo>
                  <a:pt x="474" y="148"/>
                </a:lnTo>
                <a:lnTo>
                  <a:pt x="474" y="141"/>
                </a:lnTo>
                <a:lnTo>
                  <a:pt x="482" y="134"/>
                </a:lnTo>
                <a:lnTo>
                  <a:pt x="496" y="120"/>
                </a:lnTo>
                <a:lnTo>
                  <a:pt x="489" y="120"/>
                </a:lnTo>
                <a:lnTo>
                  <a:pt x="496" y="120"/>
                </a:lnTo>
                <a:lnTo>
                  <a:pt x="510" y="106"/>
                </a:lnTo>
                <a:lnTo>
                  <a:pt x="510" y="99"/>
                </a:lnTo>
                <a:lnTo>
                  <a:pt x="517" y="92"/>
                </a:lnTo>
                <a:lnTo>
                  <a:pt x="524" y="85"/>
                </a:lnTo>
                <a:lnTo>
                  <a:pt x="531" y="78"/>
                </a:lnTo>
                <a:lnTo>
                  <a:pt x="538" y="70"/>
                </a:lnTo>
                <a:lnTo>
                  <a:pt x="545" y="63"/>
                </a:lnTo>
                <a:lnTo>
                  <a:pt x="552" y="56"/>
                </a:lnTo>
                <a:lnTo>
                  <a:pt x="567" y="42"/>
                </a:lnTo>
                <a:lnTo>
                  <a:pt x="560" y="42"/>
                </a:lnTo>
                <a:lnTo>
                  <a:pt x="567" y="42"/>
                </a:lnTo>
                <a:lnTo>
                  <a:pt x="574" y="35"/>
                </a:lnTo>
                <a:lnTo>
                  <a:pt x="588" y="21"/>
                </a:lnTo>
                <a:lnTo>
                  <a:pt x="588" y="14"/>
                </a:lnTo>
                <a:lnTo>
                  <a:pt x="595" y="7"/>
                </a:lnTo>
                <a:lnTo>
                  <a:pt x="602" y="0"/>
                </a:lnTo>
                <a:lnTo>
                  <a:pt x="609"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96" name="Rectangle 1244"/>
          <p:cNvSpPr>
            <a:spLocks noChangeArrowheads="1"/>
          </p:cNvSpPr>
          <p:nvPr/>
        </p:nvSpPr>
        <p:spPr bwMode="auto">
          <a:xfrm>
            <a:off x="4948238" y="1030288"/>
            <a:ext cx="968375"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97" name="Rectangle 1245"/>
          <p:cNvSpPr>
            <a:spLocks noChangeArrowheads="1"/>
          </p:cNvSpPr>
          <p:nvPr/>
        </p:nvSpPr>
        <p:spPr bwMode="auto">
          <a:xfrm>
            <a:off x="4948238" y="1030288"/>
            <a:ext cx="968375"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98" name="Freeform 1246"/>
          <p:cNvSpPr>
            <a:spLocks/>
          </p:cNvSpPr>
          <p:nvPr/>
        </p:nvSpPr>
        <p:spPr bwMode="auto">
          <a:xfrm>
            <a:off x="5432425" y="1030288"/>
            <a:ext cx="1588" cy="968375"/>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99" name="Freeform 1247"/>
          <p:cNvSpPr>
            <a:spLocks/>
          </p:cNvSpPr>
          <p:nvPr/>
        </p:nvSpPr>
        <p:spPr bwMode="auto">
          <a:xfrm>
            <a:off x="4948238" y="1514475"/>
            <a:ext cx="968375"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00" name="Line 1248"/>
          <p:cNvSpPr>
            <a:spLocks noChangeShapeType="1"/>
          </p:cNvSpPr>
          <p:nvPr/>
        </p:nvSpPr>
        <p:spPr bwMode="auto">
          <a:xfrm>
            <a:off x="4948238" y="1030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1" name="Freeform 1249"/>
          <p:cNvSpPr>
            <a:spLocks/>
          </p:cNvSpPr>
          <p:nvPr/>
        </p:nvSpPr>
        <p:spPr bwMode="auto">
          <a:xfrm>
            <a:off x="4948238" y="1030288"/>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02" name="Line 1250"/>
          <p:cNvSpPr>
            <a:spLocks noChangeShapeType="1"/>
          </p:cNvSpPr>
          <p:nvPr/>
        </p:nvSpPr>
        <p:spPr bwMode="auto">
          <a:xfrm flipV="1">
            <a:off x="494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3" name="Line 1251"/>
          <p:cNvSpPr>
            <a:spLocks noChangeShapeType="1"/>
          </p:cNvSpPr>
          <p:nvPr/>
        </p:nvSpPr>
        <p:spPr bwMode="auto">
          <a:xfrm>
            <a:off x="4948238" y="199866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4" name="Line 1252"/>
          <p:cNvSpPr>
            <a:spLocks noChangeShapeType="1"/>
          </p:cNvSpPr>
          <p:nvPr/>
        </p:nvSpPr>
        <p:spPr bwMode="auto">
          <a:xfrm flipV="1">
            <a:off x="494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5" name="Line 1253"/>
          <p:cNvSpPr>
            <a:spLocks noChangeShapeType="1"/>
          </p:cNvSpPr>
          <p:nvPr/>
        </p:nvSpPr>
        <p:spPr bwMode="auto">
          <a:xfrm flipV="1">
            <a:off x="5432425" y="1987550"/>
            <a:ext cx="1588"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6" name="Line 1254"/>
          <p:cNvSpPr>
            <a:spLocks noChangeShapeType="1"/>
          </p:cNvSpPr>
          <p:nvPr/>
        </p:nvSpPr>
        <p:spPr bwMode="auto">
          <a:xfrm>
            <a:off x="5432425" y="1030288"/>
            <a:ext cx="1588"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7" name="Line 1255"/>
          <p:cNvSpPr>
            <a:spLocks noChangeShapeType="1"/>
          </p:cNvSpPr>
          <p:nvPr/>
        </p:nvSpPr>
        <p:spPr bwMode="auto">
          <a:xfrm>
            <a:off x="4948238" y="15144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8" name="Line 1256"/>
          <p:cNvSpPr>
            <a:spLocks noChangeShapeType="1"/>
          </p:cNvSpPr>
          <p:nvPr/>
        </p:nvSpPr>
        <p:spPr bwMode="auto">
          <a:xfrm flipH="1">
            <a:off x="5905500" y="1514475"/>
            <a:ext cx="1111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9" name="Line 1257"/>
          <p:cNvSpPr>
            <a:spLocks noChangeShapeType="1"/>
          </p:cNvSpPr>
          <p:nvPr/>
        </p:nvSpPr>
        <p:spPr bwMode="auto">
          <a:xfrm>
            <a:off x="4948238" y="1030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10" name="Freeform 1258"/>
          <p:cNvSpPr>
            <a:spLocks/>
          </p:cNvSpPr>
          <p:nvPr/>
        </p:nvSpPr>
        <p:spPr bwMode="auto">
          <a:xfrm>
            <a:off x="4948238" y="1030288"/>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1" name="Line 1259"/>
          <p:cNvSpPr>
            <a:spLocks noChangeShapeType="1"/>
          </p:cNvSpPr>
          <p:nvPr/>
        </p:nvSpPr>
        <p:spPr bwMode="auto">
          <a:xfrm flipV="1">
            <a:off x="494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12" name="Freeform 1260"/>
          <p:cNvSpPr>
            <a:spLocks/>
          </p:cNvSpPr>
          <p:nvPr/>
        </p:nvSpPr>
        <p:spPr bwMode="auto">
          <a:xfrm>
            <a:off x="4959350" y="1030288"/>
            <a:ext cx="957263" cy="957262"/>
          </a:xfrm>
          <a:custGeom>
            <a:avLst/>
            <a:gdLst>
              <a:gd name="T0" fmla="*/ 0 w 603"/>
              <a:gd name="T1" fmla="*/ 2147483647 h 603"/>
              <a:gd name="T2" fmla="*/ 2147483647 w 603"/>
              <a:gd name="T3" fmla="*/ 2147483647 h 603"/>
              <a:gd name="T4" fmla="*/ 2147483647 w 603"/>
              <a:gd name="T5" fmla="*/ 2147483647 h 603"/>
              <a:gd name="T6" fmla="*/ 2147483647 w 603"/>
              <a:gd name="T7" fmla="*/ 2147483647 h 603"/>
              <a:gd name="T8" fmla="*/ 2147483647 w 603"/>
              <a:gd name="T9" fmla="*/ 2147483647 h 603"/>
              <a:gd name="T10" fmla="*/ 2147483647 w 603"/>
              <a:gd name="T11" fmla="*/ 2147483647 h 603"/>
              <a:gd name="T12" fmla="*/ 2147483647 w 603"/>
              <a:gd name="T13" fmla="*/ 2147483647 h 603"/>
              <a:gd name="T14" fmla="*/ 2147483647 w 603"/>
              <a:gd name="T15" fmla="*/ 2147483647 h 603"/>
              <a:gd name="T16" fmla="*/ 2147483647 w 603"/>
              <a:gd name="T17" fmla="*/ 2147483647 h 603"/>
              <a:gd name="T18" fmla="*/ 2147483647 w 603"/>
              <a:gd name="T19" fmla="*/ 2147483647 h 603"/>
              <a:gd name="T20" fmla="*/ 2147483647 w 603"/>
              <a:gd name="T21" fmla="*/ 2147483647 h 603"/>
              <a:gd name="T22" fmla="*/ 2147483647 w 603"/>
              <a:gd name="T23" fmla="*/ 2147483647 h 603"/>
              <a:gd name="T24" fmla="*/ 2147483647 w 603"/>
              <a:gd name="T25" fmla="*/ 2147483647 h 603"/>
              <a:gd name="T26" fmla="*/ 2147483647 w 603"/>
              <a:gd name="T27" fmla="*/ 2147483647 h 603"/>
              <a:gd name="T28" fmla="*/ 2147483647 w 603"/>
              <a:gd name="T29" fmla="*/ 2147483647 h 603"/>
              <a:gd name="T30" fmla="*/ 2147483647 w 603"/>
              <a:gd name="T31" fmla="*/ 2147483647 h 603"/>
              <a:gd name="T32" fmla="*/ 2147483647 w 603"/>
              <a:gd name="T33" fmla="*/ 2147483647 h 603"/>
              <a:gd name="T34" fmla="*/ 2147483647 w 603"/>
              <a:gd name="T35" fmla="*/ 2147483647 h 603"/>
              <a:gd name="T36" fmla="*/ 2147483647 w 603"/>
              <a:gd name="T37" fmla="*/ 2147483647 h 603"/>
              <a:gd name="T38" fmla="*/ 2147483647 w 603"/>
              <a:gd name="T39" fmla="*/ 2147483647 h 603"/>
              <a:gd name="T40" fmla="*/ 2147483647 w 603"/>
              <a:gd name="T41" fmla="*/ 2147483647 h 603"/>
              <a:gd name="T42" fmla="*/ 2147483647 w 603"/>
              <a:gd name="T43" fmla="*/ 2147483647 h 603"/>
              <a:gd name="T44" fmla="*/ 2147483647 w 603"/>
              <a:gd name="T45" fmla="*/ 2147483647 h 603"/>
              <a:gd name="T46" fmla="*/ 2147483647 w 603"/>
              <a:gd name="T47" fmla="*/ 2147483647 h 603"/>
              <a:gd name="T48" fmla="*/ 2147483647 w 603"/>
              <a:gd name="T49" fmla="*/ 2147483647 h 603"/>
              <a:gd name="T50" fmla="*/ 2147483647 w 603"/>
              <a:gd name="T51" fmla="*/ 2147483647 h 603"/>
              <a:gd name="T52" fmla="*/ 2147483647 w 603"/>
              <a:gd name="T53" fmla="*/ 2147483647 h 603"/>
              <a:gd name="T54" fmla="*/ 2147483647 w 603"/>
              <a:gd name="T55" fmla="*/ 2147483647 h 603"/>
              <a:gd name="T56" fmla="*/ 2147483647 w 603"/>
              <a:gd name="T57" fmla="*/ 2147483647 h 603"/>
              <a:gd name="T58" fmla="*/ 2147483647 w 603"/>
              <a:gd name="T59" fmla="*/ 2147483647 h 603"/>
              <a:gd name="T60" fmla="*/ 2147483647 w 603"/>
              <a:gd name="T61" fmla="*/ 2147483647 h 603"/>
              <a:gd name="T62" fmla="*/ 2147483647 w 603"/>
              <a:gd name="T63" fmla="*/ 2147483647 h 603"/>
              <a:gd name="T64" fmla="*/ 2147483647 w 603"/>
              <a:gd name="T65" fmla="*/ 2147483647 h 603"/>
              <a:gd name="T66" fmla="*/ 2147483647 w 603"/>
              <a:gd name="T67" fmla="*/ 2147483647 h 603"/>
              <a:gd name="T68" fmla="*/ 2147483647 w 603"/>
              <a:gd name="T69" fmla="*/ 2147483647 h 603"/>
              <a:gd name="T70" fmla="*/ 2147483647 w 603"/>
              <a:gd name="T71" fmla="*/ 2147483647 h 603"/>
              <a:gd name="T72" fmla="*/ 2147483647 w 603"/>
              <a:gd name="T73" fmla="*/ 2147483647 h 603"/>
              <a:gd name="T74" fmla="*/ 2147483647 w 603"/>
              <a:gd name="T75" fmla="*/ 2147483647 h 603"/>
              <a:gd name="T76" fmla="*/ 2147483647 w 603"/>
              <a:gd name="T77" fmla="*/ 2147483647 h 603"/>
              <a:gd name="T78" fmla="*/ 2147483647 w 603"/>
              <a:gd name="T79" fmla="*/ 2147483647 h 603"/>
              <a:gd name="T80" fmla="*/ 2147483647 w 603"/>
              <a:gd name="T81" fmla="*/ 2147483647 h 603"/>
              <a:gd name="T82" fmla="*/ 2147483647 w 603"/>
              <a:gd name="T83" fmla="*/ 2147483647 h 603"/>
              <a:gd name="T84" fmla="*/ 2147483647 w 603"/>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3"/>
              <a:gd name="T130" fmla="*/ 0 h 603"/>
              <a:gd name="T131" fmla="*/ 603 w 603"/>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3" h="603">
                <a:moveTo>
                  <a:pt x="0" y="603"/>
                </a:moveTo>
                <a:lnTo>
                  <a:pt x="0" y="596"/>
                </a:lnTo>
                <a:lnTo>
                  <a:pt x="8" y="589"/>
                </a:lnTo>
                <a:lnTo>
                  <a:pt x="15" y="581"/>
                </a:lnTo>
                <a:lnTo>
                  <a:pt x="22" y="574"/>
                </a:lnTo>
                <a:lnTo>
                  <a:pt x="29" y="567"/>
                </a:lnTo>
                <a:lnTo>
                  <a:pt x="36" y="560"/>
                </a:lnTo>
                <a:lnTo>
                  <a:pt x="43" y="553"/>
                </a:lnTo>
                <a:lnTo>
                  <a:pt x="50" y="546"/>
                </a:lnTo>
                <a:lnTo>
                  <a:pt x="57" y="539"/>
                </a:lnTo>
                <a:lnTo>
                  <a:pt x="64" y="532"/>
                </a:lnTo>
                <a:lnTo>
                  <a:pt x="71" y="525"/>
                </a:lnTo>
                <a:lnTo>
                  <a:pt x="78" y="518"/>
                </a:lnTo>
                <a:lnTo>
                  <a:pt x="85" y="511"/>
                </a:lnTo>
                <a:lnTo>
                  <a:pt x="93" y="503"/>
                </a:lnTo>
                <a:lnTo>
                  <a:pt x="100" y="496"/>
                </a:lnTo>
                <a:lnTo>
                  <a:pt x="107" y="489"/>
                </a:lnTo>
                <a:lnTo>
                  <a:pt x="114" y="482"/>
                </a:lnTo>
                <a:lnTo>
                  <a:pt x="121" y="475"/>
                </a:lnTo>
                <a:lnTo>
                  <a:pt x="128" y="468"/>
                </a:lnTo>
                <a:lnTo>
                  <a:pt x="135" y="461"/>
                </a:lnTo>
                <a:lnTo>
                  <a:pt x="142" y="454"/>
                </a:lnTo>
                <a:lnTo>
                  <a:pt x="149" y="447"/>
                </a:lnTo>
                <a:lnTo>
                  <a:pt x="156" y="440"/>
                </a:lnTo>
                <a:lnTo>
                  <a:pt x="163" y="433"/>
                </a:lnTo>
                <a:lnTo>
                  <a:pt x="171" y="425"/>
                </a:lnTo>
                <a:lnTo>
                  <a:pt x="178" y="418"/>
                </a:lnTo>
                <a:lnTo>
                  <a:pt x="185" y="411"/>
                </a:lnTo>
                <a:lnTo>
                  <a:pt x="192" y="404"/>
                </a:lnTo>
                <a:lnTo>
                  <a:pt x="199" y="397"/>
                </a:lnTo>
                <a:lnTo>
                  <a:pt x="206" y="390"/>
                </a:lnTo>
                <a:lnTo>
                  <a:pt x="213" y="383"/>
                </a:lnTo>
                <a:lnTo>
                  <a:pt x="220" y="376"/>
                </a:lnTo>
                <a:lnTo>
                  <a:pt x="227" y="369"/>
                </a:lnTo>
                <a:lnTo>
                  <a:pt x="234" y="362"/>
                </a:lnTo>
                <a:lnTo>
                  <a:pt x="241" y="355"/>
                </a:lnTo>
                <a:lnTo>
                  <a:pt x="248" y="348"/>
                </a:lnTo>
                <a:lnTo>
                  <a:pt x="256" y="340"/>
                </a:lnTo>
                <a:lnTo>
                  <a:pt x="263" y="333"/>
                </a:lnTo>
                <a:lnTo>
                  <a:pt x="270" y="326"/>
                </a:lnTo>
                <a:lnTo>
                  <a:pt x="277" y="319"/>
                </a:lnTo>
                <a:lnTo>
                  <a:pt x="284" y="312"/>
                </a:lnTo>
                <a:lnTo>
                  <a:pt x="291" y="305"/>
                </a:lnTo>
                <a:lnTo>
                  <a:pt x="298" y="298"/>
                </a:lnTo>
                <a:lnTo>
                  <a:pt x="305" y="291"/>
                </a:lnTo>
                <a:lnTo>
                  <a:pt x="312" y="284"/>
                </a:lnTo>
                <a:lnTo>
                  <a:pt x="319" y="277"/>
                </a:lnTo>
                <a:lnTo>
                  <a:pt x="326" y="270"/>
                </a:lnTo>
                <a:lnTo>
                  <a:pt x="334" y="262"/>
                </a:lnTo>
                <a:lnTo>
                  <a:pt x="341" y="255"/>
                </a:lnTo>
                <a:lnTo>
                  <a:pt x="348" y="248"/>
                </a:lnTo>
                <a:lnTo>
                  <a:pt x="355" y="241"/>
                </a:lnTo>
                <a:lnTo>
                  <a:pt x="362" y="234"/>
                </a:lnTo>
                <a:lnTo>
                  <a:pt x="369" y="227"/>
                </a:lnTo>
                <a:lnTo>
                  <a:pt x="376" y="220"/>
                </a:lnTo>
                <a:lnTo>
                  <a:pt x="383" y="213"/>
                </a:lnTo>
                <a:lnTo>
                  <a:pt x="390" y="206"/>
                </a:lnTo>
                <a:lnTo>
                  <a:pt x="397" y="199"/>
                </a:lnTo>
                <a:lnTo>
                  <a:pt x="404" y="192"/>
                </a:lnTo>
                <a:lnTo>
                  <a:pt x="411" y="185"/>
                </a:lnTo>
                <a:lnTo>
                  <a:pt x="419" y="177"/>
                </a:lnTo>
                <a:lnTo>
                  <a:pt x="426" y="170"/>
                </a:lnTo>
                <a:lnTo>
                  <a:pt x="433" y="163"/>
                </a:lnTo>
                <a:lnTo>
                  <a:pt x="440" y="156"/>
                </a:lnTo>
                <a:lnTo>
                  <a:pt x="447" y="149"/>
                </a:lnTo>
                <a:lnTo>
                  <a:pt x="454" y="142"/>
                </a:lnTo>
                <a:lnTo>
                  <a:pt x="461" y="135"/>
                </a:lnTo>
                <a:lnTo>
                  <a:pt x="468" y="128"/>
                </a:lnTo>
                <a:lnTo>
                  <a:pt x="475" y="121"/>
                </a:lnTo>
                <a:lnTo>
                  <a:pt x="482" y="114"/>
                </a:lnTo>
                <a:lnTo>
                  <a:pt x="489" y="107"/>
                </a:lnTo>
                <a:lnTo>
                  <a:pt x="496" y="99"/>
                </a:lnTo>
                <a:lnTo>
                  <a:pt x="504" y="92"/>
                </a:lnTo>
                <a:lnTo>
                  <a:pt x="511" y="85"/>
                </a:lnTo>
                <a:lnTo>
                  <a:pt x="518" y="78"/>
                </a:lnTo>
                <a:lnTo>
                  <a:pt x="525" y="71"/>
                </a:lnTo>
                <a:lnTo>
                  <a:pt x="532" y="64"/>
                </a:lnTo>
                <a:lnTo>
                  <a:pt x="539" y="57"/>
                </a:lnTo>
                <a:lnTo>
                  <a:pt x="546" y="50"/>
                </a:lnTo>
                <a:lnTo>
                  <a:pt x="553" y="43"/>
                </a:lnTo>
                <a:lnTo>
                  <a:pt x="560" y="36"/>
                </a:lnTo>
                <a:lnTo>
                  <a:pt x="567" y="29"/>
                </a:lnTo>
                <a:lnTo>
                  <a:pt x="574" y="22"/>
                </a:lnTo>
                <a:lnTo>
                  <a:pt x="582" y="14"/>
                </a:lnTo>
                <a:lnTo>
                  <a:pt x="589" y="7"/>
                </a:lnTo>
                <a:lnTo>
                  <a:pt x="596" y="0"/>
                </a:lnTo>
                <a:lnTo>
                  <a:pt x="60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3" name="Freeform 1261"/>
          <p:cNvSpPr>
            <a:spLocks/>
          </p:cNvSpPr>
          <p:nvPr/>
        </p:nvSpPr>
        <p:spPr bwMode="auto">
          <a:xfrm>
            <a:off x="4948238" y="1076325"/>
            <a:ext cx="979487" cy="854075"/>
          </a:xfrm>
          <a:custGeom>
            <a:avLst/>
            <a:gdLst>
              <a:gd name="T0" fmla="*/ 2147483647 w 617"/>
              <a:gd name="T1" fmla="*/ 2147483647 h 538"/>
              <a:gd name="T2" fmla="*/ 2147483647 w 617"/>
              <a:gd name="T3" fmla="*/ 2147483647 h 538"/>
              <a:gd name="T4" fmla="*/ 2147483647 w 617"/>
              <a:gd name="T5" fmla="*/ 2147483647 h 538"/>
              <a:gd name="T6" fmla="*/ 2147483647 w 617"/>
              <a:gd name="T7" fmla="*/ 2147483647 h 538"/>
              <a:gd name="T8" fmla="*/ 2147483647 w 617"/>
              <a:gd name="T9" fmla="*/ 2147483647 h 538"/>
              <a:gd name="T10" fmla="*/ 2147483647 w 617"/>
              <a:gd name="T11" fmla="*/ 2147483647 h 538"/>
              <a:gd name="T12" fmla="*/ 2147483647 w 617"/>
              <a:gd name="T13" fmla="*/ 2147483647 h 538"/>
              <a:gd name="T14" fmla="*/ 2147483647 w 617"/>
              <a:gd name="T15" fmla="*/ 2147483647 h 538"/>
              <a:gd name="T16" fmla="*/ 2147483647 w 617"/>
              <a:gd name="T17" fmla="*/ 2147483647 h 538"/>
              <a:gd name="T18" fmla="*/ 2147483647 w 617"/>
              <a:gd name="T19" fmla="*/ 2147483647 h 538"/>
              <a:gd name="T20" fmla="*/ 2147483647 w 617"/>
              <a:gd name="T21" fmla="*/ 2147483647 h 538"/>
              <a:gd name="T22" fmla="*/ 2147483647 w 617"/>
              <a:gd name="T23" fmla="*/ 2147483647 h 538"/>
              <a:gd name="T24" fmla="*/ 2147483647 w 617"/>
              <a:gd name="T25" fmla="*/ 2147483647 h 538"/>
              <a:gd name="T26" fmla="*/ 2147483647 w 617"/>
              <a:gd name="T27" fmla="*/ 2147483647 h 538"/>
              <a:gd name="T28" fmla="*/ 2147483647 w 617"/>
              <a:gd name="T29" fmla="*/ 2147483647 h 538"/>
              <a:gd name="T30" fmla="*/ 2147483647 w 617"/>
              <a:gd name="T31" fmla="*/ 2147483647 h 538"/>
              <a:gd name="T32" fmla="*/ 2147483647 w 617"/>
              <a:gd name="T33" fmla="*/ 2147483647 h 538"/>
              <a:gd name="T34" fmla="*/ 2147483647 w 617"/>
              <a:gd name="T35" fmla="*/ 2147483647 h 538"/>
              <a:gd name="T36" fmla="*/ 2147483647 w 617"/>
              <a:gd name="T37" fmla="*/ 2147483647 h 538"/>
              <a:gd name="T38" fmla="*/ 2147483647 w 617"/>
              <a:gd name="T39" fmla="*/ 2147483647 h 538"/>
              <a:gd name="T40" fmla="*/ 2147483647 w 617"/>
              <a:gd name="T41" fmla="*/ 2147483647 h 538"/>
              <a:gd name="T42" fmla="*/ 2147483647 w 617"/>
              <a:gd name="T43" fmla="*/ 2147483647 h 538"/>
              <a:gd name="T44" fmla="*/ 2147483647 w 617"/>
              <a:gd name="T45" fmla="*/ 2147483647 h 538"/>
              <a:gd name="T46" fmla="*/ 2147483647 w 617"/>
              <a:gd name="T47" fmla="*/ 2147483647 h 538"/>
              <a:gd name="T48" fmla="*/ 2147483647 w 617"/>
              <a:gd name="T49" fmla="*/ 2147483647 h 538"/>
              <a:gd name="T50" fmla="*/ 2147483647 w 617"/>
              <a:gd name="T51" fmla="*/ 2147483647 h 538"/>
              <a:gd name="T52" fmla="*/ 2147483647 w 617"/>
              <a:gd name="T53" fmla="*/ 2147483647 h 538"/>
              <a:gd name="T54" fmla="*/ 2147483647 w 617"/>
              <a:gd name="T55" fmla="*/ 2147483647 h 538"/>
              <a:gd name="T56" fmla="*/ 2147483647 w 617"/>
              <a:gd name="T57" fmla="*/ 2147483647 h 538"/>
              <a:gd name="T58" fmla="*/ 2147483647 w 617"/>
              <a:gd name="T59" fmla="*/ 2147483647 h 538"/>
              <a:gd name="T60" fmla="*/ 2147483647 w 617"/>
              <a:gd name="T61" fmla="*/ 2147483647 h 538"/>
              <a:gd name="T62" fmla="*/ 2147483647 w 617"/>
              <a:gd name="T63" fmla="*/ 2147483647 h 538"/>
              <a:gd name="T64" fmla="*/ 2147483647 w 617"/>
              <a:gd name="T65" fmla="*/ 2147483647 h 538"/>
              <a:gd name="T66" fmla="*/ 2147483647 w 617"/>
              <a:gd name="T67" fmla="*/ 2147483647 h 538"/>
              <a:gd name="T68" fmla="*/ 2147483647 w 617"/>
              <a:gd name="T69" fmla="*/ 2147483647 h 538"/>
              <a:gd name="T70" fmla="*/ 2147483647 w 617"/>
              <a:gd name="T71" fmla="*/ 2147483647 h 538"/>
              <a:gd name="T72" fmla="*/ 2147483647 w 617"/>
              <a:gd name="T73" fmla="*/ 2147483647 h 538"/>
              <a:gd name="T74" fmla="*/ 2147483647 w 617"/>
              <a:gd name="T75" fmla="*/ 2147483647 h 538"/>
              <a:gd name="T76" fmla="*/ 2147483647 w 617"/>
              <a:gd name="T77" fmla="*/ 2147483647 h 538"/>
              <a:gd name="T78" fmla="*/ 2147483647 w 617"/>
              <a:gd name="T79" fmla="*/ 2147483647 h 538"/>
              <a:gd name="T80" fmla="*/ 2147483647 w 617"/>
              <a:gd name="T81" fmla="*/ 2147483647 h 538"/>
              <a:gd name="T82" fmla="*/ 2147483647 w 617"/>
              <a:gd name="T83" fmla="*/ 2147483647 h 538"/>
              <a:gd name="T84" fmla="*/ 2147483647 w 617"/>
              <a:gd name="T85" fmla="*/ 2147483647 h 538"/>
              <a:gd name="T86" fmla="*/ 2147483647 w 617"/>
              <a:gd name="T87" fmla="*/ 0 h 5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7"/>
              <a:gd name="T133" fmla="*/ 0 h 538"/>
              <a:gd name="T134" fmla="*/ 617 w 617"/>
              <a:gd name="T135" fmla="*/ 538 h 53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7" h="538">
                <a:moveTo>
                  <a:pt x="0" y="538"/>
                </a:moveTo>
                <a:lnTo>
                  <a:pt x="15" y="524"/>
                </a:lnTo>
                <a:lnTo>
                  <a:pt x="15" y="517"/>
                </a:lnTo>
                <a:lnTo>
                  <a:pt x="22" y="510"/>
                </a:lnTo>
                <a:lnTo>
                  <a:pt x="29" y="503"/>
                </a:lnTo>
                <a:lnTo>
                  <a:pt x="43" y="489"/>
                </a:lnTo>
                <a:lnTo>
                  <a:pt x="43" y="482"/>
                </a:lnTo>
                <a:lnTo>
                  <a:pt x="50" y="474"/>
                </a:lnTo>
                <a:lnTo>
                  <a:pt x="57" y="467"/>
                </a:lnTo>
                <a:lnTo>
                  <a:pt x="64" y="460"/>
                </a:lnTo>
                <a:lnTo>
                  <a:pt x="78" y="446"/>
                </a:lnTo>
                <a:lnTo>
                  <a:pt x="78" y="439"/>
                </a:lnTo>
                <a:lnTo>
                  <a:pt x="85" y="432"/>
                </a:lnTo>
                <a:lnTo>
                  <a:pt x="100" y="418"/>
                </a:lnTo>
                <a:lnTo>
                  <a:pt x="100" y="411"/>
                </a:lnTo>
                <a:lnTo>
                  <a:pt x="107" y="404"/>
                </a:lnTo>
                <a:lnTo>
                  <a:pt x="121" y="389"/>
                </a:lnTo>
                <a:lnTo>
                  <a:pt x="121" y="382"/>
                </a:lnTo>
                <a:lnTo>
                  <a:pt x="128" y="375"/>
                </a:lnTo>
                <a:lnTo>
                  <a:pt x="135" y="368"/>
                </a:lnTo>
                <a:lnTo>
                  <a:pt x="149" y="354"/>
                </a:lnTo>
                <a:lnTo>
                  <a:pt x="149" y="347"/>
                </a:lnTo>
                <a:lnTo>
                  <a:pt x="156" y="340"/>
                </a:lnTo>
                <a:lnTo>
                  <a:pt x="163" y="333"/>
                </a:lnTo>
                <a:lnTo>
                  <a:pt x="170" y="326"/>
                </a:lnTo>
                <a:lnTo>
                  <a:pt x="178" y="319"/>
                </a:lnTo>
                <a:lnTo>
                  <a:pt x="185" y="311"/>
                </a:lnTo>
                <a:lnTo>
                  <a:pt x="192" y="304"/>
                </a:lnTo>
                <a:lnTo>
                  <a:pt x="199" y="304"/>
                </a:lnTo>
                <a:lnTo>
                  <a:pt x="206" y="297"/>
                </a:lnTo>
                <a:lnTo>
                  <a:pt x="213" y="297"/>
                </a:lnTo>
                <a:lnTo>
                  <a:pt x="220" y="290"/>
                </a:lnTo>
                <a:lnTo>
                  <a:pt x="227" y="290"/>
                </a:lnTo>
                <a:lnTo>
                  <a:pt x="234" y="290"/>
                </a:lnTo>
                <a:lnTo>
                  <a:pt x="241" y="283"/>
                </a:lnTo>
                <a:lnTo>
                  <a:pt x="248" y="283"/>
                </a:lnTo>
                <a:lnTo>
                  <a:pt x="255" y="283"/>
                </a:lnTo>
                <a:lnTo>
                  <a:pt x="263" y="283"/>
                </a:lnTo>
                <a:lnTo>
                  <a:pt x="270" y="283"/>
                </a:lnTo>
                <a:lnTo>
                  <a:pt x="277" y="276"/>
                </a:lnTo>
                <a:lnTo>
                  <a:pt x="284" y="276"/>
                </a:lnTo>
                <a:lnTo>
                  <a:pt x="291" y="276"/>
                </a:lnTo>
                <a:lnTo>
                  <a:pt x="298" y="276"/>
                </a:lnTo>
                <a:lnTo>
                  <a:pt x="305" y="276"/>
                </a:lnTo>
                <a:lnTo>
                  <a:pt x="312" y="276"/>
                </a:lnTo>
                <a:lnTo>
                  <a:pt x="319" y="276"/>
                </a:lnTo>
                <a:lnTo>
                  <a:pt x="326" y="269"/>
                </a:lnTo>
                <a:lnTo>
                  <a:pt x="333" y="269"/>
                </a:lnTo>
                <a:lnTo>
                  <a:pt x="341" y="269"/>
                </a:lnTo>
                <a:lnTo>
                  <a:pt x="348" y="269"/>
                </a:lnTo>
                <a:lnTo>
                  <a:pt x="355" y="269"/>
                </a:lnTo>
                <a:lnTo>
                  <a:pt x="362" y="262"/>
                </a:lnTo>
                <a:lnTo>
                  <a:pt x="369" y="262"/>
                </a:lnTo>
                <a:lnTo>
                  <a:pt x="376" y="262"/>
                </a:lnTo>
                <a:lnTo>
                  <a:pt x="383" y="255"/>
                </a:lnTo>
                <a:lnTo>
                  <a:pt x="390" y="255"/>
                </a:lnTo>
                <a:lnTo>
                  <a:pt x="397" y="248"/>
                </a:lnTo>
                <a:lnTo>
                  <a:pt x="404" y="248"/>
                </a:lnTo>
                <a:lnTo>
                  <a:pt x="411" y="241"/>
                </a:lnTo>
                <a:lnTo>
                  <a:pt x="418" y="233"/>
                </a:lnTo>
                <a:lnTo>
                  <a:pt x="426" y="226"/>
                </a:lnTo>
                <a:lnTo>
                  <a:pt x="433" y="219"/>
                </a:lnTo>
                <a:lnTo>
                  <a:pt x="440" y="219"/>
                </a:lnTo>
                <a:lnTo>
                  <a:pt x="447" y="212"/>
                </a:lnTo>
                <a:lnTo>
                  <a:pt x="461" y="198"/>
                </a:lnTo>
                <a:lnTo>
                  <a:pt x="461" y="191"/>
                </a:lnTo>
                <a:lnTo>
                  <a:pt x="468" y="184"/>
                </a:lnTo>
                <a:lnTo>
                  <a:pt x="482" y="170"/>
                </a:lnTo>
                <a:lnTo>
                  <a:pt x="482" y="163"/>
                </a:lnTo>
                <a:lnTo>
                  <a:pt x="489" y="156"/>
                </a:lnTo>
                <a:lnTo>
                  <a:pt x="503" y="141"/>
                </a:lnTo>
                <a:lnTo>
                  <a:pt x="503" y="134"/>
                </a:lnTo>
                <a:lnTo>
                  <a:pt x="511" y="127"/>
                </a:lnTo>
                <a:lnTo>
                  <a:pt x="518" y="120"/>
                </a:lnTo>
                <a:lnTo>
                  <a:pt x="532" y="106"/>
                </a:lnTo>
                <a:lnTo>
                  <a:pt x="532" y="99"/>
                </a:lnTo>
                <a:lnTo>
                  <a:pt x="539" y="92"/>
                </a:lnTo>
                <a:lnTo>
                  <a:pt x="546" y="85"/>
                </a:lnTo>
                <a:lnTo>
                  <a:pt x="560" y="70"/>
                </a:lnTo>
                <a:lnTo>
                  <a:pt x="560" y="63"/>
                </a:lnTo>
                <a:lnTo>
                  <a:pt x="567" y="56"/>
                </a:lnTo>
                <a:lnTo>
                  <a:pt x="574" y="49"/>
                </a:lnTo>
                <a:lnTo>
                  <a:pt x="581" y="42"/>
                </a:lnTo>
                <a:lnTo>
                  <a:pt x="596" y="28"/>
                </a:lnTo>
                <a:lnTo>
                  <a:pt x="596" y="21"/>
                </a:lnTo>
                <a:lnTo>
                  <a:pt x="603" y="14"/>
                </a:lnTo>
                <a:lnTo>
                  <a:pt x="610" y="7"/>
                </a:lnTo>
                <a:lnTo>
                  <a:pt x="61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4" name="Rectangle 1262"/>
          <p:cNvSpPr>
            <a:spLocks noChangeArrowheads="1"/>
          </p:cNvSpPr>
          <p:nvPr/>
        </p:nvSpPr>
        <p:spPr bwMode="auto">
          <a:xfrm>
            <a:off x="6219825" y="1030288"/>
            <a:ext cx="968375"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6015" name="Rectangle 1263"/>
          <p:cNvSpPr>
            <a:spLocks noChangeArrowheads="1"/>
          </p:cNvSpPr>
          <p:nvPr/>
        </p:nvSpPr>
        <p:spPr bwMode="auto">
          <a:xfrm>
            <a:off x="6219825" y="1030288"/>
            <a:ext cx="968375"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6" name="Freeform 1264"/>
          <p:cNvSpPr>
            <a:spLocks/>
          </p:cNvSpPr>
          <p:nvPr/>
        </p:nvSpPr>
        <p:spPr bwMode="auto">
          <a:xfrm>
            <a:off x="6704013" y="1030288"/>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7" name="Freeform 1265"/>
          <p:cNvSpPr>
            <a:spLocks/>
          </p:cNvSpPr>
          <p:nvPr/>
        </p:nvSpPr>
        <p:spPr bwMode="auto">
          <a:xfrm>
            <a:off x="6219825" y="1514475"/>
            <a:ext cx="968375"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8" name="Line 1266"/>
          <p:cNvSpPr>
            <a:spLocks noChangeShapeType="1"/>
          </p:cNvSpPr>
          <p:nvPr/>
        </p:nvSpPr>
        <p:spPr bwMode="auto">
          <a:xfrm>
            <a:off x="6219825" y="1030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19" name="Freeform 1267"/>
          <p:cNvSpPr>
            <a:spLocks/>
          </p:cNvSpPr>
          <p:nvPr/>
        </p:nvSpPr>
        <p:spPr bwMode="auto">
          <a:xfrm>
            <a:off x="6219825" y="1030288"/>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20" name="Line 1268"/>
          <p:cNvSpPr>
            <a:spLocks noChangeShapeType="1"/>
          </p:cNvSpPr>
          <p:nvPr/>
        </p:nvSpPr>
        <p:spPr bwMode="auto">
          <a:xfrm flipV="1">
            <a:off x="6219825" y="1030288"/>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1" name="Line 1269"/>
          <p:cNvSpPr>
            <a:spLocks noChangeShapeType="1"/>
          </p:cNvSpPr>
          <p:nvPr/>
        </p:nvSpPr>
        <p:spPr bwMode="auto">
          <a:xfrm>
            <a:off x="6219825" y="199866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2" name="Line 1270"/>
          <p:cNvSpPr>
            <a:spLocks noChangeShapeType="1"/>
          </p:cNvSpPr>
          <p:nvPr/>
        </p:nvSpPr>
        <p:spPr bwMode="auto">
          <a:xfrm flipV="1">
            <a:off x="6219825" y="1030288"/>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3" name="Line 1271"/>
          <p:cNvSpPr>
            <a:spLocks noChangeShapeType="1"/>
          </p:cNvSpPr>
          <p:nvPr/>
        </p:nvSpPr>
        <p:spPr bwMode="auto">
          <a:xfrm flipV="1">
            <a:off x="6704013" y="1987550"/>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4" name="Line 1272"/>
          <p:cNvSpPr>
            <a:spLocks noChangeShapeType="1"/>
          </p:cNvSpPr>
          <p:nvPr/>
        </p:nvSpPr>
        <p:spPr bwMode="auto">
          <a:xfrm>
            <a:off x="6704013" y="1030288"/>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5" name="Line 1273"/>
          <p:cNvSpPr>
            <a:spLocks noChangeShapeType="1"/>
          </p:cNvSpPr>
          <p:nvPr/>
        </p:nvSpPr>
        <p:spPr bwMode="auto">
          <a:xfrm>
            <a:off x="6219825" y="1514475"/>
            <a:ext cx="15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6" name="Line 1274"/>
          <p:cNvSpPr>
            <a:spLocks noChangeShapeType="1"/>
          </p:cNvSpPr>
          <p:nvPr/>
        </p:nvSpPr>
        <p:spPr bwMode="auto">
          <a:xfrm flipH="1">
            <a:off x="7175500" y="1514475"/>
            <a:ext cx="127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7" name="Line 1275"/>
          <p:cNvSpPr>
            <a:spLocks noChangeShapeType="1"/>
          </p:cNvSpPr>
          <p:nvPr/>
        </p:nvSpPr>
        <p:spPr bwMode="auto">
          <a:xfrm>
            <a:off x="6219825" y="1030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8" name="Freeform 1276"/>
          <p:cNvSpPr>
            <a:spLocks/>
          </p:cNvSpPr>
          <p:nvPr/>
        </p:nvSpPr>
        <p:spPr bwMode="auto">
          <a:xfrm>
            <a:off x="6219825" y="1030288"/>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29" name="Line 1277"/>
          <p:cNvSpPr>
            <a:spLocks noChangeShapeType="1"/>
          </p:cNvSpPr>
          <p:nvPr/>
        </p:nvSpPr>
        <p:spPr bwMode="auto">
          <a:xfrm flipV="1">
            <a:off x="6219825" y="1030288"/>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30" name="Freeform 1278"/>
          <p:cNvSpPr>
            <a:spLocks/>
          </p:cNvSpPr>
          <p:nvPr/>
        </p:nvSpPr>
        <p:spPr bwMode="auto">
          <a:xfrm>
            <a:off x="6230938" y="1030288"/>
            <a:ext cx="957262" cy="957262"/>
          </a:xfrm>
          <a:custGeom>
            <a:avLst/>
            <a:gdLst>
              <a:gd name="T0" fmla="*/ 0 w 603"/>
              <a:gd name="T1" fmla="*/ 2147483647 h 603"/>
              <a:gd name="T2" fmla="*/ 2147483647 w 603"/>
              <a:gd name="T3" fmla="*/ 2147483647 h 603"/>
              <a:gd name="T4" fmla="*/ 2147483647 w 603"/>
              <a:gd name="T5" fmla="*/ 2147483647 h 603"/>
              <a:gd name="T6" fmla="*/ 2147483647 w 603"/>
              <a:gd name="T7" fmla="*/ 2147483647 h 603"/>
              <a:gd name="T8" fmla="*/ 2147483647 w 603"/>
              <a:gd name="T9" fmla="*/ 2147483647 h 603"/>
              <a:gd name="T10" fmla="*/ 2147483647 w 603"/>
              <a:gd name="T11" fmla="*/ 2147483647 h 603"/>
              <a:gd name="T12" fmla="*/ 2147483647 w 603"/>
              <a:gd name="T13" fmla="*/ 2147483647 h 603"/>
              <a:gd name="T14" fmla="*/ 2147483647 w 603"/>
              <a:gd name="T15" fmla="*/ 2147483647 h 603"/>
              <a:gd name="T16" fmla="*/ 2147483647 w 603"/>
              <a:gd name="T17" fmla="*/ 2147483647 h 603"/>
              <a:gd name="T18" fmla="*/ 2147483647 w 603"/>
              <a:gd name="T19" fmla="*/ 2147483647 h 603"/>
              <a:gd name="T20" fmla="*/ 2147483647 w 603"/>
              <a:gd name="T21" fmla="*/ 2147483647 h 603"/>
              <a:gd name="T22" fmla="*/ 2147483647 w 603"/>
              <a:gd name="T23" fmla="*/ 2147483647 h 603"/>
              <a:gd name="T24" fmla="*/ 2147483647 w 603"/>
              <a:gd name="T25" fmla="*/ 2147483647 h 603"/>
              <a:gd name="T26" fmla="*/ 2147483647 w 603"/>
              <a:gd name="T27" fmla="*/ 2147483647 h 603"/>
              <a:gd name="T28" fmla="*/ 2147483647 w 603"/>
              <a:gd name="T29" fmla="*/ 2147483647 h 603"/>
              <a:gd name="T30" fmla="*/ 2147483647 w 603"/>
              <a:gd name="T31" fmla="*/ 2147483647 h 603"/>
              <a:gd name="T32" fmla="*/ 2147483647 w 603"/>
              <a:gd name="T33" fmla="*/ 2147483647 h 603"/>
              <a:gd name="T34" fmla="*/ 2147483647 w 603"/>
              <a:gd name="T35" fmla="*/ 2147483647 h 603"/>
              <a:gd name="T36" fmla="*/ 2147483647 w 603"/>
              <a:gd name="T37" fmla="*/ 2147483647 h 603"/>
              <a:gd name="T38" fmla="*/ 2147483647 w 603"/>
              <a:gd name="T39" fmla="*/ 2147483647 h 603"/>
              <a:gd name="T40" fmla="*/ 2147483647 w 603"/>
              <a:gd name="T41" fmla="*/ 2147483647 h 603"/>
              <a:gd name="T42" fmla="*/ 2147483647 w 603"/>
              <a:gd name="T43" fmla="*/ 2147483647 h 603"/>
              <a:gd name="T44" fmla="*/ 2147483647 w 603"/>
              <a:gd name="T45" fmla="*/ 2147483647 h 603"/>
              <a:gd name="T46" fmla="*/ 2147483647 w 603"/>
              <a:gd name="T47" fmla="*/ 2147483647 h 603"/>
              <a:gd name="T48" fmla="*/ 2147483647 w 603"/>
              <a:gd name="T49" fmla="*/ 2147483647 h 603"/>
              <a:gd name="T50" fmla="*/ 2147483647 w 603"/>
              <a:gd name="T51" fmla="*/ 2147483647 h 603"/>
              <a:gd name="T52" fmla="*/ 2147483647 w 603"/>
              <a:gd name="T53" fmla="*/ 2147483647 h 603"/>
              <a:gd name="T54" fmla="*/ 2147483647 w 603"/>
              <a:gd name="T55" fmla="*/ 2147483647 h 603"/>
              <a:gd name="T56" fmla="*/ 2147483647 w 603"/>
              <a:gd name="T57" fmla="*/ 2147483647 h 603"/>
              <a:gd name="T58" fmla="*/ 2147483647 w 603"/>
              <a:gd name="T59" fmla="*/ 2147483647 h 603"/>
              <a:gd name="T60" fmla="*/ 2147483647 w 603"/>
              <a:gd name="T61" fmla="*/ 2147483647 h 603"/>
              <a:gd name="T62" fmla="*/ 2147483647 w 603"/>
              <a:gd name="T63" fmla="*/ 2147483647 h 603"/>
              <a:gd name="T64" fmla="*/ 2147483647 w 603"/>
              <a:gd name="T65" fmla="*/ 2147483647 h 603"/>
              <a:gd name="T66" fmla="*/ 2147483647 w 603"/>
              <a:gd name="T67" fmla="*/ 2147483647 h 603"/>
              <a:gd name="T68" fmla="*/ 2147483647 w 603"/>
              <a:gd name="T69" fmla="*/ 2147483647 h 603"/>
              <a:gd name="T70" fmla="*/ 2147483647 w 603"/>
              <a:gd name="T71" fmla="*/ 2147483647 h 603"/>
              <a:gd name="T72" fmla="*/ 2147483647 w 603"/>
              <a:gd name="T73" fmla="*/ 2147483647 h 603"/>
              <a:gd name="T74" fmla="*/ 2147483647 w 603"/>
              <a:gd name="T75" fmla="*/ 2147483647 h 603"/>
              <a:gd name="T76" fmla="*/ 2147483647 w 603"/>
              <a:gd name="T77" fmla="*/ 2147483647 h 603"/>
              <a:gd name="T78" fmla="*/ 2147483647 w 603"/>
              <a:gd name="T79" fmla="*/ 2147483647 h 603"/>
              <a:gd name="T80" fmla="*/ 2147483647 w 603"/>
              <a:gd name="T81" fmla="*/ 2147483647 h 603"/>
              <a:gd name="T82" fmla="*/ 2147483647 w 603"/>
              <a:gd name="T83" fmla="*/ 2147483647 h 603"/>
              <a:gd name="T84" fmla="*/ 2147483647 w 603"/>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3"/>
              <a:gd name="T130" fmla="*/ 0 h 603"/>
              <a:gd name="T131" fmla="*/ 603 w 603"/>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3" h="603">
                <a:moveTo>
                  <a:pt x="0" y="603"/>
                </a:moveTo>
                <a:lnTo>
                  <a:pt x="0" y="596"/>
                </a:lnTo>
                <a:lnTo>
                  <a:pt x="7" y="589"/>
                </a:lnTo>
                <a:lnTo>
                  <a:pt x="14" y="581"/>
                </a:lnTo>
                <a:lnTo>
                  <a:pt x="21" y="574"/>
                </a:lnTo>
                <a:lnTo>
                  <a:pt x="29" y="567"/>
                </a:lnTo>
                <a:lnTo>
                  <a:pt x="36" y="560"/>
                </a:lnTo>
                <a:lnTo>
                  <a:pt x="43" y="553"/>
                </a:lnTo>
                <a:lnTo>
                  <a:pt x="50" y="546"/>
                </a:lnTo>
                <a:lnTo>
                  <a:pt x="57" y="539"/>
                </a:lnTo>
                <a:lnTo>
                  <a:pt x="64" y="532"/>
                </a:lnTo>
                <a:lnTo>
                  <a:pt x="71" y="525"/>
                </a:lnTo>
                <a:lnTo>
                  <a:pt x="78" y="518"/>
                </a:lnTo>
                <a:lnTo>
                  <a:pt x="85" y="511"/>
                </a:lnTo>
                <a:lnTo>
                  <a:pt x="92" y="503"/>
                </a:lnTo>
                <a:lnTo>
                  <a:pt x="99" y="496"/>
                </a:lnTo>
                <a:lnTo>
                  <a:pt x="107" y="489"/>
                </a:lnTo>
                <a:lnTo>
                  <a:pt x="114" y="482"/>
                </a:lnTo>
                <a:lnTo>
                  <a:pt x="121" y="475"/>
                </a:lnTo>
                <a:lnTo>
                  <a:pt x="128" y="468"/>
                </a:lnTo>
                <a:lnTo>
                  <a:pt x="135" y="461"/>
                </a:lnTo>
                <a:lnTo>
                  <a:pt x="142" y="454"/>
                </a:lnTo>
                <a:lnTo>
                  <a:pt x="149" y="447"/>
                </a:lnTo>
                <a:lnTo>
                  <a:pt x="156" y="440"/>
                </a:lnTo>
                <a:lnTo>
                  <a:pt x="163" y="433"/>
                </a:lnTo>
                <a:lnTo>
                  <a:pt x="170" y="425"/>
                </a:lnTo>
                <a:lnTo>
                  <a:pt x="177" y="418"/>
                </a:lnTo>
                <a:lnTo>
                  <a:pt x="184" y="411"/>
                </a:lnTo>
                <a:lnTo>
                  <a:pt x="192" y="404"/>
                </a:lnTo>
                <a:lnTo>
                  <a:pt x="199" y="397"/>
                </a:lnTo>
                <a:lnTo>
                  <a:pt x="206" y="390"/>
                </a:lnTo>
                <a:lnTo>
                  <a:pt x="213" y="383"/>
                </a:lnTo>
                <a:lnTo>
                  <a:pt x="220" y="376"/>
                </a:lnTo>
                <a:lnTo>
                  <a:pt x="227" y="369"/>
                </a:lnTo>
                <a:lnTo>
                  <a:pt x="234" y="362"/>
                </a:lnTo>
                <a:lnTo>
                  <a:pt x="241" y="355"/>
                </a:lnTo>
                <a:lnTo>
                  <a:pt x="248" y="348"/>
                </a:lnTo>
                <a:lnTo>
                  <a:pt x="255" y="340"/>
                </a:lnTo>
                <a:lnTo>
                  <a:pt x="262" y="333"/>
                </a:lnTo>
                <a:lnTo>
                  <a:pt x="269" y="326"/>
                </a:lnTo>
                <a:lnTo>
                  <a:pt x="277" y="319"/>
                </a:lnTo>
                <a:lnTo>
                  <a:pt x="284" y="312"/>
                </a:lnTo>
                <a:lnTo>
                  <a:pt x="291" y="305"/>
                </a:lnTo>
                <a:lnTo>
                  <a:pt x="298" y="298"/>
                </a:lnTo>
                <a:lnTo>
                  <a:pt x="305" y="291"/>
                </a:lnTo>
                <a:lnTo>
                  <a:pt x="312" y="284"/>
                </a:lnTo>
                <a:lnTo>
                  <a:pt x="319" y="277"/>
                </a:lnTo>
                <a:lnTo>
                  <a:pt x="326" y="270"/>
                </a:lnTo>
                <a:lnTo>
                  <a:pt x="333" y="262"/>
                </a:lnTo>
                <a:lnTo>
                  <a:pt x="340" y="255"/>
                </a:lnTo>
                <a:lnTo>
                  <a:pt x="347" y="248"/>
                </a:lnTo>
                <a:lnTo>
                  <a:pt x="355" y="241"/>
                </a:lnTo>
                <a:lnTo>
                  <a:pt x="362" y="234"/>
                </a:lnTo>
                <a:lnTo>
                  <a:pt x="369" y="227"/>
                </a:lnTo>
                <a:lnTo>
                  <a:pt x="376" y="220"/>
                </a:lnTo>
                <a:lnTo>
                  <a:pt x="383" y="213"/>
                </a:lnTo>
                <a:lnTo>
                  <a:pt x="390" y="206"/>
                </a:lnTo>
                <a:lnTo>
                  <a:pt x="397" y="199"/>
                </a:lnTo>
                <a:lnTo>
                  <a:pt x="404" y="192"/>
                </a:lnTo>
                <a:lnTo>
                  <a:pt x="411" y="185"/>
                </a:lnTo>
                <a:lnTo>
                  <a:pt x="418" y="177"/>
                </a:lnTo>
                <a:lnTo>
                  <a:pt x="425" y="170"/>
                </a:lnTo>
                <a:lnTo>
                  <a:pt x="432" y="163"/>
                </a:lnTo>
                <a:lnTo>
                  <a:pt x="440" y="156"/>
                </a:lnTo>
                <a:lnTo>
                  <a:pt x="447" y="149"/>
                </a:lnTo>
                <a:lnTo>
                  <a:pt x="454" y="142"/>
                </a:lnTo>
                <a:lnTo>
                  <a:pt x="461" y="135"/>
                </a:lnTo>
                <a:lnTo>
                  <a:pt x="468" y="128"/>
                </a:lnTo>
                <a:lnTo>
                  <a:pt x="475" y="121"/>
                </a:lnTo>
                <a:lnTo>
                  <a:pt x="482" y="114"/>
                </a:lnTo>
                <a:lnTo>
                  <a:pt x="489" y="107"/>
                </a:lnTo>
                <a:lnTo>
                  <a:pt x="496" y="99"/>
                </a:lnTo>
                <a:lnTo>
                  <a:pt x="503" y="92"/>
                </a:lnTo>
                <a:lnTo>
                  <a:pt x="510" y="85"/>
                </a:lnTo>
                <a:lnTo>
                  <a:pt x="518" y="78"/>
                </a:lnTo>
                <a:lnTo>
                  <a:pt x="525" y="71"/>
                </a:lnTo>
                <a:lnTo>
                  <a:pt x="532" y="64"/>
                </a:lnTo>
                <a:lnTo>
                  <a:pt x="539" y="57"/>
                </a:lnTo>
                <a:lnTo>
                  <a:pt x="546" y="50"/>
                </a:lnTo>
                <a:lnTo>
                  <a:pt x="553" y="43"/>
                </a:lnTo>
                <a:lnTo>
                  <a:pt x="560" y="36"/>
                </a:lnTo>
                <a:lnTo>
                  <a:pt x="567" y="29"/>
                </a:lnTo>
                <a:lnTo>
                  <a:pt x="574" y="22"/>
                </a:lnTo>
                <a:lnTo>
                  <a:pt x="581" y="14"/>
                </a:lnTo>
                <a:lnTo>
                  <a:pt x="588" y="7"/>
                </a:lnTo>
                <a:lnTo>
                  <a:pt x="595" y="0"/>
                </a:lnTo>
                <a:lnTo>
                  <a:pt x="60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1" name="Freeform 1279"/>
          <p:cNvSpPr>
            <a:spLocks/>
          </p:cNvSpPr>
          <p:nvPr/>
        </p:nvSpPr>
        <p:spPr bwMode="auto">
          <a:xfrm>
            <a:off x="6219825" y="1041400"/>
            <a:ext cx="979488" cy="923925"/>
          </a:xfrm>
          <a:custGeom>
            <a:avLst/>
            <a:gdLst>
              <a:gd name="T0" fmla="*/ 0 w 617"/>
              <a:gd name="T1" fmla="*/ 2147483647 h 582"/>
              <a:gd name="T2" fmla="*/ 2147483647 w 617"/>
              <a:gd name="T3" fmla="*/ 2147483647 h 582"/>
              <a:gd name="T4" fmla="*/ 2147483647 w 617"/>
              <a:gd name="T5" fmla="*/ 2147483647 h 582"/>
              <a:gd name="T6" fmla="*/ 2147483647 w 617"/>
              <a:gd name="T7" fmla="*/ 2147483647 h 582"/>
              <a:gd name="T8" fmla="*/ 2147483647 w 617"/>
              <a:gd name="T9" fmla="*/ 2147483647 h 582"/>
              <a:gd name="T10" fmla="*/ 2147483647 w 617"/>
              <a:gd name="T11" fmla="*/ 2147483647 h 582"/>
              <a:gd name="T12" fmla="*/ 2147483647 w 617"/>
              <a:gd name="T13" fmla="*/ 2147483647 h 582"/>
              <a:gd name="T14" fmla="*/ 2147483647 w 617"/>
              <a:gd name="T15" fmla="*/ 2147483647 h 582"/>
              <a:gd name="T16" fmla="*/ 2147483647 w 617"/>
              <a:gd name="T17" fmla="*/ 2147483647 h 582"/>
              <a:gd name="T18" fmla="*/ 2147483647 w 617"/>
              <a:gd name="T19" fmla="*/ 2147483647 h 582"/>
              <a:gd name="T20" fmla="*/ 2147483647 w 617"/>
              <a:gd name="T21" fmla="*/ 2147483647 h 582"/>
              <a:gd name="T22" fmla="*/ 2147483647 w 617"/>
              <a:gd name="T23" fmla="*/ 2147483647 h 582"/>
              <a:gd name="T24" fmla="*/ 2147483647 w 617"/>
              <a:gd name="T25" fmla="*/ 2147483647 h 582"/>
              <a:gd name="T26" fmla="*/ 2147483647 w 617"/>
              <a:gd name="T27" fmla="*/ 2147483647 h 582"/>
              <a:gd name="T28" fmla="*/ 2147483647 w 617"/>
              <a:gd name="T29" fmla="*/ 2147483647 h 582"/>
              <a:gd name="T30" fmla="*/ 2147483647 w 617"/>
              <a:gd name="T31" fmla="*/ 2147483647 h 582"/>
              <a:gd name="T32" fmla="*/ 2147483647 w 617"/>
              <a:gd name="T33" fmla="*/ 2147483647 h 582"/>
              <a:gd name="T34" fmla="*/ 2147483647 w 617"/>
              <a:gd name="T35" fmla="*/ 2147483647 h 582"/>
              <a:gd name="T36" fmla="*/ 2147483647 w 617"/>
              <a:gd name="T37" fmla="*/ 2147483647 h 582"/>
              <a:gd name="T38" fmla="*/ 2147483647 w 617"/>
              <a:gd name="T39" fmla="*/ 2147483647 h 582"/>
              <a:gd name="T40" fmla="*/ 2147483647 w 617"/>
              <a:gd name="T41" fmla="*/ 2147483647 h 582"/>
              <a:gd name="T42" fmla="*/ 2147483647 w 617"/>
              <a:gd name="T43" fmla="*/ 2147483647 h 582"/>
              <a:gd name="T44" fmla="*/ 2147483647 w 617"/>
              <a:gd name="T45" fmla="*/ 2147483647 h 582"/>
              <a:gd name="T46" fmla="*/ 2147483647 w 617"/>
              <a:gd name="T47" fmla="*/ 2147483647 h 582"/>
              <a:gd name="T48" fmla="*/ 2147483647 w 617"/>
              <a:gd name="T49" fmla="*/ 2147483647 h 582"/>
              <a:gd name="T50" fmla="*/ 2147483647 w 617"/>
              <a:gd name="T51" fmla="*/ 2147483647 h 582"/>
              <a:gd name="T52" fmla="*/ 2147483647 w 617"/>
              <a:gd name="T53" fmla="*/ 2147483647 h 582"/>
              <a:gd name="T54" fmla="*/ 2147483647 w 617"/>
              <a:gd name="T55" fmla="*/ 2147483647 h 582"/>
              <a:gd name="T56" fmla="*/ 2147483647 w 617"/>
              <a:gd name="T57" fmla="*/ 2147483647 h 582"/>
              <a:gd name="T58" fmla="*/ 2147483647 w 617"/>
              <a:gd name="T59" fmla="*/ 2147483647 h 582"/>
              <a:gd name="T60" fmla="*/ 2147483647 w 617"/>
              <a:gd name="T61" fmla="*/ 2147483647 h 582"/>
              <a:gd name="T62" fmla="*/ 2147483647 w 617"/>
              <a:gd name="T63" fmla="*/ 2147483647 h 582"/>
              <a:gd name="T64" fmla="*/ 2147483647 w 617"/>
              <a:gd name="T65" fmla="*/ 2147483647 h 582"/>
              <a:gd name="T66" fmla="*/ 2147483647 w 617"/>
              <a:gd name="T67" fmla="*/ 2147483647 h 582"/>
              <a:gd name="T68" fmla="*/ 2147483647 w 617"/>
              <a:gd name="T69" fmla="*/ 2147483647 h 582"/>
              <a:gd name="T70" fmla="*/ 2147483647 w 617"/>
              <a:gd name="T71" fmla="*/ 2147483647 h 582"/>
              <a:gd name="T72" fmla="*/ 2147483647 w 617"/>
              <a:gd name="T73" fmla="*/ 2147483647 h 582"/>
              <a:gd name="T74" fmla="*/ 2147483647 w 617"/>
              <a:gd name="T75" fmla="*/ 2147483647 h 582"/>
              <a:gd name="T76" fmla="*/ 2147483647 w 617"/>
              <a:gd name="T77" fmla="*/ 2147483647 h 582"/>
              <a:gd name="T78" fmla="*/ 2147483647 w 617"/>
              <a:gd name="T79" fmla="*/ 2147483647 h 582"/>
              <a:gd name="T80" fmla="*/ 2147483647 w 617"/>
              <a:gd name="T81" fmla="*/ 2147483647 h 582"/>
              <a:gd name="T82" fmla="*/ 2147483647 w 617"/>
              <a:gd name="T83" fmla="*/ 2147483647 h 582"/>
              <a:gd name="T84" fmla="*/ 2147483647 w 617"/>
              <a:gd name="T85" fmla="*/ 2147483647 h 582"/>
              <a:gd name="T86" fmla="*/ 2147483647 w 617"/>
              <a:gd name="T87" fmla="*/ 2147483647 h 582"/>
              <a:gd name="T88" fmla="*/ 2147483647 w 617"/>
              <a:gd name="T89" fmla="*/ 2147483647 h 582"/>
              <a:gd name="T90" fmla="*/ 2147483647 w 617"/>
              <a:gd name="T91" fmla="*/ 2147483647 h 582"/>
              <a:gd name="T92" fmla="*/ 2147483647 w 617"/>
              <a:gd name="T93" fmla="*/ 2147483647 h 582"/>
              <a:gd name="T94" fmla="*/ 2147483647 w 617"/>
              <a:gd name="T95" fmla="*/ 2147483647 h 582"/>
              <a:gd name="T96" fmla="*/ 2147483647 w 617"/>
              <a:gd name="T97" fmla="*/ 0 h 5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7"/>
              <a:gd name="T148" fmla="*/ 0 h 582"/>
              <a:gd name="T149" fmla="*/ 617 w 617"/>
              <a:gd name="T150" fmla="*/ 582 h 5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7" h="582">
                <a:moveTo>
                  <a:pt x="0" y="582"/>
                </a:moveTo>
                <a:lnTo>
                  <a:pt x="0" y="574"/>
                </a:lnTo>
                <a:lnTo>
                  <a:pt x="14" y="560"/>
                </a:lnTo>
                <a:lnTo>
                  <a:pt x="14" y="553"/>
                </a:lnTo>
                <a:lnTo>
                  <a:pt x="28" y="539"/>
                </a:lnTo>
                <a:lnTo>
                  <a:pt x="28" y="532"/>
                </a:lnTo>
                <a:lnTo>
                  <a:pt x="43" y="518"/>
                </a:lnTo>
                <a:lnTo>
                  <a:pt x="43" y="511"/>
                </a:lnTo>
                <a:lnTo>
                  <a:pt x="50" y="504"/>
                </a:lnTo>
                <a:lnTo>
                  <a:pt x="50" y="496"/>
                </a:lnTo>
                <a:lnTo>
                  <a:pt x="57" y="489"/>
                </a:lnTo>
                <a:lnTo>
                  <a:pt x="57" y="482"/>
                </a:lnTo>
                <a:lnTo>
                  <a:pt x="64" y="475"/>
                </a:lnTo>
                <a:lnTo>
                  <a:pt x="71" y="468"/>
                </a:lnTo>
                <a:lnTo>
                  <a:pt x="71" y="461"/>
                </a:lnTo>
                <a:lnTo>
                  <a:pt x="78" y="454"/>
                </a:lnTo>
                <a:lnTo>
                  <a:pt x="78" y="447"/>
                </a:lnTo>
                <a:lnTo>
                  <a:pt x="92" y="433"/>
                </a:lnTo>
                <a:lnTo>
                  <a:pt x="92" y="426"/>
                </a:lnTo>
                <a:lnTo>
                  <a:pt x="106" y="411"/>
                </a:lnTo>
                <a:lnTo>
                  <a:pt x="106" y="404"/>
                </a:lnTo>
                <a:lnTo>
                  <a:pt x="121" y="390"/>
                </a:lnTo>
                <a:lnTo>
                  <a:pt x="121" y="376"/>
                </a:lnTo>
                <a:lnTo>
                  <a:pt x="128" y="369"/>
                </a:lnTo>
                <a:lnTo>
                  <a:pt x="135" y="362"/>
                </a:lnTo>
                <a:lnTo>
                  <a:pt x="142" y="355"/>
                </a:lnTo>
                <a:lnTo>
                  <a:pt x="149" y="348"/>
                </a:lnTo>
                <a:lnTo>
                  <a:pt x="156" y="341"/>
                </a:lnTo>
                <a:lnTo>
                  <a:pt x="163" y="333"/>
                </a:lnTo>
                <a:lnTo>
                  <a:pt x="170" y="326"/>
                </a:lnTo>
                <a:lnTo>
                  <a:pt x="177" y="326"/>
                </a:lnTo>
                <a:lnTo>
                  <a:pt x="184" y="319"/>
                </a:lnTo>
                <a:lnTo>
                  <a:pt x="191" y="319"/>
                </a:lnTo>
                <a:lnTo>
                  <a:pt x="199" y="319"/>
                </a:lnTo>
                <a:lnTo>
                  <a:pt x="206" y="312"/>
                </a:lnTo>
                <a:lnTo>
                  <a:pt x="213" y="312"/>
                </a:lnTo>
                <a:lnTo>
                  <a:pt x="220" y="312"/>
                </a:lnTo>
                <a:lnTo>
                  <a:pt x="227" y="305"/>
                </a:lnTo>
                <a:lnTo>
                  <a:pt x="234" y="305"/>
                </a:lnTo>
                <a:lnTo>
                  <a:pt x="241" y="305"/>
                </a:lnTo>
                <a:lnTo>
                  <a:pt x="248" y="305"/>
                </a:lnTo>
                <a:lnTo>
                  <a:pt x="255" y="305"/>
                </a:lnTo>
                <a:lnTo>
                  <a:pt x="262" y="305"/>
                </a:lnTo>
                <a:lnTo>
                  <a:pt x="269" y="298"/>
                </a:lnTo>
                <a:lnTo>
                  <a:pt x="276" y="298"/>
                </a:lnTo>
                <a:lnTo>
                  <a:pt x="284" y="298"/>
                </a:lnTo>
                <a:lnTo>
                  <a:pt x="291" y="298"/>
                </a:lnTo>
                <a:lnTo>
                  <a:pt x="298" y="298"/>
                </a:lnTo>
                <a:lnTo>
                  <a:pt x="305" y="298"/>
                </a:lnTo>
                <a:lnTo>
                  <a:pt x="312" y="298"/>
                </a:lnTo>
                <a:lnTo>
                  <a:pt x="319" y="298"/>
                </a:lnTo>
                <a:lnTo>
                  <a:pt x="326" y="298"/>
                </a:lnTo>
                <a:lnTo>
                  <a:pt x="333" y="291"/>
                </a:lnTo>
                <a:lnTo>
                  <a:pt x="340" y="291"/>
                </a:lnTo>
                <a:lnTo>
                  <a:pt x="347" y="291"/>
                </a:lnTo>
                <a:lnTo>
                  <a:pt x="354" y="291"/>
                </a:lnTo>
                <a:lnTo>
                  <a:pt x="362" y="291"/>
                </a:lnTo>
                <a:lnTo>
                  <a:pt x="369" y="291"/>
                </a:lnTo>
                <a:lnTo>
                  <a:pt x="376" y="284"/>
                </a:lnTo>
                <a:lnTo>
                  <a:pt x="383" y="284"/>
                </a:lnTo>
                <a:lnTo>
                  <a:pt x="390" y="284"/>
                </a:lnTo>
                <a:lnTo>
                  <a:pt x="397" y="284"/>
                </a:lnTo>
                <a:lnTo>
                  <a:pt x="404" y="277"/>
                </a:lnTo>
                <a:lnTo>
                  <a:pt x="411" y="277"/>
                </a:lnTo>
                <a:lnTo>
                  <a:pt x="418" y="270"/>
                </a:lnTo>
                <a:lnTo>
                  <a:pt x="425" y="270"/>
                </a:lnTo>
                <a:lnTo>
                  <a:pt x="432" y="263"/>
                </a:lnTo>
                <a:lnTo>
                  <a:pt x="439" y="255"/>
                </a:lnTo>
                <a:lnTo>
                  <a:pt x="447" y="248"/>
                </a:lnTo>
                <a:lnTo>
                  <a:pt x="454" y="241"/>
                </a:lnTo>
                <a:lnTo>
                  <a:pt x="461" y="234"/>
                </a:lnTo>
                <a:lnTo>
                  <a:pt x="468" y="234"/>
                </a:lnTo>
                <a:lnTo>
                  <a:pt x="482" y="220"/>
                </a:lnTo>
                <a:lnTo>
                  <a:pt x="482" y="206"/>
                </a:lnTo>
                <a:lnTo>
                  <a:pt x="489" y="199"/>
                </a:lnTo>
                <a:lnTo>
                  <a:pt x="503" y="185"/>
                </a:lnTo>
                <a:lnTo>
                  <a:pt x="503" y="178"/>
                </a:lnTo>
                <a:lnTo>
                  <a:pt x="517" y="163"/>
                </a:lnTo>
                <a:lnTo>
                  <a:pt x="517" y="156"/>
                </a:lnTo>
                <a:lnTo>
                  <a:pt x="525" y="149"/>
                </a:lnTo>
                <a:lnTo>
                  <a:pt x="525" y="142"/>
                </a:lnTo>
                <a:lnTo>
                  <a:pt x="532" y="135"/>
                </a:lnTo>
                <a:lnTo>
                  <a:pt x="532" y="128"/>
                </a:lnTo>
                <a:lnTo>
                  <a:pt x="539" y="121"/>
                </a:lnTo>
                <a:lnTo>
                  <a:pt x="546" y="114"/>
                </a:lnTo>
                <a:lnTo>
                  <a:pt x="546" y="107"/>
                </a:lnTo>
                <a:lnTo>
                  <a:pt x="553" y="100"/>
                </a:lnTo>
                <a:lnTo>
                  <a:pt x="553" y="92"/>
                </a:lnTo>
                <a:lnTo>
                  <a:pt x="567" y="78"/>
                </a:lnTo>
                <a:lnTo>
                  <a:pt x="567" y="71"/>
                </a:lnTo>
                <a:lnTo>
                  <a:pt x="581" y="57"/>
                </a:lnTo>
                <a:lnTo>
                  <a:pt x="581" y="50"/>
                </a:lnTo>
                <a:lnTo>
                  <a:pt x="595" y="36"/>
                </a:lnTo>
                <a:lnTo>
                  <a:pt x="595" y="29"/>
                </a:lnTo>
                <a:lnTo>
                  <a:pt x="602" y="22"/>
                </a:lnTo>
                <a:lnTo>
                  <a:pt x="610" y="15"/>
                </a:lnTo>
                <a:lnTo>
                  <a:pt x="610" y="7"/>
                </a:lnTo>
                <a:lnTo>
                  <a:pt x="61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2" name="Rectangle 1280"/>
          <p:cNvSpPr>
            <a:spLocks noChangeArrowheads="1"/>
          </p:cNvSpPr>
          <p:nvPr/>
        </p:nvSpPr>
        <p:spPr bwMode="auto">
          <a:xfrm>
            <a:off x="7491413" y="1030288"/>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6033" name="Rectangle 1281"/>
          <p:cNvSpPr>
            <a:spLocks noChangeArrowheads="1"/>
          </p:cNvSpPr>
          <p:nvPr/>
        </p:nvSpPr>
        <p:spPr bwMode="auto">
          <a:xfrm>
            <a:off x="7491413" y="1030288"/>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4" name="Freeform 1282"/>
          <p:cNvSpPr>
            <a:spLocks/>
          </p:cNvSpPr>
          <p:nvPr/>
        </p:nvSpPr>
        <p:spPr bwMode="auto">
          <a:xfrm>
            <a:off x="7975600" y="1030288"/>
            <a:ext cx="1588" cy="968375"/>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5" name="Freeform 1283"/>
          <p:cNvSpPr>
            <a:spLocks/>
          </p:cNvSpPr>
          <p:nvPr/>
        </p:nvSpPr>
        <p:spPr bwMode="auto">
          <a:xfrm>
            <a:off x="7491413" y="1514475"/>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6" name="Line 1284"/>
          <p:cNvSpPr>
            <a:spLocks noChangeShapeType="1"/>
          </p:cNvSpPr>
          <p:nvPr/>
        </p:nvSpPr>
        <p:spPr bwMode="auto">
          <a:xfrm>
            <a:off x="7491413"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37" name="Freeform 1285"/>
          <p:cNvSpPr>
            <a:spLocks/>
          </p:cNvSpPr>
          <p:nvPr/>
        </p:nvSpPr>
        <p:spPr bwMode="auto">
          <a:xfrm>
            <a:off x="7491413"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8" name="Line 1286"/>
          <p:cNvSpPr>
            <a:spLocks noChangeShapeType="1"/>
          </p:cNvSpPr>
          <p:nvPr/>
        </p:nvSpPr>
        <p:spPr bwMode="auto">
          <a:xfrm flipV="1">
            <a:off x="7491413"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39" name="Line 1287"/>
          <p:cNvSpPr>
            <a:spLocks noChangeShapeType="1"/>
          </p:cNvSpPr>
          <p:nvPr/>
        </p:nvSpPr>
        <p:spPr bwMode="auto">
          <a:xfrm>
            <a:off x="7491413" y="199866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0" name="Line 1288"/>
          <p:cNvSpPr>
            <a:spLocks noChangeShapeType="1"/>
          </p:cNvSpPr>
          <p:nvPr/>
        </p:nvSpPr>
        <p:spPr bwMode="auto">
          <a:xfrm flipV="1">
            <a:off x="7491413"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1" name="Line 1289"/>
          <p:cNvSpPr>
            <a:spLocks noChangeShapeType="1"/>
          </p:cNvSpPr>
          <p:nvPr/>
        </p:nvSpPr>
        <p:spPr bwMode="auto">
          <a:xfrm flipV="1">
            <a:off x="7975600" y="1987550"/>
            <a:ext cx="1588"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2" name="Line 1290"/>
          <p:cNvSpPr>
            <a:spLocks noChangeShapeType="1"/>
          </p:cNvSpPr>
          <p:nvPr/>
        </p:nvSpPr>
        <p:spPr bwMode="auto">
          <a:xfrm>
            <a:off x="7975600" y="1030288"/>
            <a:ext cx="1588"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3" name="Line 1291"/>
          <p:cNvSpPr>
            <a:spLocks noChangeShapeType="1"/>
          </p:cNvSpPr>
          <p:nvPr/>
        </p:nvSpPr>
        <p:spPr bwMode="auto">
          <a:xfrm>
            <a:off x="7491413" y="15144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4" name="Line 1292"/>
          <p:cNvSpPr>
            <a:spLocks noChangeShapeType="1"/>
          </p:cNvSpPr>
          <p:nvPr/>
        </p:nvSpPr>
        <p:spPr bwMode="auto">
          <a:xfrm flipH="1">
            <a:off x="8447088" y="1514475"/>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5" name="Line 1293"/>
          <p:cNvSpPr>
            <a:spLocks noChangeShapeType="1"/>
          </p:cNvSpPr>
          <p:nvPr/>
        </p:nvSpPr>
        <p:spPr bwMode="auto">
          <a:xfrm>
            <a:off x="7491413"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6" name="Freeform 1294"/>
          <p:cNvSpPr>
            <a:spLocks/>
          </p:cNvSpPr>
          <p:nvPr/>
        </p:nvSpPr>
        <p:spPr bwMode="auto">
          <a:xfrm>
            <a:off x="7491413"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47" name="Line 1295"/>
          <p:cNvSpPr>
            <a:spLocks noChangeShapeType="1"/>
          </p:cNvSpPr>
          <p:nvPr/>
        </p:nvSpPr>
        <p:spPr bwMode="auto">
          <a:xfrm flipV="1">
            <a:off x="7491413"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8" name="Freeform 1296"/>
          <p:cNvSpPr>
            <a:spLocks/>
          </p:cNvSpPr>
          <p:nvPr/>
        </p:nvSpPr>
        <p:spPr bwMode="auto">
          <a:xfrm>
            <a:off x="7502525" y="1030288"/>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1"/>
                </a:lnTo>
                <a:lnTo>
                  <a:pt x="21" y="574"/>
                </a:lnTo>
                <a:lnTo>
                  <a:pt x="28" y="567"/>
                </a:lnTo>
                <a:lnTo>
                  <a:pt x="35" y="560"/>
                </a:lnTo>
                <a:lnTo>
                  <a:pt x="42" y="553"/>
                </a:lnTo>
                <a:lnTo>
                  <a:pt x="50" y="546"/>
                </a:lnTo>
                <a:lnTo>
                  <a:pt x="57" y="539"/>
                </a:lnTo>
                <a:lnTo>
                  <a:pt x="64" y="532"/>
                </a:lnTo>
                <a:lnTo>
                  <a:pt x="71" y="525"/>
                </a:lnTo>
                <a:lnTo>
                  <a:pt x="78" y="518"/>
                </a:lnTo>
                <a:lnTo>
                  <a:pt x="85" y="511"/>
                </a:lnTo>
                <a:lnTo>
                  <a:pt x="92" y="503"/>
                </a:lnTo>
                <a:lnTo>
                  <a:pt x="99" y="496"/>
                </a:lnTo>
                <a:lnTo>
                  <a:pt x="106" y="489"/>
                </a:lnTo>
                <a:lnTo>
                  <a:pt x="113" y="482"/>
                </a:lnTo>
                <a:lnTo>
                  <a:pt x="120" y="475"/>
                </a:lnTo>
                <a:lnTo>
                  <a:pt x="128" y="468"/>
                </a:lnTo>
                <a:lnTo>
                  <a:pt x="135" y="461"/>
                </a:lnTo>
                <a:lnTo>
                  <a:pt x="142" y="454"/>
                </a:lnTo>
                <a:lnTo>
                  <a:pt x="149" y="447"/>
                </a:lnTo>
                <a:lnTo>
                  <a:pt x="156" y="440"/>
                </a:lnTo>
                <a:lnTo>
                  <a:pt x="163" y="433"/>
                </a:lnTo>
                <a:lnTo>
                  <a:pt x="170" y="425"/>
                </a:lnTo>
                <a:lnTo>
                  <a:pt x="177" y="418"/>
                </a:lnTo>
                <a:lnTo>
                  <a:pt x="184" y="411"/>
                </a:lnTo>
                <a:lnTo>
                  <a:pt x="191" y="404"/>
                </a:lnTo>
                <a:lnTo>
                  <a:pt x="198" y="397"/>
                </a:lnTo>
                <a:lnTo>
                  <a:pt x="205" y="390"/>
                </a:lnTo>
                <a:lnTo>
                  <a:pt x="213" y="383"/>
                </a:lnTo>
                <a:lnTo>
                  <a:pt x="220" y="376"/>
                </a:lnTo>
                <a:lnTo>
                  <a:pt x="227" y="369"/>
                </a:lnTo>
                <a:lnTo>
                  <a:pt x="234" y="362"/>
                </a:lnTo>
                <a:lnTo>
                  <a:pt x="241" y="355"/>
                </a:lnTo>
                <a:lnTo>
                  <a:pt x="248" y="348"/>
                </a:lnTo>
                <a:lnTo>
                  <a:pt x="255" y="340"/>
                </a:lnTo>
                <a:lnTo>
                  <a:pt x="262" y="333"/>
                </a:lnTo>
                <a:lnTo>
                  <a:pt x="269" y="326"/>
                </a:lnTo>
                <a:lnTo>
                  <a:pt x="276" y="319"/>
                </a:lnTo>
                <a:lnTo>
                  <a:pt x="283" y="312"/>
                </a:lnTo>
                <a:lnTo>
                  <a:pt x="291" y="305"/>
                </a:lnTo>
                <a:lnTo>
                  <a:pt x="298" y="298"/>
                </a:lnTo>
                <a:lnTo>
                  <a:pt x="305" y="291"/>
                </a:lnTo>
                <a:lnTo>
                  <a:pt x="312" y="284"/>
                </a:lnTo>
                <a:lnTo>
                  <a:pt x="319" y="277"/>
                </a:lnTo>
                <a:lnTo>
                  <a:pt x="326" y="270"/>
                </a:lnTo>
                <a:lnTo>
                  <a:pt x="333" y="262"/>
                </a:lnTo>
                <a:lnTo>
                  <a:pt x="340" y="255"/>
                </a:lnTo>
                <a:lnTo>
                  <a:pt x="347" y="248"/>
                </a:lnTo>
                <a:lnTo>
                  <a:pt x="354" y="241"/>
                </a:lnTo>
                <a:lnTo>
                  <a:pt x="361" y="234"/>
                </a:lnTo>
                <a:lnTo>
                  <a:pt x="368" y="227"/>
                </a:lnTo>
                <a:lnTo>
                  <a:pt x="376" y="220"/>
                </a:lnTo>
                <a:lnTo>
                  <a:pt x="383" y="213"/>
                </a:lnTo>
                <a:lnTo>
                  <a:pt x="390" y="206"/>
                </a:lnTo>
                <a:lnTo>
                  <a:pt x="397" y="199"/>
                </a:lnTo>
                <a:lnTo>
                  <a:pt x="404" y="192"/>
                </a:lnTo>
                <a:lnTo>
                  <a:pt x="411" y="185"/>
                </a:lnTo>
                <a:lnTo>
                  <a:pt x="418" y="177"/>
                </a:lnTo>
                <a:lnTo>
                  <a:pt x="425" y="170"/>
                </a:lnTo>
                <a:lnTo>
                  <a:pt x="432" y="163"/>
                </a:lnTo>
                <a:lnTo>
                  <a:pt x="439" y="156"/>
                </a:lnTo>
                <a:lnTo>
                  <a:pt x="446" y="149"/>
                </a:lnTo>
                <a:lnTo>
                  <a:pt x="453" y="142"/>
                </a:lnTo>
                <a:lnTo>
                  <a:pt x="461" y="135"/>
                </a:lnTo>
                <a:lnTo>
                  <a:pt x="468" y="128"/>
                </a:lnTo>
                <a:lnTo>
                  <a:pt x="475" y="121"/>
                </a:lnTo>
                <a:lnTo>
                  <a:pt x="482" y="114"/>
                </a:lnTo>
                <a:lnTo>
                  <a:pt x="489" y="107"/>
                </a:lnTo>
                <a:lnTo>
                  <a:pt x="496" y="99"/>
                </a:lnTo>
                <a:lnTo>
                  <a:pt x="503" y="92"/>
                </a:lnTo>
                <a:lnTo>
                  <a:pt x="510" y="85"/>
                </a:lnTo>
                <a:lnTo>
                  <a:pt x="517" y="78"/>
                </a:lnTo>
                <a:lnTo>
                  <a:pt x="524" y="71"/>
                </a:lnTo>
                <a:lnTo>
                  <a:pt x="531" y="64"/>
                </a:lnTo>
                <a:lnTo>
                  <a:pt x="539" y="57"/>
                </a:lnTo>
                <a:lnTo>
                  <a:pt x="546" y="50"/>
                </a:lnTo>
                <a:lnTo>
                  <a:pt x="553" y="43"/>
                </a:lnTo>
                <a:lnTo>
                  <a:pt x="560" y="36"/>
                </a:lnTo>
                <a:lnTo>
                  <a:pt x="567" y="29"/>
                </a:lnTo>
                <a:lnTo>
                  <a:pt x="574" y="22"/>
                </a:lnTo>
                <a:lnTo>
                  <a:pt x="581" y="14"/>
                </a:lnTo>
                <a:lnTo>
                  <a:pt x="588" y="7"/>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49" name="Freeform 1297"/>
          <p:cNvSpPr>
            <a:spLocks/>
          </p:cNvSpPr>
          <p:nvPr/>
        </p:nvSpPr>
        <p:spPr bwMode="auto">
          <a:xfrm>
            <a:off x="7502525" y="1030288"/>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2147483647 h 603"/>
              <a:gd name="T86" fmla="*/ 2147483647 w 602"/>
              <a:gd name="T87" fmla="*/ 2147483647 h 603"/>
              <a:gd name="T88" fmla="*/ 2147483647 w 602"/>
              <a:gd name="T89" fmla="*/ 2147483647 h 603"/>
              <a:gd name="T90" fmla="*/ 2147483647 w 602"/>
              <a:gd name="T91" fmla="*/ 2147483647 h 603"/>
              <a:gd name="T92" fmla="*/ 2147483647 w 602"/>
              <a:gd name="T93" fmla="*/ 2147483647 h 603"/>
              <a:gd name="T94" fmla="*/ 2147483647 w 602"/>
              <a:gd name="T95" fmla="*/ 2147483647 h 603"/>
              <a:gd name="T96" fmla="*/ 2147483647 w 602"/>
              <a:gd name="T97" fmla="*/ 2147483647 h 603"/>
              <a:gd name="T98" fmla="*/ 2147483647 w 602"/>
              <a:gd name="T99" fmla="*/ 2147483647 h 603"/>
              <a:gd name="T100" fmla="*/ 2147483647 w 602"/>
              <a:gd name="T101" fmla="*/ 2147483647 h 603"/>
              <a:gd name="T102" fmla="*/ 2147483647 w 602"/>
              <a:gd name="T103" fmla="*/ 2147483647 h 603"/>
              <a:gd name="T104" fmla="*/ 2147483647 w 602"/>
              <a:gd name="T105" fmla="*/ 2147483647 h 603"/>
              <a:gd name="T106" fmla="*/ 2147483647 w 602"/>
              <a:gd name="T107" fmla="*/ 2147483647 h 603"/>
              <a:gd name="T108" fmla="*/ 2147483647 w 602"/>
              <a:gd name="T109" fmla="*/ 0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2"/>
              <a:gd name="T166" fmla="*/ 0 h 603"/>
              <a:gd name="T167" fmla="*/ 602 w 602"/>
              <a:gd name="T168" fmla="*/ 603 h 6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2" h="603">
                <a:moveTo>
                  <a:pt x="0" y="603"/>
                </a:moveTo>
                <a:lnTo>
                  <a:pt x="0" y="596"/>
                </a:lnTo>
                <a:lnTo>
                  <a:pt x="14" y="581"/>
                </a:lnTo>
                <a:lnTo>
                  <a:pt x="14" y="574"/>
                </a:lnTo>
                <a:lnTo>
                  <a:pt x="21" y="567"/>
                </a:lnTo>
                <a:lnTo>
                  <a:pt x="35" y="553"/>
                </a:lnTo>
                <a:lnTo>
                  <a:pt x="35" y="546"/>
                </a:lnTo>
                <a:lnTo>
                  <a:pt x="42" y="539"/>
                </a:lnTo>
                <a:lnTo>
                  <a:pt x="42" y="525"/>
                </a:lnTo>
                <a:lnTo>
                  <a:pt x="50" y="518"/>
                </a:lnTo>
                <a:lnTo>
                  <a:pt x="50" y="511"/>
                </a:lnTo>
                <a:lnTo>
                  <a:pt x="57" y="503"/>
                </a:lnTo>
                <a:lnTo>
                  <a:pt x="57" y="496"/>
                </a:lnTo>
                <a:lnTo>
                  <a:pt x="64" y="489"/>
                </a:lnTo>
                <a:lnTo>
                  <a:pt x="64" y="482"/>
                </a:lnTo>
                <a:lnTo>
                  <a:pt x="71" y="475"/>
                </a:lnTo>
                <a:lnTo>
                  <a:pt x="71" y="461"/>
                </a:lnTo>
                <a:lnTo>
                  <a:pt x="78" y="454"/>
                </a:lnTo>
                <a:lnTo>
                  <a:pt x="78" y="447"/>
                </a:lnTo>
                <a:lnTo>
                  <a:pt x="85" y="440"/>
                </a:lnTo>
                <a:lnTo>
                  <a:pt x="85" y="425"/>
                </a:lnTo>
                <a:lnTo>
                  <a:pt x="92" y="418"/>
                </a:lnTo>
                <a:lnTo>
                  <a:pt x="92" y="411"/>
                </a:lnTo>
                <a:lnTo>
                  <a:pt x="99" y="404"/>
                </a:lnTo>
                <a:lnTo>
                  <a:pt x="99" y="390"/>
                </a:lnTo>
                <a:lnTo>
                  <a:pt x="106" y="383"/>
                </a:lnTo>
                <a:lnTo>
                  <a:pt x="106" y="376"/>
                </a:lnTo>
                <a:lnTo>
                  <a:pt x="113" y="369"/>
                </a:lnTo>
                <a:lnTo>
                  <a:pt x="113" y="362"/>
                </a:lnTo>
                <a:lnTo>
                  <a:pt x="120" y="355"/>
                </a:lnTo>
                <a:lnTo>
                  <a:pt x="128" y="348"/>
                </a:lnTo>
                <a:lnTo>
                  <a:pt x="135" y="340"/>
                </a:lnTo>
                <a:lnTo>
                  <a:pt x="142" y="333"/>
                </a:lnTo>
                <a:lnTo>
                  <a:pt x="149" y="326"/>
                </a:lnTo>
                <a:lnTo>
                  <a:pt x="156" y="326"/>
                </a:lnTo>
                <a:lnTo>
                  <a:pt x="163" y="319"/>
                </a:lnTo>
                <a:lnTo>
                  <a:pt x="170" y="319"/>
                </a:lnTo>
                <a:lnTo>
                  <a:pt x="177" y="319"/>
                </a:lnTo>
                <a:lnTo>
                  <a:pt x="184" y="319"/>
                </a:lnTo>
                <a:lnTo>
                  <a:pt x="191" y="312"/>
                </a:lnTo>
                <a:lnTo>
                  <a:pt x="198" y="312"/>
                </a:lnTo>
                <a:lnTo>
                  <a:pt x="205" y="312"/>
                </a:lnTo>
                <a:lnTo>
                  <a:pt x="213" y="312"/>
                </a:lnTo>
                <a:lnTo>
                  <a:pt x="220" y="312"/>
                </a:lnTo>
                <a:lnTo>
                  <a:pt x="227" y="312"/>
                </a:lnTo>
                <a:lnTo>
                  <a:pt x="234" y="312"/>
                </a:lnTo>
                <a:lnTo>
                  <a:pt x="241" y="305"/>
                </a:lnTo>
                <a:lnTo>
                  <a:pt x="248" y="305"/>
                </a:lnTo>
                <a:lnTo>
                  <a:pt x="255" y="305"/>
                </a:lnTo>
                <a:lnTo>
                  <a:pt x="262" y="305"/>
                </a:lnTo>
                <a:lnTo>
                  <a:pt x="269" y="305"/>
                </a:lnTo>
                <a:lnTo>
                  <a:pt x="276" y="305"/>
                </a:lnTo>
                <a:lnTo>
                  <a:pt x="283" y="305"/>
                </a:lnTo>
                <a:lnTo>
                  <a:pt x="291" y="305"/>
                </a:lnTo>
                <a:lnTo>
                  <a:pt x="298" y="305"/>
                </a:lnTo>
                <a:lnTo>
                  <a:pt x="305" y="305"/>
                </a:lnTo>
                <a:lnTo>
                  <a:pt x="312" y="305"/>
                </a:lnTo>
                <a:lnTo>
                  <a:pt x="319" y="305"/>
                </a:lnTo>
                <a:lnTo>
                  <a:pt x="326" y="305"/>
                </a:lnTo>
                <a:lnTo>
                  <a:pt x="333" y="305"/>
                </a:lnTo>
                <a:lnTo>
                  <a:pt x="340" y="305"/>
                </a:lnTo>
                <a:lnTo>
                  <a:pt x="347" y="298"/>
                </a:lnTo>
                <a:lnTo>
                  <a:pt x="354" y="298"/>
                </a:lnTo>
                <a:lnTo>
                  <a:pt x="361" y="298"/>
                </a:lnTo>
                <a:lnTo>
                  <a:pt x="368" y="298"/>
                </a:lnTo>
                <a:lnTo>
                  <a:pt x="376" y="298"/>
                </a:lnTo>
                <a:lnTo>
                  <a:pt x="383" y="298"/>
                </a:lnTo>
                <a:lnTo>
                  <a:pt x="390" y="298"/>
                </a:lnTo>
                <a:lnTo>
                  <a:pt x="397" y="298"/>
                </a:lnTo>
                <a:lnTo>
                  <a:pt x="404" y="291"/>
                </a:lnTo>
                <a:lnTo>
                  <a:pt x="411" y="291"/>
                </a:lnTo>
                <a:lnTo>
                  <a:pt x="418" y="291"/>
                </a:lnTo>
                <a:lnTo>
                  <a:pt x="425" y="284"/>
                </a:lnTo>
                <a:lnTo>
                  <a:pt x="432" y="284"/>
                </a:lnTo>
                <a:lnTo>
                  <a:pt x="439" y="284"/>
                </a:lnTo>
                <a:lnTo>
                  <a:pt x="446" y="277"/>
                </a:lnTo>
                <a:lnTo>
                  <a:pt x="453" y="270"/>
                </a:lnTo>
                <a:lnTo>
                  <a:pt x="461" y="262"/>
                </a:lnTo>
                <a:lnTo>
                  <a:pt x="468" y="255"/>
                </a:lnTo>
                <a:lnTo>
                  <a:pt x="475" y="248"/>
                </a:lnTo>
                <a:lnTo>
                  <a:pt x="475" y="241"/>
                </a:lnTo>
                <a:lnTo>
                  <a:pt x="482" y="234"/>
                </a:lnTo>
                <a:lnTo>
                  <a:pt x="482" y="220"/>
                </a:lnTo>
                <a:lnTo>
                  <a:pt x="489" y="213"/>
                </a:lnTo>
                <a:lnTo>
                  <a:pt x="489" y="206"/>
                </a:lnTo>
                <a:lnTo>
                  <a:pt x="496" y="199"/>
                </a:lnTo>
                <a:lnTo>
                  <a:pt x="496" y="192"/>
                </a:lnTo>
                <a:lnTo>
                  <a:pt x="503" y="185"/>
                </a:lnTo>
                <a:lnTo>
                  <a:pt x="503" y="170"/>
                </a:lnTo>
                <a:lnTo>
                  <a:pt x="510" y="163"/>
                </a:lnTo>
                <a:lnTo>
                  <a:pt x="510" y="156"/>
                </a:lnTo>
                <a:lnTo>
                  <a:pt x="517" y="149"/>
                </a:lnTo>
                <a:lnTo>
                  <a:pt x="517" y="135"/>
                </a:lnTo>
                <a:lnTo>
                  <a:pt x="524" y="128"/>
                </a:lnTo>
                <a:lnTo>
                  <a:pt x="524" y="121"/>
                </a:lnTo>
                <a:lnTo>
                  <a:pt x="531" y="114"/>
                </a:lnTo>
                <a:lnTo>
                  <a:pt x="531" y="107"/>
                </a:lnTo>
                <a:lnTo>
                  <a:pt x="539" y="99"/>
                </a:lnTo>
                <a:lnTo>
                  <a:pt x="539" y="85"/>
                </a:lnTo>
                <a:lnTo>
                  <a:pt x="546" y="78"/>
                </a:lnTo>
                <a:lnTo>
                  <a:pt x="546" y="71"/>
                </a:lnTo>
                <a:lnTo>
                  <a:pt x="560" y="57"/>
                </a:lnTo>
                <a:lnTo>
                  <a:pt x="560" y="50"/>
                </a:lnTo>
                <a:lnTo>
                  <a:pt x="567" y="43"/>
                </a:lnTo>
                <a:lnTo>
                  <a:pt x="581" y="29"/>
                </a:lnTo>
                <a:lnTo>
                  <a:pt x="581" y="22"/>
                </a:lnTo>
                <a:lnTo>
                  <a:pt x="595" y="7"/>
                </a:lnTo>
                <a:lnTo>
                  <a:pt x="588" y="7"/>
                </a:lnTo>
                <a:lnTo>
                  <a:pt x="595" y="7"/>
                </a:lnTo>
                <a:lnTo>
                  <a:pt x="60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35794" name="Text Box 1298"/>
          <p:cNvSpPr txBox="1">
            <a:spLocks noChangeArrowheads="1"/>
          </p:cNvSpPr>
          <p:nvPr/>
        </p:nvSpPr>
        <p:spPr bwMode="auto">
          <a:xfrm>
            <a:off x="381000" y="2971800"/>
            <a:ext cx="1905000" cy="519113"/>
          </a:xfrm>
          <a:prstGeom prst="rect">
            <a:avLst/>
          </a:prstGeom>
          <a:noFill/>
          <a:ln w="9525">
            <a:noFill/>
            <a:miter lim="800000"/>
            <a:headEnd/>
            <a:tailEnd/>
          </a:ln>
          <a:effectLst/>
        </p:spPr>
        <p:txBody>
          <a:bodyPr>
            <a:spAutoFit/>
          </a:bodyPr>
          <a:lstStyle/>
          <a:p>
            <a:pPr eaLnBrk="0" hangingPunct="0">
              <a:defRPr/>
            </a:pPr>
            <a:r>
              <a:rPr lang="en-US" altLang="zh-CN" sz="2800">
                <a:solidFill>
                  <a:srgbClr val="000099"/>
                </a:solidFill>
                <a:effectLst>
                  <a:outerShdw blurRad="38100" dist="38100" dir="2700000" algn="tl">
                    <a:srgbClr val="C0C0C0"/>
                  </a:outerShdw>
                </a:effectLst>
                <a:latin typeface="Arial" pitchFamily="34" charset="0"/>
                <a:cs typeface="Times New Roman" pitchFamily="18" charset="0"/>
              </a:rPr>
              <a:t>Option</a:t>
            </a:r>
            <a:r>
              <a:rPr lang="en-US" altLang="zh-CN" sz="2400">
                <a:solidFill>
                  <a:schemeClr val="accent2"/>
                </a:solidFill>
                <a:latin typeface="Arial" pitchFamily="34" charset="0"/>
              </a:rPr>
              <a:t> 2   </a:t>
            </a:r>
          </a:p>
        </p:txBody>
      </p:sp>
      <p:sp>
        <p:nvSpPr>
          <p:cNvPr id="235795" name="Text Box 1299"/>
          <p:cNvSpPr txBox="1">
            <a:spLocks noChangeArrowheads="1"/>
          </p:cNvSpPr>
          <p:nvPr/>
        </p:nvSpPr>
        <p:spPr bwMode="auto">
          <a:xfrm>
            <a:off x="381000" y="4648200"/>
            <a:ext cx="1905000" cy="519113"/>
          </a:xfrm>
          <a:prstGeom prst="rect">
            <a:avLst/>
          </a:prstGeom>
          <a:noFill/>
          <a:ln w="9525">
            <a:noFill/>
            <a:miter lim="800000"/>
            <a:headEnd/>
            <a:tailEnd/>
          </a:ln>
          <a:effectLst/>
        </p:spPr>
        <p:txBody>
          <a:bodyPr>
            <a:spAutoFit/>
          </a:bodyPr>
          <a:lstStyle/>
          <a:p>
            <a:pPr eaLnBrk="0" hangingPunct="0">
              <a:defRPr/>
            </a:pPr>
            <a:r>
              <a:rPr lang="en-US" altLang="zh-CN" sz="2800">
                <a:solidFill>
                  <a:srgbClr val="000099"/>
                </a:solidFill>
                <a:effectLst>
                  <a:outerShdw blurRad="38100" dist="38100" dir="2700000" algn="tl">
                    <a:srgbClr val="C0C0C0"/>
                  </a:outerShdw>
                </a:effectLst>
                <a:latin typeface="Arial" pitchFamily="34" charset="0"/>
                <a:cs typeface="Times New Roman" pitchFamily="18" charset="0"/>
              </a:rPr>
              <a:t>Option</a:t>
            </a:r>
            <a:r>
              <a:rPr lang="en-US" altLang="zh-CN" sz="2400">
                <a:solidFill>
                  <a:schemeClr val="accent2"/>
                </a:solidFill>
                <a:latin typeface="Arial" pitchFamily="34" charset="0"/>
              </a:rPr>
              <a:t> 3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371600" y="5715000"/>
            <a:ext cx="39290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000">
                <a:latin typeface="Arial" pitchFamily="34" charset="0"/>
              </a:rPr>
              <a:t>三种方法的比较 </a:t>
            </a:r>
            <a:r>
              <a:rPr lang="en-US" altLang="zh-CN" sz="2000">
                <a:latin typeface="Arial" pitchFamily="34" charset="0"/>
              </a:rPr>
              <a:t>DWT, sigma=20.</a:t>
            </a:r>
          </a:p>
        </p:txBody>
      </p:sp>
      <p:pic>
        <p:nvPicPr>
          <p:cNvPr id="76803"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70000" y="685800"/>
            <a:ext cx="6426200" cy="501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barbara_noisy1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0" y="533400"/>
            <a:ext cx="57912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7571" name="Picture 3" descr="barbara_denoise1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533400"/>
            <a:ext cx="57912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8" name="Text Box 4"/>
          <p:cNvSpPr txBox="1">
            <a:spLocks noChangeArrowheads="1"/>
          </p:cNvSpPr>
          <p:nvPr/>
        </p:nvSpPr>
        <p:spPr bwMode="auto">
          <a:xfrm>
            <a:off x="7604125" y="3008313"/>
            <a:ext cx="184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endParaRPr lang="zh-CN" altLang="zh-CN">
              <a:latin typeface="Arial" pitchFamily="34" charset="0"/>
            </a:endParaRPr>
          </a:p>
        </p:txBody>
      </p:sp>
      <p:sp>
        <p:nvSpPr>
          <p:cNvPr id="77829" name="Text Box 5"/>
          <p:cNvSpPr txBox="1">
            <a:spLocks noChangeArrowheads="1"/>
          </p:cNvSpPr>
          <p:nvPr/>
        </p:nvSpPr>
        <p:spPr bwMode="auto">
          <a:xfrm>
            <a:off x="7646988" y="5186363"/>
            <a:ext cx="10985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latin typeface="Arial" pitchFamily="34" charset="0"/>
                <a:sym typeface="Symbol" pitchFamily="18" charset="2"/>
              </a:rPr>
              <a:t>UDWT</a:t>
            </a:r>
          </a:p>
          <a:p>
            <a:pPr algn="ctr"/>
            <a:r>
              <a:rPr lang="en-US" altLang="zh-CN" sz="2400">
                <a:latin typeface="Arial" pitchFamily="34" charset="0"/>
                <a:sym typeface="Symbol" pitchFamily="18" charset="2"/>
              </a:rPr>
              <a:t></a:t>
            </a:r>
            <a:r>
              <a:rPr lang="en-US" altLang="zh-CN" sz="2400">
                <a:latin typeface="Arial" pitchFamily="34" charset="0"/>
              </a:rPr>
              <a:t>=10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7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smtClean="0"/>
              <a:t>例子</a:t>
            </a:r>
          </a:p>
        </p:txBody>
      </p:sp>
      <p:pic>
        <p:nvPicPr>
          <p:cNvPr id="39939" name="Picture 3"/>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827088" y="1916113"/>
            <a:ext cx="7200900" cy="4775200"/>
          </a:xfrm>
          <a:noFill/>
        </p:spPr>
      </p:pic>
    </p:spTree>
    <p:extLst>
      <p:ext uri="{BB962C8B-B14F-4D97-AF65-F5344CB8AC3E}">
        <p14:creationId xmlns="" xmlns:p14="http://schemas.microsoft.com/office/powerpoint/2010/main" val="1677245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8850" name="Picture 2" descr="barbara_noisy2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0" y="609600"/>
            <a:ext cx="58674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8595" name="Picture 3" descr="barbara_denoise2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609600"/>
            <a:ext cx="58674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2" name="Text Box 4"/>
          <p:cNvSpPr txBox="1">
            <a:spLocks noChangeArrowheads="1"/>
          </p:cNvSpPr>
          <p:nvPr/>
        </p:nvSpPr>
        <p:spPr bwMode="auto">
          <a:xfrm>
            <a:off x="7646988" y="5186363"/>
            <a:ext cx="10985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latin typeface="Arial" pitchFamily="34" charset="0"/>
                <a:sym typeface="Symbol" pitchFamily="18" charset="2"/>
              </a:rPr>
              <a:t>UDWT</a:t>
            </a:r>
          </a:p>
          <a:p>
            <a:pPr algn="ctr"/>
            <a:r>
              <a:rPr lang="en-US" altLang="zh-CN" sz="2400">
                <a:latin typeface="Arial" pitchFamily="34" charset="0"/>
                <a:sym typeface="Symbol" pitchFamily="18" charset="2"/>
              </a:rPr>
              <a:t></a:t>
            </a:r>
            <a:r>
              <a:rPr lang="en-US" altLang="zh-CN" sz="2400">
                <a:latin typeface="Arial" pitchFamily="34" charset="0"/>
              </a:rPr>
              <a:t>=20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8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9874" name="Picture 2" descr="pepprs_noisy1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62200" y="1371600"/>
            <a:ext cx="396240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9619" name="Picture 3" descr="pepprs_denoise1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62200" y="1371600"/>
            <a:ext cx="396240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ext Box 4"/>
          <p:cNvSpPr txBox="1">
            <a:spLocks noChangeArrowheads="1"/>
          </p:cNvSpPr>
          <p:nvPr/>
        </p:nvSpPr>
        <p:spPr bwMode="auto">
          <a:xfrm>
            <a:off x="7086600" y="5186363"/>
            <a:ext cx="1608138"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latin typeface="Arial" pitchFamily="34" charset="0"/>
                <a:sym typeface="Symbol" pitchFamily="18" charset="2"/>
              </a:rPr>
              <a:t>8x8 UDCT</a:t>
            </a:r>
          </a:p>
          <a:p>
            <a:pPr algn="ctr"/>
            <a:r>
              <a:rPr lang="en-US" altLang="zh-CN" sz="2400">
                <a:latin typeface="Arial" pitchFamily="34" charset="0"/>
                <a:sym typeface="Symbol" pitchFamily="18" charset="2"/>
              </a:rPr>
              <a:t></a:t>
            </a:r>
            <a:r>
              <a:rPr lang="en-US" altLang="zh-CN" sz="2400">
                <a:latin typeface="Arial" pitchFamily="34" charset="0"/>
              </a:rPr>
              <a:t>=10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9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8600" y="688975"/>
            <a:ext cx="7985125" cy="616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899" name="Text Box 3"/>
          <p:cNvSpPr txBox="1">
            <a:spLocks noChangeArrowheads="1"/>
          </p:cNvSpPr>
          <p:nvPr/>
        </p:nvSpPr>
        <p:spPr bwMode="auto">
          <a:xfrm>
            <a:off x="2057400" y="338138"/>
            <a:ext cx="267335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800">
                <a:solidFill>
                  <a:schemeClr val="accent2"/>
                </a:solidFill>
                <a:latin typeface="Arial" pitchFamily="34" charset="0"/>
              </a:rPr>
              <a:t>量化级别的影响</a:t>
            </a:r>
          </a:p>
        </p:txBody>
      </p:sp>
      <p:sp>
        <p:nvSpPr>
          <p:cNvPr id="80900" name="Text Box 4"/>
          <p:cNvSpPr txBox="1">
            <a:spLocks noChangeArrowheads="1"/>
          </p:cNvSpPr>
          <p:nvPr/>
        </p:nvSpPr>
        <p:spPr bwMode="auto">
          <a:xfrm>
            <a:off x="7588250" y="5259388"/>
            <a:ext cx="12509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a:latin typeface="Arial" pitchFamily="34" charset="0"/>
                <a:sym typeface="Symbol" pitchFamily="18" charset="2"/>
              </a:rPr>
              <a:t>8x8 UDCT</a:t>
            </a:r>
          </a:p>
          <a:p>
            <a:pPr algn="ctr"/>
            <a:r>
              <a:rPr lang="en-US" altLang="zh-CN">
                <a:latin typeface="Arial" pitchFamily="34" charset="0"/>
                <a:sym typeface="Symbol" pitchFamily="18" charset="2"/>
              </a:rPr>
              <a:t></a:t>
            </a:r>
            <a:r>
              <a:rPr lang="en-US" altLang="zh-CN">
                <a:latin typeface="Arial" pitchFamily="34" charset="0"/>
              </a:rPr>
              <a:t>=10</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1079500"/>
            <a:ext cx="6781800" cy="547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 Box 3"/>
          <p:cNvSpPr txBox="1">
            <a:spLocks noChangeArrowheads="1"/>
          </p:cNvSpPr>
          <p:nvPr/>
        </p:nvSpPr>
        <p:spPr bwMode="auto">
          <a:xfrm>
            <a:off x="2057400" y="374650"/>
            <a:ext cx="19621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800">
                <a:solidFill>
                  <a:schemeClr val="accent2"/>
                </a:solidFill>
                <a:latin typeface="Arial" pitchFamily="34" charset="0"/>
              </a:rPr>
              <a:t>变换的影响</a:t>
            </a:r>
          </a:p>
        </p:txBody>
      </p:sp>
      <p:sp>
        <p:nvSpPr>
          <p:cNvPr id="81924" name="Text Box 4"/>
          <p:cNvSpPr txBox="1">
            <a:spLocks noChangeArrowheads="1"/>
          </p:cNvSpPr>
          <p:nvPr/>
        </p:nvSpPr>
        <p:spPr bwMode="auto">
          <a:xfrm>
            <a:off x="7829550" y="5230813"/>
            <a:ext cx="7667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000">
                <a:latin typeface="Arial" pitchFamily="34" charset="0"/>
                <a:sym typeface="Symbol" pitchFamily="18" charset="2"/>
              </a:rPr>
              <a:t></a:t>
            </a:r>
            <a:r>
              <a:rPr lang="en-US" altLang="zh-CN" sz="2000">
                <a:latin typeface="Arial" pitchFamily="34" charset="0"/>
              </a:rPr>
              <a:t>=10</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190625"/>
            <a:ext cx="7010400" cy="513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47" name="Text Box 3"/>
          <p:cNvSpPr txBox="1">
            <a:spLocks noChangeArrowheads="1"/>
          </p:cNvSpPr>
          <p:nvPr/>
        </p:nvSpPr>
        <p:spPr bwMode="auto">
          <a:xfrm>
            <a:off x="2257425" y="527050"/>
            <a:ext cx="26733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800">
                <a:solidFill>
                  <a:schemeClr val="accent2"/>
                </a:solidFill>
                <a:latin typeface="Arial" pitchFamily="34" charset="0"/>
              </a:rPr>
              <a:t>训练图像的影响</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2346325" y="6067425"/>
            <a:ext cx="47402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000">
                <a:latin typeface="Arial" pitchFamily="34" charset="0"/>
              </a:rPr>
              <a:t>MFs for  UDCT 8x8 (i,i) bands, i=2..6.     </a:t>
            </a:r>
          </a:p>
        </p:txBody>
      </p:sp>
      <p:sp>
        <p:nvSpPr>
          <p:cNvPr id="83971" name="Text Box 3"/>
          <p:cNvSpPr txBox="1">
            <a:spLocks noChangeArrowheads="1"/>
          </p:cNvSpPr>
          <p:nvPr/>
        </p:nvSpPr>
        <p:spPr bwMode="auto">
          <a:xfrm>
            <a:off x="573088" y="1404938"/>
            <a:ext cx="5826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zh-CN">
                <a:latin typeface="Arial" pitchFamily="34" charset="0"/>
                <a:sym typeface="Symbol" pitchFamily="18" charset="2"/>
              </a:rPr>
              <a:t></a:t>
            </a:r>
            <a:r>
              <a:rPr lang="en-US" altLang="zh-CN">
                <a:latin typeface="Arial" pitchFamily="34" charset="0"/>
                <a:sym typeface="Symbol" pitchFamily="18" charset="2"/>
              </a:rPr>
              <a:t>=5</a:t>
            </a:r>
          </a:p>
        </p:txBody>
      </p:sp>
      <p:sp>
        <p:nvSpPr>
          <p:cNvPr id="83972" name="Text Box 4"/>
          <p:cNvSpPr txBox="1">
            <a:spLocks noChangeArrowheads="1"/>
          </p:cNvSpPr>
          <p:nvPr/>
        </p:nvSpPr>
        <p:spPr bwMode="auto">
          <a:xfrm>
            <a:off x="509588" y="2681288"/>
            <a:ext cx="7096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zh-CN">
                <a:latin typeface="Arial" pitchFamily="34" charset="0"/>
                <a:sym typeface="Symbol" pitchFamily="18" charset="2"/>
              </a:rPr>
              <a:t></a:t>
            </a:r>
            <a:r>
              <a:rPr lang="en-US" altLang="zh-CN">
                <a:latin typeface="Arial" pitchFamily="34" charset="0"/>
                <a:sym typeface="Symbol" pitchFamily="18" charset="2"/>
              </a:rPr>
              <a:t>=10</a:t>
            </a:r>
          </a:p>
        </p:txBody>
      </p:sp>
      <p:sp>
        <p:nvSpPr>
          <p:cNvPr id="83973" name="Text Box 5"/>
          <p:cNvSpPr txBox="1">
            <a:spLocks noChangeArrowheads="1"/>
          </p:cNvSpPr>
          <p:nvPr/>
        </p:nvSpPr>
        <p:spPr bwMode="auto">
          <a:xfrm>
            <a:off x="509588" y="3976688"/>
            <a:ext cx="7096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zh-CN">
                <a:latin typeface="Arial" pitchFamily="34" charset="0"/>
                <a:sym typeface="Symbol" pitchFamily="18" charset="2"/>
              </a:rPr>
              <a:t></a:t>
            </a:r>
            <a:r>
              <a:rPr lang="en-US" altLang="zh-CN">
                <a:latin typeface="Arial" pitchFamily="34" charset="0"/>
                <a:sym typeface="Symbol" pitchFamily="18" charset="2"/>
              </a:rPr>
              <a:t>=15</a:t>
            </a:r>
          </a:p>
        </p:txBody>
      </p:sp>
      <p:sp>
        <p:nvSpPr>
          <p:cNvPr id="83974" name="Text Box 6"/>
          <p:cNvSpPr txBox="1">
            <a:spLocks noChangeArrowheads="1"/>
          </p:cNvSpPr>
          <p:nvPr/>
        </p:nvSpPr>
        <p:spPr bwMode="auto">
          <a:xfrm>
            <a:off x="509588" y="5195888"/>
            <a:ext cx="7096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zh-CN">
                <a:latin typeface="Arial" pitchFamily="34" charset="0"/>
                <a:sym typeface="Symbol" pitchFamily="18" charset="2"/>
              </a:rPr>
              <a:t></a:t>
            </a:r>
            <a:r>
              <a:rPr lang="en-US" altLang="zh-CN">
                <a:latin typeface="Arial" pitchFamily="34" charset="0"/>
                <a:sym typeface="Symbol" pitchFamily="18" charset="2"/>
              </a:rPr>
              <a:t>=20</a:t>
            </a:r>
          </a:p>
        </p:txBody>
      </p:sp>
      <p:grpSp>
        <p:nvGrpSpPr>
          <p:cNvPr id="83975" name="Group 7"/>
          <p:cNvGrpSpPr>
            <a:grpSpLocks noChangeAspect="1"/>
          </p:cNvGrpSpPr>
          <p:nvPr/>
        </p:nvGrpSpPr>
        <p:grpSpPr bwMode="auto">
          <a:xfrm>
            <a:off x="609600" y="698500"/>
            <a:ext cx="8021638" cy="5778500"/>
            <a:chOff x="384" y="440"/>
            <a:chExt cx="5053" cy="3640"/>
          </a:xfrm>
        </p:grpSpPr>
        <p:sp>
          <p:nvSpPr>
            <p:cNvPr id="83977" name="AutoShape 8"/>
            <p:cNvSpPr>
              <a:spLocks noChangeAspect="1" noChangeArrowheads="1" noTextEdit="1"/>
            </p:cNvSpPr>
            <p:nvPr/>
          </p:nvSpPr>
          <p:spPr bwMode="auto">
            <a:xfrm>
              <a:off x="384" y="440"/>
              <a:ext cx="5053" cy="3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grpSp>
          <p:nvGrpSpPr>
            <p:cNvPr id="83978" name="Group 9"/>
            <p:cNvGrpSpPr>
              <a:grpSpLocks/>
            </p:cNvGrpSpPr>
            <p:nvPr/>
          </p:nvGrpSpPr>
          <p:grpSpPr bwMode="auto">
            <a:xfrm>
              <a:off x="1061" y="707"/>
              <a:ext cx="3875" cy="2176"/>
              <a:chOff x="1061" y="707"/>
              <a:chExt cx="3875" cy="2176"/>
            </a:xfrm>
          </p:grpSpPr>
          <p:sp>
            <p:nvSpPr>
              <p:cNvPr id="84139" name="Rectangle 10"/>
              <p:cNvSpPr>
                <a:spLocks noChangeArrowheads="1"/>
              </p:cNvSpPr>
              <p:nvPr/>
            </p:nvSpPr>
            <p:spPr bwMode="auto">
              <a:xfrm>
                <a:off x="1068" y="2309"/>
                <a:ext cx="573" cy="57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40" name="Rectangle 11"/>
              <p:cNvSpPr>
                <a:spLocks noChangeArrowheads="1"/>
              </p:cNvSpPr>
              <p:nvPr/>
            </p:nvSpPr>
            <p:spPr bwMode="auto">
              <a:xfrm>
                <a:off x="1068" y="2309"/>
                <a:ext cx="573" cy="57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41" name="Freeform 12"/>
              <p:cNvSpPr>
                <a:spLocks/>
              </p:cNvSpPr>
              <p:nvPr/>
            </p:nvSpPr>
            <p:spPr bwMode="auto">
              <a:xfrm>
                <a:off x="1354" y="2309"/>
                <a:ext cx="1" cy="573"/>
              </a:xfrm>
              <a:custGeom>
                <a:avLst/>
                <a:gdLst>
                  <a:gd name="T0" fmla="*/ 0 w 1"/>
                  <a:gd name="T1" fmla="*/ 24294 h 88"/>
                  <a:gd name="T2" fmla="*/ 0 w 1"/>
                  <a:gd name="T3" fmla="*/ 0 h 88"/>
                  <a:gd name="T4" fmla="*/ 0 w 1"/>
                  <a:gd name="T5" fmla="*/ 0 h 88"/>
                  <a:gd name="T6" fmla="*/ 0 60000 65536"/>
                  <a:gd name="T7" fmla="*/ 0 60000 65536"/>
                  <a:gd name="T8" fmla="*/ 0 60000 65536"/>
                  <a:gd name="T9" fmla="*/ 0 w 1"/>
                  <a:gd name="T10" fmla="*/ 0 h 88"/>
                  <a:gd name="T11" fmla="*/ 1 w 1"/>
                  <a:gd name="T12" fmla="*/ 88 h 88"/>
                </a:gdLst>
                <a:ahLst/>
                <a:cxnLst>
                  <a:cxn ang="T6">
                    <a:pos x="T0" y="T1"/>
                  </a:cxn>
                  <a:cxn ang="T7">
                    <a:pos x="T2" y="T3"/>
                  </a:cxn>
                  <a:cxn ang="T8">
                    <a:pos x="T4" y="T5"/>
                  </a:cxn>
                </a:cxnLst>
                <a:rect l="T9" t="T10" r="T11" b="T12"/>
                <a:pathLst>
                  <a:path w="1" h="88">
                    <a:moveTo>
                      <a:pt x="0" y="88"/>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42" name="Freeform 13"/>
              <p:cNvSpPr>
                <a:spLocks/>
              </p:cNvSpPr>
              <p:nvPr/>
            </p:nvSpPr>
            <p:spPr bwMode="auto">
              <a:xfrm>
                <a:off x="1068" y="2595"/>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43" name="Line 14"/>
              <p:cNvSpPr>
                <a:spLocks noChangeShapeType="1"/>
              </p:cNvSpPr>
              <p:nvPr/>
            </p:nvSpPr>
            <p:spPr bwMode="auto">
              <a:xfrm>
                <a:off x="1068"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44" name="Freeform 15"/>
              <p:cNvSpPr>
                <a:spLocks/>
              </p:cNvSpPr>
              <p:nvPr/>
            </p:nvSpPr>
            <p:spPr bwMode="auto">
              <a:xfrm>
                <a:off x="1068"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45" name="Line 16"/>
              <p:cNvSpPr>
                <a:spLocks noChangeShapeType="1"/>
              </p:cNvSpPr>
              <p:nvPr/>
            </p:nvSpPr>
            <p:spPr bwMode="auto">
              <a:xfrm flipV="1">
                <a:off x="106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46" name="Line 17"/>
              <p:cNvSpPr>
                <a:spLocks noChangeShapeType="1"/>
              </p:cNvSpPr>
              <p:nvPr/>
            </p:nvSpPr>
            <p:spPr bwMode="auto">
              <a:xfrm>
                <a:off x="1068" y="2882"/>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47" name="Line 18"/>
              <p:cNvSpPr>
                <a:spLocks noChangeShapeType="1"/>
              </p:cNvSpPr>
              <p:nvPr/>
            </p:nvSpPr>
            <p:spPr bwMode="auto">
              <a:xfrm flipV="1">
                <a:off x="106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48" name="Line 19"/>
              <p:cNvSpPr>
                <a:spLocks noChangeShapeType="1"/>
              </p:cNvSpPr>
              <p:nvPr/>
            </p:nvSpPr>
            <p:spPr bwMode="auto">
              <a:xfrm flipV="1">
                <a:off x="1354" y="2875"/>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49" name="Line 20"/>
              <p:cNvSpPr>
                <a:spLocks noChangeShapeType="1"/>
              </p:cNvSpPr>
              <p:nvPr/>
            </p:nvSpPr>
            <p:spPr bwMode="auto">
              <a:xfrm>
                <a:off x="1354" y="2309"/>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50" name="Line 21"/>
              <p:cNvSpPr>
                <a:spLocks noChangeShapeType="1"/>
              </p:cNvSpPr>
              <p:nvPr/>
            </p:nvSpPr>
            <p:spPr bwMode="auto">
              <a:xfrm>
                <a:off x="1068" y="2595"/>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51" name="Line 22"/>
              <p:cNvSpPr>
                <a:spLocks noChangeShapeType="1"/>
              </p:cNvSpPr>
              <p:nvPr/>
            </p:nvSpPr>
            <p:spPr bwMode="auto">
              <a:xfrm flipH="1">
                <a:off x="1634" y="2595"/>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52" name="Line 23"/>
              <p:cNvSpPr>
                <a:spLocks noChangeShapeType="1"/>
              </p:cNvSpPr>
              <p:nvPr/>
            </p:nvSpPr>
            <p:spPr bwMode="auto">
              <a:xfrm>
                <a:off x="1068"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53" name="Freeform 24"/>
              <p:cNvSpPr>
                <a:spLocks/>
              </p:cNvSpPr>
              <p:nvPr/>
            </p:nvSpPr>
            <p:spPr bwMode="auto">
              <a:xfrm>
                <a:off x="1068"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54" name="Line 25"/>
              <p:cNvSpPr>
                <a:spLocks noChangeShapeType="1"/>
              </p:cNvSpPr>
              <p:nvPr/>
            </p:nvSpPr>
            <p:spPr bwMode="auto">
              <a:xfrm flipV="1">
                <a:off x="106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55" name="Freeform 26"/>
              <p:cNvSpPr>
                <a:spLocks/>
              </p:cNvSpPr>
              <p:nvPr/>
            </p:nvSpPr>
            <p:spPr bwMode="auto">
              <a:xfrm>
                <a:off x="1068" y="2309"/>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3 w 573"/>
                  <a:gd name="T69" fmla="*/ 124 h 573"/>
                  <a:gd name="T70" fmla="*/ 456 w 573"/>
                  <a:gd name="T71" fmla="*/ 111 h 573"/>
                  <a:gd name="T72" fmla="*/ 469 w 573"/>
                  <a:gd name="T73" fmla="*/ 98 h 573"/>
                  <a:gd name="T74" fmla="*/ 482 w 573"/>
                  <a:gd name="T75" fmla="*/ 84 h 573"/>
                  <a:gd name="T76" fmla="*/ 495 w 573"/>
                  <a:gd name="T77" fmla="*/ 71 h 573"/>
                  <a:gd name="T78" fmla="*/ 508 w 573"/>
                  <a:gd name="T79" fmla="*/ 58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56" y="410"/>
                    </a:lnTo>
                    <a:lnTo>
                      <a:pt x="163" y="404"/>
                    </a:lnTo>
                    <a:lnTo>
                      <a:pt x="169" y="397"/>
                    </a:lnTo>
                    <a:lnTo>
                      <a:pt x="176" y="391"/>
                    </a:lnTo>
                    <a:lnTo>
                      <a:pt x="182" y="384"/>
                    </a:lnTo>
                    <a:lnTo>
                      <a:pt x="189" y="378"/>
                    </a:lnTo>
                    <a:lnTo>
                      <a:pt x="195" y="371"/>
                    </a:lnTo>
                    <a:lnTo>
                      <a:pt x="202" y="364"/>
                    </a:lnTo>
                    <a:lnTo>
                      <a:pt x="208" y="358"/>
                    </a:lnTo>
                    <a:lnTo>
                      <a:pt x="215" y="351"/>
                    </a:lnTo>
                    <a:lnTo>
                      <a:pt x="221" y="345"/>
                    </a:lnTo>
                    <a:lnTo>
                      <a:pt x="228" y="338"/>
                    </a:lnTo>
                    <a:lnTo>
                      <a:pt x="234" y="332"/>
                    </a:lnTo>
                    <a:lnTo>
                      <a:pt x="241" y="325"/>
                    </a:lnTo>
                    <a:lnTo>
                      <a:pt x="247" y="319"/>
                    </a:lnTo>
                    <a:lnTo>
                      <a:pt x="254" y="312"/>
                    </a:lnTo>
                    <a:lnTo>
                      <a:pt x="260" y="306"/>
                    </a:lnTo>
                    <a:lnTo>
                      <a:pt x="267" y="299"/>
                    </a:lnTo>
                    <a:lnTo>
                      <a:pt x="273" y="293"/>
                    </a:lnTo>
                    <a:lnTo>
                      <a:pt x="280" y="286"/>
                    </a:lnTo>
                    <a:lnTo>
                      <a:pt x="286" y="280"/>
                    </a:lnTo>
                    <a:lnTo>
                      <a:pt x="293" y="273"/>
                    </a:lnTo>
                    <a:lnTo>
                      <a:pt x="299" y="267"/>
                    </a:lnTo>
                    <a:lnTo>
                      <a:pt x="306" y="260"/>
                    </a:lnTo>
                    <a:lnTo>
                      <a:pt x="312" y="254"/>
                    </a:lnTo>
                    <a:lnTo>
                      <a:pt x="319" y="247"/>
                    </a:lnTo>
                    <a:lnTo>
                      <a:pt x="325" y="241"/>
                    </a:lnTo>
                    <a:lnTo>
                      <a:pt x="332" y="234"/>
                    </a:lnTo>
                    <a:lnTo>
                      <a:pt x="338" y="228"/>
                    </a:lnTo>
                    <a:lnTo>
                      <a:pt x="345" y="221"/>
                    </a:lnTo>
                    <a:lnTo>
                      <a:pt x="351" y="215"/>
                    </a:lnTo>
                    <a:lnTo>
                      <a:pt x="358" y="208"/>
                    </a:lnTo>
                    <a:lnTo>
                      <a:pt x="364" y="202"/>
                    </a:lnTo>
                    <a:lnTo>
                      <a:pt x="371" y="195"/>
                    </a:lnTo>
                    <a:lnTo>
                      <a:pt x="377" y="189"/>
                    </a:lnTo>
                    <a:lnTo>
                      <a:pt x="384" y="182"/>
                    </a:lnTo>
                    <a:lnTo>
                      <a:pt x="390" y="176"/>
                    </a:lnTo>
                    <a:lnTo>
                      <a:pt x="397" y="169"/>
                    </a:lnTo>
                    <a:lnTo>
                      <a:pt x="403" y="163"/>
                    </a:lnTo>
                    <a:lnTo>
                      <a:pt x="410" y="156"/>
                    </a:lnTo>
                    <a:lnTo>
                      <a:pt x="416" y="150"/>
                    </a:lnTo>
                    <a:lnTo>
                      <a:pt x="423" y="143"/>
                    </a:lnTo>
                    <a:lnTo>
                      <a:pt x="429" y="137"/>
                    </a:lnTo>
                    <a:lnTo>
                      <a:pt x="436" y="130"/>
                    </a:lnTo>
                    <a:lnTo>
                      <a:pt x="443" y="124"/>
                    </a:lnTo>
                    <a:lnTo>
                      <a:pt x="449" y="117"/>
                    </a:lnTo>
                    <a:lnTo>
                      <a:pt x="456" y="111"/>
                    </a:lnTo>
                    <a:lnTo>
                      <a:pt x="462" y="104"/>
                    </a:lnTo>
                    <a:lnTo>
                      <a:pt x="469" y="98"/>
                    </a:lnTo>
                    <a:lnTo>
                      <a:pt x="475" y="91"/>
                    </a:lnTo>
                    <a:lnTo>
                      <a:pt x="482" y="84"/>
                    </a:lnTo>
                    <a:lnTo>
                      <a:pt x="488" y="78"/>
                    </a:lnTo>
                    <a:lnTo>
                      <a:pt x="495" y="71"/>
                    </a:lnTo>
                    <a:lnTo>
                      <a:pt x="501" y="65"/>
                    </a:lnTo>
                    <a:lnTo>
                      <a:pt x="508" y="58"/>
                    </a:lnTo>
                    <a:lnTo>
                      <a:pt x="514" y="52"/>
                    </a:lnTo>
                    <a:lnTo>
                      <a:pt x="521" y="45"/>
                    </a:lnTo>
                    <a:lnTo>
                      <a:pt x="527" y="39"/>
                    </a:lnTo>
                    <a:lnTo>
                      <a:pt x="534" y="32"/>
                    </a:lnTo>
                    <a:lnTo>
                      <a:pt x="540" y="26"/>
                    </a:lnTo>
                    <a:lnTo>
                      <a:pt x="547" y="19"/>
                    </a:lnTo>
                    <a:lnTo>
                      <a:pt x="553" y="13"/>
                    </a:lnTo>
                    <a:lnTo>
                      <a:pt x="560" y="6"/>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56" name="Freeform 27"/>
              <p:cNvSpPr>
                <a:spLocks/>
              </p:cNvSpPr>
              <p:nvPr/>
            </p:nvSpPr>
            <p:spPr bwMode="auto">
              <a:xfrm>
                <a:off x="1074" y="2309"/>
                <a:ext cx="560" cy="566"/>
              </a:xfrm>
              <a:custGeom>
                <a:avLst/>
                <a:gdLst>
                  <a:gd name="T0" fmla="*/ 0 w 560"/>
                  <a:gd name="T1" fmla="*/ 560 h 566"/>
                  <a:gd name="T2" fmla="*/ 13 w 560"/>
                  <a:gd name="T3" fmla="*/ 547 h 566"/>
                  <a:gd name="T4" fmla="*/ 26 w 560"/>
                  <a:gd name="T5" fmla="*/ 534 h 566"/>
                  <a:gd name="T6" fmla="*/ 39 w 560"/>
                  <a:gd name="T7" fmla="*/ 521 h 566"/>
                  <a:gd name="T8" fmla="*/ 52 w 560"/>
                  <a:gd name="T9" fmla="*/ 508 h 566"/>
                  <a:gd name="T10" fmla="*/ 65 w 560"/>
                  <a:gd name="T11" fmla="*/ 495 h 566"/>
                  <a:gd name="T12" fmla="*/ 78 w 560"/>
                  <a:gd name="T13" fmla="*/ 482 h 566"/>
                  <a:gd name="T14" fmla="*/ 91 w 560"/>
                  <a:gd name="T15" fmla="*/ 469 h 566"/>
                  <a:gd name="T16" fmla="*/ 104 w 560"/>
                  <a:gd name="T17" fmla="*/ 456 h 566"/>
                  <a:gd name="T18" fmla="*/ 117 w 560"/>
                  <a:gd name="T19" fmla="*/ 443 h 566"/>
                  <a:gd name="T20" fmla="*/ 130 w 560"/>
                  <a:gd name="T21" fmla="*/ 430 h 566"/>
                  <a:gd name="T22" fmla="*/ 143 w 560"/>
                  <a:gd name="T23" fmla="*/ 404 h 566"/>
                  <a:gd name="T24" fmla="*/ 157 w 560"/>
                  <a:gd name="T25" fmla="*/ 384 h 566"/>
                  <a:gd name="T26" fmla="*/ 170 w 560"/>
                  <a:gd name="T27" fmla="*/ 358 h 566"/>
                  <a:gd name="T28" fmla="*/ 183 w 560"/>
                  <a:gd name="T29" fmla="*/ 338 h 566"/>
                  <a:gd name="T30" fmla="*/ 196 w 560"/>
                  <a:gd name="T31" fmla="*/ 312 h 566"/>
                  <a:gd name="T32" fmla="*/ 215 w 560"/>
                  <a:gd name="T33" fmla="*/ 293 h 566"/>
                  <a:gd name="T34" fmla="*/ 222 w 560"/>
                  <a:gd name="T35" fmla="*/ 273 h 566"/>
                  <a:gd name="T36" fmla="*/ 235 w 560"/>
                  <a:gd name="T37" fmla="*/ 267 h 566"/>
                  <a:gd name="T38" fmla="*/ 248 w 560"/>
                  <a:gd name="T39" fmla="*/ 273 h 566"/>
                  <a:gd name="T40" fmla="*/ 261 w 560"/>
                  <a:gd name="T41" fmla="*/ 273 h 566"/>
                  <a:gd name="T42" fmla="*/ 274 w 560"/>
                  <a:gd name="T43" fmla="*/ 280 h 566"/>
                  <a:gd name="T44" fmla="*/ 287 w 560"/>
                  <a:gd name="T45" fmla="*/ 286 h 566"/>
                  <a:gd name="T46" fmla="*/ 300 w 560"/>
                  <a:gd name="T47" fmla="*/ 293 h 566"/>
                  <a:gd name="T48" fmla="*/ 313 w 560"/>
                  <a:gd name="T49" fmla="*/ 299 h 566"/>
                  <a:gd name="T50" fmla="*/ 326 w 560"/>
                  <a:gd name="T51" fmla="*/ 299 h 566"/>
                  <a:gd name="T52" fmla="*/ 339 w 560"/>
                  <a:gd name="T53" fmla="*/ 273 h 566"/>
                  <a:gd name="T54" fmla="*/ 358 w 560"/>
                  <a:gd name="T55" fmla="*/ 254 h 566"/>
                  <a:gd name="T56" fmla="*/ 365 w 560"/>
                  <a:gd name="T57" fmla="*/ 234 h 566"/>
                  <a:gd name="T58" fmla="*/ 378 w 560"/>
                  <a:gd name="T59" fmla="*/ 208 h 566"/>
                  <a:gd name="T60" fmla="*/ 391 w 560"/>
                  <a:gd name="T61" fmla="*/ 189 h 566"/>
                  <a:gd name="T62" fmla="*/ 404 w 560"/>
                  <a:gd name="T63" fmla="*/ 163 h 566"/>
                  <a:gd name="T64" fmla="*/ 417 w 560"/>
                  <a:gd name="T65" fmla="*/ 143 h 566"/>
                  <a:gd name="T66" fmla="*/ 430 w 560"/>
                  <a:gd name="T67" fmla="*/ 130 h 566"/>
                  <a:gd name="T68" fmla="*/ 443 w 560"/>
                  <a:gd name="T69" fmla="*/ 117 h 566"/>
                  <a:gd name="T70" fmla="*/ 463 w 560"/>
                  <a:gd name="T71" fmla="*/ 98 h 566"/>
                  <a:gd name="T72" fmla="*/ 469 w 560"/>
                  <a:gd name="T73" fmla="*/ 84 h 566"/>
                  <a:gd name="T74" fmla="*/ 482 w 560"/>
                  <a:gd name="T75" fmla="*/ 71 h 566"/>
                  <a:gd name="T76" fmla="*/ 495 w 560"/>
                  <a:gd name="T77" fmla="*/ 58 h 566"/>
                  <a:gd name="T78" fmla="*/ 508 w 560"/>
                  <a:gd name="T79" fmla="*/ 45 h 566"/>
                  <a:gd name="T80" fmla="*/ 521 w 560"/>
                  <a:gd name="T81" fmla="*/ 32 h 566"/>
                  <a:gd name="T82" fmla="*/ 534 w 560"/>
                  <a:gd name="T83" fmla="*/ 19 h 566"/>
                  <a:gd name="T84" fmla="*/ 554 w 560"/>
                  <a:gd name="T85" fmla="*/ 6 h 566"/>
                  <a:gd name="T86" fmla="*/ 560 w 560"/>
                  <a:gd name="T87" fmla="*/ 0 h 5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0"/>
                  <a:gd name="T133" fmla="*/ 0 h 566"/>
                  <a:gd name="T134" fmla="*/ 560 w 560"/>
                  <a:gd name="T135" fmla="*/ 566 h 5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0" h="566">
                    <a:moveTo>
                      <a:pt x="0" y="566"/>
                    </a:moveTo>
                    <a:lnTo>
                      <a:pt x="0" y="560"/>
                    </a:lnTo>
                    <a:lnTo>
                      <a:pt x="7" y="553"/>
                    </a:lnTo>
                    <a:lnTo>
                      <a:pt x="13" y="547"/>
                    </a:lnTo>
                    <a:lnTo>
                      <a:pt x="20" y="540"/>
                    </a:lnTo>
                    <a:lnTo>
                      <a:pt x="26" y="534"/>
                    </a:lnTo>
                    <a:lnTo>
                      <a:pt x="33" y="527"/>
                    </a:lnTo>
                    <a:lnTo>
                      <a:pt x="39" y="521"/>
                    </a:lnTo>
                    <a:lnTo>
                      <a:pt x="46" y="514"/>
                    </a:lnTo>
                    <a:lnTo>
                      <a:pt x="52" y="508"/>
                    </a:lnTo>
                    <a:lnTo>
                      <a:pt x="59" y="501"/>
                    </a:lnTo>
                    <a:lnTo>
                      <a:pt x="65" y="495"/>
                    </a:lnTo>
                    <a:lnTo>
                      <a:pt x="72" y="488"/>
                    </a:lnTo>
                    <a:lnTo>
                      <a:pt x="78" y="482"/>
                    </a:lnTo>
                    <a:lnTo>
                      <a:pt x="85" y="475"/>
                    </a:lnTo>
                    <a:lnTo>
                      <a:pt x="91" y="469"/>
                    </a:lnTo>
                    <a:lnTo>
                      <a:pt x="98" y="462"/>
                    </a:lnTo>
                    <a:lnTo>
                      <a:pt x="104" y="456"/>
                    </a:lnTo>
                    <a:lnTo>
                      <a:pt x="111" y="449"/>
                    </a:lnTo>
                    <a:lnTo>
                      <a:pt x="117" y="443"/>
                    </a:lnTo>
                    <a:lnTo>
                      <a:pt x="124" y="436"/>
                    </a:lnTo>
                    <a:lnTo>
                      <a:pt x="130" y="430"/>
                    </a:lnTo>
                    <a:lnTo>
                      <a:pt x="143" y="417"/>
                    </a:lnTo>
                    <a:lnTo>
                      <a:pt x="143" y="404"/>
                    </a:lnTo>
                    <a:lnTo>
                      <a:pt x="157" y="391"/>
                    </a:lnTo>
                    <a:lnTo>
                      <a:pt x="157" y="384"/>
                    </a:lnTo>
                    <a:lnTo>
                      <a:pt x="170" y="371"/>
                    </a:lnTo>
                    <a:lnTo>
                      <a:pt x="170" y="358"/>
                    </a:lnTo>
                    <a:lnTo>
                      <a:pt x="183" y="345"/>
                    </a:lnTo>
                    <a:lnTo>
                      <a:pt x="183" y="338"/>
                    </a:lnTo>
                    <a:lnTo>
                      <a:pt x="196" y="325"/>
                    </a:lnTo>
                    <a:lnTo>
                      <a:pt x="196" y="312"/>
                    </a:lnTo>
                    <a:lnTo>
                      <a:pt x="202" y="306"/>
                    </a:lnTo>
                    <a:lnTo>
                      <a:pt x="215" y="293"/>
                    </a:lnTo>
                    <a:lnTo>
                      <a:pt x="215" y="280"/>
                    </a:lnTo>
                    <a:lnTo>
                      <a:pt x="222" y="273"/>
                    </a:lnTo>
                    <a:lnTo>
                      <a:pt x="228" y="267"/>
                    </a:lnTo>
                    <a:lnTo>
                      <a:pt x="235" y="267"/>
                    </a:lnTo>
                    <a:lnTo>
                      <a:pt x="241" y="273"/>
                    </a:lnTo>
                    <a:lnTo>
                      <a:pt x="248" y="273"/>
                    </a:lnTo>
                    <a:lnTo>
                      <a:pt x="254" y="273"/>
                    </a:lnTo>
                    <a:lnTo>
                      <a:pt x="261" y="273"/>
                    </a:lnTo>
                    <a:lnTo>
                      <a:pt x="267" y="280"/>
                    </a:lnTo>
                    <a:lnTo>
                      <a:pt x="274" y="280"/>
                    </a:lnTo>
                    <a:lnTo>
                      <a:pt x="280" y="286"/>
                    </a:lnTo>
                    <a:lnTo>
                      <a:pt x="287" y="286"/>
                    </a:lnTo>
                    <a:lnTo>
                      <a:pt x="293" y="293"/>
                    </a:lnTo>
                    <a:lnTo>
                      <a:pt x="300" y="293"/>
                    </a:lnTo>
                    <a:lnTo>
                      <a:pt x="306" y="293"/>
                    </a:lnTo>
                    <a:lnTo>
                      <a:pt x="313" y="299"/>
                    </a:lnTo>
                    <a:lnTo>
                      <a:pt x="319" y="299"/>
                    </a:lnTo>
                    <a:lnTo>
                      <a:pt x="326" y="299"/>
                    </a:lnTo>
                    <a:lnTo>
                      <a:pt x="339" y="286"/>
                    </a:lnTo>
                    <a:lnTo>
                      <a:pt x="339" y="273"/>
                    </a:lnTo>
                    <a:lnTo>
                      <a:pt x="345" y="267"/>
                    </a:lnTo>
                    <a:lnTo>
                      <a:pt x="358" y="254"/>
                    </a:lnTo>
                    <a:lnTo>
                      <a:pt x="358" y="241"/>
                    </a:lnTo>
                    <a:lnTo>
                      <a:pt x="365" y="234"/>
                    </a:lnTo>
                    <a:lnTo>
                      <a:pt x="378" y="221"/>
                    </a:lnTo>
                    <a:lnTo>
                      <a:pt x="378" y="208"/>
                    </a:lnTo>
                    <a:lnTo>
                      <a:pt x="391" y="195"/>
                    </a:lnTo>
                    <a:lnTo>
                      <a:pt x="391" y="189"/>
                    </a:lnTo>
                    <a:lnTo>
                      <a:pt x="404" y="176"/>
                    </a:lnTo>
                    <a:lnTo>
                      <a:pt x="404" y="163"/>
                    </a:lnTo>
                    <a:lnTo>
                      <a:pt x="417" y="150"/>
                    </a:lnTo>
                    <a:lnTo>
                      <a:pt x="417" y="143"/>
                    </a:lnTo>
                    <a:lnTo>
                      <a:pt x="423" y="137"/>
                    </a:lnTo>
                    <a:lnTo>
                      <a:pt x="430" y="130"/>
                    </a:lnTo>
                    <a:lnTo>
                      <a:pt x="437" y="124"/>
                    </a:lnTo>
                    <a:lnTo>
                      <a:pt x="443" y="117"/>
                    </a:lnTo>
                    <a:lnTo>
                      <a:pt x="450" y="111"/>
                    </a:lnTo>
                    <a:lnTo>
                      <a:pt x="463" y="98"/>
                    </a:lnTo>
                    <a:lnTo>
                      <a:pt x="463" y="91"/>
                    </a:lnTo>
                    <a:lnTo>
                      <a:pt x="469" y="84"/>
                    </a:lnTo>
                    <a:lnTo>
                      <a:pt x="476" y="78"/>
                    </a:lnTo>
                    <a:lnTo>
                      <a:pt x="482" y="71"/>
                    </a:lnTo>
                    <a:lnTo>
                      <a:pt x="489" y="65"/>
                    </a:lnTo>
                    <a:lnTo>
                      <a:pt x="495" y="58"/>
                    </a:lnTo>
                    <a:lnTo>
                      <a:pt x="502" y="52"/>
                    </a:lnTo>
                    <a:lnTo>
                      <a:pt x="508" y="45"/>
                    </a:lnTo>
                    <a:lnTo>
                      <a:pt x="515" y="39"/>
                    </a:lnTo>
                    <a:lnTo>
                      <a:pt x="521" y="32"/>
                    </a:lnTo>
                    <a:lnTo>
                      <a:pt x="528" y="26"/>
                    </a:lnTo>
                    <a:lnTo>
                      <a:pt x="534" y="19"/>
                    </a:lnTo>
                    <a:lnTo>
                      <a:pt x="541" y="19"/>
                    </a:lnTo>
                    <a:lnTo>
                      <a:pt x="554" y="6"/>
                    </a:lnTo>
                    <a:lnTo>
                      <a:pt x="554" y="0"/>
                    </a:lnTo>
                    <a:lnTo>
                      <a:pt x="56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57" name="Rectangle 28"/>
              <p:cNvSpPr>
                <a:spLocks noChangeArrowheads="1"/>
              </p:cNvSpPr>
              <p:nvPr/>
            </p:nvSpPr>
            <p:spPr bwMode="auto">
              <a:xfrm>
                <a:off x="1888" y="2309"/>
                <a:ext cx="573" cy="57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58" name="Rectangle 29"/>
              <p:cNvSpPr>
                <a:spLocks noChangeArrowheads="1"/>
              </p:cNvSpPr>
              <p:nvPr/>
            </p:nvSpPr>
            <p:spPr bwMode="auto">
              <a:xfrm>
                <a:off x="1888" y="2309"/>
                <a:ext cx="573" cy="57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59" name="Freeform 30"/>
              <p:cNvSpPr>
                <a:spLocks/>
              </p:cNvSpPr>
              <p:nvPr/>
            </p:nvSpPr>
            <p:spPr bwMode="auto">
              <a:xfrm>
                <a:off x="2175" y="2309"/>
                <a:ext cx="1" cy="573"/>
              </a:xfrm>
              <a:custGeom>
                <a:avLst/>
                <a:gdLst>
                  <a:gd name="T0" fmla="*/ 0 w 1"/>
                  <a:gd name="T1" fmla="*/ 24294 h 88"/>
                  <a:gd name="T2" fmla="*/ 0 w 1"/>
                  <a:gd name="T3" fmla="*/ 0 h 88"/>
                  <a:gd name="T4" fmla="*/ 0 w 1"/>
                  <a:gd name="T5" fmla="*/ 0 h 88"/>
                  <a:gd name="T6" fmla="*/ 0 60000 65536"/>
                  <a:gd name="T7" fmla="*/ 0 60000 65536"/>
                  <a:gd name="T8" fmla="*/ 0 60000 65536"/>
                  <a:gd name="T9" fmla="*/ 0 w 1"/>
                  <a:gd name="T10" fmla="*/ 0 h 88"/>
                  <a:gd name="T11" fmla="*/ 1 w 1"/>
                  <a:gd name="T12" fmla="*/ 88 h 88"/>
                </a:gdLst>
                <a:ahLst/>
                <a:cxnLst>
                  <a:cxn ang="T6">
                    <a:pos x="T0" y="T1"/>
                  </a:cxn>
                  <a:cxn ang="T7">
                    <a:pos x="T2" y="T3"/>
                  </a:cxn>
                  <a:cxn ang="T8">
                    <a:pos x="T4" y="T5"/>
                  </a:cxn>
                </a:cxnLst>
                <a:rect l="T9" t="T10" r="T11" b="T12"/>
                <a:pathLst>
                  <a:path w="1" h="88">
                    <a:moveTo>
                      <a:pt x="0" y="88"/>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60" name="Freeform 31"/>
              <p:cNvSpPr>
                <a:spLocks/>
              </p:cNvSpPr>
              <p:nvPr/>
            </p:nvSpPr>
            <p:spPr bwMode="auto">
              <a:xfrm>
                <a:off x="1888" y="2595"/>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61" name="Line 32"/>
              <p:cNvSpPr>
                <a:spLocks noChangeShapeType="1"/>
              </p:cNvSpPr>
              <p:nvPr/>
            </p:nvSpPr>
            <p:spPr bwMode="auto">
              <a:xfrm>
                <a:off x="1888"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2" name="Freeform 33"/>
              <p:cNvSpPr>
                <a:spLocks/>
              </p:cNvSpPr>
              <p:nvPr/>
            </p:nvSpPr>
            <p:spPr bwMode="auto">
              <a:xfrm>
                <a:off x="1888"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63" name="Line 34"/>
              <p:cNvSpPr>
                <a:spLocks noChangeShapeType="1"/>
              </p:cNvSpPr>
              <p:nvPr/>
            </p:nvSpPr>
            <p:spPr bwMode="auto">
              <a:xfrm flipV="1">
                <a:off x="188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4" name="Line 35"/>
              <p:cNvSpPr>
                <a:spLocks noChangeShapeType="1"/>
              </p:cNvSpPr>
              <p:nvPr/>
            </p:nvSpPr>
            <p:spPr bwMode="auto">
              <a:xfrm>
                <a:off x="1888" y="2882"/>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5" name="Line 36"/>
              <p:cNvSpPr>
                <a:spLocks noChangeShapeType="1"/>
              </p:cNvSpPr>
              <p:nvPr/>
            </p:nvSpPr>
            <p:spPr bwMode="auto">
              <a:xfrm flipV="1">
                <a:off x="188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6" name="Line 37"/>
              <p:cNvSpPr>
                <a:spLocks noChangeShapeType="1"/>
              </p:cNvSpPr>
              <p:nvPr/>
            </p:nvSpPr>
            <p:spPr bwMode="auto">
              <a:xfrm flipV="1">
                <a:off x="2175" y="2875"/>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7" name="Line 38"/>
              <p:cNvSpPr>
                <a:spLocks noChangeShapeType="1"/>
              </p:cNvSpPr>
              <p:nvPr/>
            </p:nvSpPr>
            <p:spPr bwMode="auto">
              <a:xfrm>
                <a:off x="2175" y="2309"/>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8" name="Line 39"/>
              <p:cNvSpPr>
                <a:spLocks noChangeShapeType="1"/>
              </p:cNvSpPr>
              <p:nvPr/>
            </p:nvSpPr>
            <p:spPr bwMode="auto">
              <a:xfrm>
                <a:off x="1888" y="2595"/>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9" name="Line 40"/>
              <p:cNvSpPr>
                <a:spLocks noChangeShapeType="1"/>
              </p:cNvSpPr>
              <p:nvPr/>
            </p:nvSpPr>
            <p:spPr bwMode="auto">
              <a:xfrm flipH="1">
                <a:off x="2455" y="2595"/>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70" name="Line 41"/>
              <p:cNvSpPr>
                <a:spLocks noChangeShapeType="1"/>
              </p:cNvSpPr>
              <p:nvPr/>
            </p:nvSpPr>
            <p:spPr bwMode="auto">
              <a:xfrm>
                <a:off x="1888"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71" name="Freeform 42"/>
              <p:cNvSpPr>
                <a:spLocks/>
              </p:cNvSpPr>
              <p:nvPr/>
            </p:nvSpPr>
            <p:spPr bwMode="auto">
              <a:xfrm>
                <a:off x="1888"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2" name="Line 43"/>
              <p:cNvSpPr>
                <a:spLocks noChangeShapeType="1"/>
              </p:cNvSpPr>
              <p:nvPr/>
            </p:nvSpPr>
            <p:spPr bwMode="auto">
              <a:xfrm flipV="1">
                <a:off x="188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73" name="Freeform 44"/>
              <p:cNvSpPr>
                <a:spLocks/>
              </p:cNvSpPr>
              <p:nvPr/>
            </p:nvSpPr>
            <p:spPr bwMode="auto">
              <a:xfrm>
                <a:off x="1888" y="2309"/>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3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4 h 573"/>
                  <a:gd name="T76" fmla="*/ 495 w 573"/>
                  <a:gd name="T77" fmla="*/ 71 h 573"/>
                  <a:gd name="T78" fmla="*/ 508 w 573"/>
                  <a:gd name="T79" fmla="*/ 58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3" y="384"/>
                    </a:lnTo>
                    <a:lnTo>
                      <a:pt x="189" y="378"/>
                    </a:lnTo>
                    <a:lnTo>
                      <a:pt x="196" y="371"/>
                    </a:lnTo>
                    <a:lnTo>
                      <a:pt x="202" y="364"/>
                    </a:lnTo>
                    <a:lnTo>
                      <a:pt x="209" y="358"/>
                    </a:lnTo>
                    <a:lnTo>
                      <a:pt x="215" y="351"/>
                    </a:lnTo>
                    <a:lnTo>
                      <a:pt x="222" y="345"/>
                    </a:lnTo>
                    <a:lnTo>
                      <a:pt x="228" y="338"/>
                    </a:lnTo>
                    <a:lnTo>
                      <a:pt x="235"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3" y="104"/>
                    </a:lnTo>
                    <a:lnTo>
                      <a:pt x="469" y="98"/>
                    </a:lnTo>
                    <a:lnTo>
                      <a:pt x="476" y="91"/>
                    </a:lnTo>
                    <a:lnTo>
                      <a:pt x="482" y="84"/>
                    </a:lnTo>
                    <a:lnTo>
                      <a:pt x="489" y="78"/>
                    </a:lnTo>
                    <a:lnTo>
                      <a:pt x="495" y="71"/>
                    </a:lnTo>
                    <a:lnTo>
                      <a:pt x="502" y="65"/>
                    </a:lnTo>
                    <a:lnTo>
                      <a:pt x="508" y="58"/>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4" name="Freeform 45"/>
              <p:cNvSpPr>
                <a:spLocks/>
              </p:cNvSpPr>
              <p:nvPr/>
            </p:nvSpPr>
            <p:spPr bwMode="auto">
              <a:xfrm>
                <a:off x="1895" y="2309"/>
                <a:ext cx="560" cy="566"/>
              </a:xfrm>
              <a:custGeom>
                <a:avLst/>
                <a:gdLst>
                  <a:gd name="T0" fmla="*/ 0 w 560"/>
                  <a:gd name="T1" fmla="*/ 560 h 566"/>
                  <a:gd name="T2" fmla="*/ 13 w 560"/>
                  <a:gd name="T3" fmla="*/ 547 h 566"/>
                  <a:gd name="T4" fmla="*/ 26 w 560"/>
                  <a:gd name="T5" fmla="*/ 534 h 566"/>
                  <a:gd name="T6" fmla="*/ 39 w 560"/>
                  <a:gd name="T7" fmla="*/ 527 h 566"/>
                  <a:gd name="T8" fmla="*/ 52 w 560"/>
                  <a:gd name="T9" fmla="*/ 514 h 566"/>
                  <a:gd name="T10" fmla="*/ 65 w 560"/>
                  <a:gd name="T11" fmla="*/ 501 h 566"/>
                  <a:gd name="T12" fmla="*/ 78 w 560"/>
                  <a:gd name="T13" fmla="*/ 488 h 566"/>
                  <a:gd name="T14" fmla="*/ 91 w 560"/>
                  <a:gd name="T15" fmla="*/ 482 h 566"/>
                  <a:gd name="T16" fmla="*/ 104 w 560"/>
                  <a:gd name="T17" fmla="*/ 469 h 566"/>
                  <a:gd name="T18" fmla="*/ 117 w 560"/>
                  <a:gd name="T19" fmla="*/ 456 h 566"/>
                  <a:gd name="T20" fmla="*/ 130 w 560"/>
                  <a:gd name="T21" fmla="*/ 436 h 566"/>
                  <a:gd name="T22" fmla="*/ 143 w 560"/>
                  <a:gd name="T23" fmla="*/ 423 h 566"/>
                  <a:gd name="T24" fmla="*/ 156 w 560"/>
                  <a:gd name="T25" fmla="*/ 404 h 566"/>
                  <a:gd name="T26" fmla="*/ 162 w 560"/>
                  <a:gd name="T27" fmla="*/ 391 h 566"/>
                  <a:gd name="T28" fmla="*/ 169 w 560"/>
                  <a:gd name="T29" fmla="*/ 371 h 566"/>
                  <a:gd name="T30" fmla="*/ 176 w 560"/>
                  <a:gd name="T31" fmla="*/ 358 h 566"/>
                  <a:gd name="T32" fmla="*/ 182 w 560"/>
                  <a:gd name="T33" fmla="*/ 345 h 566"/>
                  <a:gd name="T34" fmla="*/ 189 w 560"/>
                  <a:gd name="T35" fmla="*/ 325 h 566"/>
                  <a:gd name="T36" fmla="*/ 202 w 560"/>
                  <a:gd name="T37" fmla="*/ 306 h 566"/>
                  <a:gd name="T38" fmla="*/ 215 w 560"/>
                  <a:gd name="T39" fmla="*/ 280 h 566"/>
                  <a:gd name="T40" fmla="*/ 228 w 560"/>
                  <a:gd name="T41" fmla="*/ 273 h 566"/>
                  <a:gd name="T42" fmla="*/ 241 w 560"/>
                  <a:gd name="T43" fmla="*/ 273 h 566"/>
                  <a:gd name="T44" fmla="*/ 254 w 560"/>
                  <a:gd name="T45" fmla="*/ 280 h 566"/>
                  <a:gd name="T46" fmla="*/ 267 w 560"/>
                  <a:gd name="T47" fmla="*/ 280 h 566"/>
                  <a:gd name="T48" fmla="*/ 280 w 560"/>
                  <a:gd name="T49" fmla="*/ 286 h 566"/>
                  <a:gd name="T50" fmla="*/ 293 w 560"/>
                  <a:gd name="T51" fmla="*/ 286 h 566"/>
                  <a:gd name="T52" fmla="*/ 306 w 560"/>
                  <a:gd name="T53" fmla="*/ 293 h 566"/>
                  <a:gd name="T54" fmla="*/ 319 w 560"/>
                  <a:gd name="T55" fmla="*/ 293 h 566"/>
                  <a:gd name="T56" fmla="*/ 332 w 560"/>
                  <a:gd name="T57" fmla="*/ 286 h 566"/>
                  <a:gd name="T58" fmla="*/ 345 w 560"/>
                  <a:gd name="T59" fmla="*/ 267 h 566"/>
                  <a:gd name="T60" fmla="*/ 358 w 560"/>
                  <a:gd name="T61" fmla="*/ 241 h 566"/>
                  <a:gd name="T62" fmla="*/ 364 w 560"/>
                  <a:gd name="T63" fmla="*/ 228 h 566"/>
                  <a:gd name="T64" fmla="*/ 371 w 560"/>
                  <a:gd name="T65" fmla="*/ 215 h 566"/>
                  <a:gd name="T66" fmla="*/ 377 w 560"/>
                  <a:gd name="T67" fmla="*/ 202 h 566"/>
                  <a:gd name="T68" fmla="*/ 384 w 560"/>
                  <a:gd name="T69" fmla="*/ 182 h 566"/>
                  <a:gd name="T70" fmla="*/ 390 w 560"/>
                  <a:gd name="T71" fmla="*/ 163 h 566"/>
                  <a:gd name="T72" fmla="*/ 403 w 560"/>
                  <a:gd name="T73" fmla="*/ 150 h 566"/>
                  <a:gd name="T74" fmla="*/ 416 w 560"/>
                  <a:gd name="T75" fmla="*/ 130 h 566"/>
                  <a:gd name="T76" fmla="*/ 429 w 560"/>
                  <a:gd name="T77" fmla="*/ 117 h 566"/>
                  <a:gd name="T78" fmla="*/ 436 w 560"/>
                  <a:gd name="T79" fmla="*/ 104 h 566"/>
                  <a:gd name="T80" fmla="*/ 449 w 560"/>
                  <a:gd name="T81" fmla="*/ 98 h 566"/>
                  <a:gd name="T82" fmla="*/ 462 w 560"/>
                  <a:gd name="T83" fmla="*/ 84 h 566"/>
                  <a:gd name="T84" fmla="*/ 475 w 560"/>
                  <a:gd name="T85" fmla="*/ 71 h 566"/>
                  <a:gd name="T86" fmla="*/ 488 w 560"/>
                  <a:gd name="T87" fmla="*/ 65 h 566"/>
                  <a:gd name="T88" fmla="*/ 501 w 560"/>
                  <a:gd name="T89" fmla="*/ 52 h 566"/>
                  <a:gd name="T90" fmla="*/ 514 w 560"/>
                  <a:gd name="T91" fmla="*/ 39 h 566"/>
                  <a:gd name="T92" fmla="*/ 527 w 560"/>
                  <a:gd name="T93" fmla="*/ 26 h 566"/>
                  <a:gd name="T94" fmla="*/ 540 w 560"/>
                  <a:gd name="T95" fmla="*/ 13 h 566"/>
                  <a:gd name="T96" fmla="*/ 553 w 560"/>
                  <a:gd name="T97" fmla="*/ 0 h 5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60"/>
                  <a:gd name="T148" fmla="*/ 0 h 566"/>
                  <a:gd name="T149" fmla="*/ 560 w 560"/>
                  <a:gd name="T150" fmla="*/ 566 h 5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60" h="566">
                    <a:moveTo>
                      <a:pt x="0" y="566"/>
                    </a:moveTo>
                    <a:lnTo>
                      <a:pt x="0" y="560"/>
                    </a:lnTo>
                    <a:lnTo>
                      <a:pt x="6" y="553"/>
                    </a:lnTo>
                    <a:lnTo>
                      <a:pt x="13" y="547"/>
                    </a:lnTo>
                    <a:lnTo>
                      <a:pt x="19" y="540"/>
                    </a:lnTo>
                    <a:lnTo>
                      <a:pt x="26" y="534"/>
                    </a:lnTo>
                    <a:lnTo>
                      <a:pt x="32" y="527"/>
                    </a:lnTo>
                    <a:lnTo>
                      <a:pt x="39" y="527"/>
                    </a:lnTo>
                    <a:lnTo>
                      <a:pt x="45" y="521"/>
                    </a:lnTo>
                    <a:lnTo>
                      <a:pt x="52" y="514"/>
                    </a:lnTo>
                    <a:lnTo>
                      <a:pt x="58" y="508"/>
                    </a:lnTo>
                    <a:lnTo>
                      <a:pt x="65" y="501"/>
                    </a:lnTo>
                    <a:lnTo>
                      <a:pt x="71" y="495"/>
                    </a:lnTo>
                    <a:lnTo>
                      <a:pt x="78" y="488"/>
                    </a:lnTo>
                    <a:lnTo>
                      <a:pt x="84" y="482"/>
                    </a:lnTo>
                    <a:lnTo>
                      <a:pt x="91" y="482"/>
                    </a:lnTo>
                    <a:lnTo>
                      <a:pt x="97" y="475"/>
                    </a:lnTo>
                    <a:lnTo>
                      <a:pt x="104" y="469"/>
                    </a:lnTo>
                    <a:lnTo>
                      <a:pt x="110" y="462"/>
                    </a:lnTo>
                    <a:lnTo>
                      <a:pt x="117" y="456"/>
                    </a:lnTo>
                    <a:lnTo>
                      <a:pt x="130" y="443"/>
                    </a:lnTo>
                    <a:lnTo>
                      <a:pt x="130" y="436"/>
                    </a:lnTo>
                    <a:lnTo>
                      <a:pt x="136" y="430"/>
                    </a:lnTo>
                    <a:lnTo>
                      <a:pt x="143" y="423"/>
                    </a:lnTo>
                    <a:lnTo>
                      <a:pt x="156" y="410"/>
                    </a:lnTo>
                    <a:lnTo>
                      <a:pt x="156" y="404"/>
                    </a:lnTo>
                    <a:lnTo>
                      <a:pt x="162" y="397"/>
                    </a:lnTo>
                    <a:lnTo>
                      <a:pt x="162" y="391"/>
                    </a:lnTo>
                    <a:lnTo>
                      <a:pt x="169" y="384"/>
                    </a:lnTo>
                    <a:lnTo>
                      <a:pt x="169" y="371"/>
                    </a:lnTo>
                    <a:lnTo>
                      <a:pt x="176" y="364"/>
                    </a:lnTo>
                    <a:lnTo>
                      <a:pt x="176" y="358"/>
                    </a:lnTo>
                    <a:lnTo>
                      <a:pt x="182" y="351"/>
                    </a:lnTo>
                    <a:lnTo>
                      <a:pt x="182" y="345"/>
                    </a:lnTo>
                    <a:lnTo>
                      <a:pt x="189" y="338"/>
                    </a:lnTo>
                    <a:lnTo>
                      <a:pt x="189" y="325"/>
                    </a:lnTo>
                    <a:lnTo>
                      <a:pt x="202" y="312"/>
                    </a:lnTo>
                    <a:lnTo>
                      <a:pt x="202" y="306"/>
                    </a:lnTo>
                    <a:lnTo>
                      <a:pt x="215" y="293"/>
                    </a:lnTo>
                    <a:lnTo>
                      <a:pt x="215" y="280"/>
                    </a:lnTo>
                    <a:lnTo>
                      <a:pt x="221" y="273"/>
                    </a:lnTo>
                    <a:lnTo>
                      <a:pt x="228" y="273"/>
                    </a:lnTo>
                    <a:lnTo>
                      <a:pt x="234" y="273"/>
                    </a:lnTo>
                    <a:lnTo>
                      <a:pt x="241" y="273"/>
                    </a:lnTo>
                    <a:lnTo>
                      <a:pt x="247" y="273"/>
                    </a:lnTo>
                    <a:lnTo>
                      <a:pt x="254" y="280"/>
                    </a:lnTo>
                    <a:lnTo>
                      <a:pt x="260" y="280"/>
                    </a:lnTo>
                    <a:lnTo>
                      <a:pt x="267" y="280"/>
                    </a:lnTo>
                    <a:lnTo>
                      <a:pt x="273" y="280"/>
                    </a:lnTo>
                    <a:lnTo>
                      <a:pt x="280" y="286"/>
                    </a:lnTo>
                    <a:lnTo>
                      <a:pt x="286" y="286"/>
                    </a:lnTo>
                    <a:lnTo>
                      <a:pt x="293" y="286"/>
                    </a:lnTo>
                    <a:lnTo>
                      <a:pt x="299" y="286"/>
                    </a:lnTo>
                    <a:lnTo>
                      <a:pt x="306" y="293"/>
                    </a:lnTo>
                    <a:lnTo>
                      <a:pt x="312" y="293"/>
                    </a:lnTo>
                    <a:lnTo>
                      <a:pt x="319" y="293"/>
                    </a:lnTo>
                    <a:lnTo>
                      <a:pt x="325" y="293"/>
                    </a:lnTo>
                    <a:lnTo>
                      <a:pt x="332" y="286"/>
                    </a:lnTo>
                    <a:lnTo>
                      <a:pt x="345" y="273"/>
                    </a:lnTo>
                    <a:lnTo>
                      <a:pt x="345" y="267"/>
                    </a:lnTo>
                    <a:lnTo>
                      <a:pt x="358" y="254"/>
                    </a:lnTo>
                    <a:lnTo>
                      <a:pt x="358" y="241"/>
                    </a:lnTo>
                    <a:lnTo>
                      <a:pt x="364" y="234"/>
                    </a:lnTo>
                    <a:lnTo>
                      <a:pt x="364" y="228"/>
                    </a:lnTo>
                    <a:lnTo>
                      <a:pt x="371" y="221"/>
                    </a:lnTo>
                    <a:lnTo>
                      <a:pt x="371" y="215"/>
                    </a:lnTo>
                    <a:lnTo>
                      <a:pt x="377" y="208"/>
                    </a:lnTo>
                    <a:lnTo>
                      <a:pt x="377" y="202"/>
                    </a:lnTo>
                    <a:lnTo>
                      <a:pt x="384" y="195"/>
                    </a:lnTo>
                    <a:lnTo>
                      <a:pt x="384" y="182"/>
                    </a:lnTo>
                    <a:lnTo>
                      <a:pt x="390" y="176"/>
                    </a:lnTo>
                    <a:lnTo>
                      <a:pt x="390" y="163"/>
                    </a:lnTo>
                    <a:lnTo>
                      <a:pt x="397" y="156"/>
                    </a:lnTo>
                    <a:lnTo>
                      <a:pt x="403" y="150"/>
                    </a:lnTo>
                    <a:lnTo>
                      <a:pt x="416" y="137"/>
                    </a:lnTo>
                    <a:lnTo>
                      <a:pt x="416" y="130"/>
                    </a:lnTo>
                    <a:lnTo>
                      <a:pt x="423" y="124"/>
                    </a:lnTo>
                    <a:lnTo>
                      <a:pt x="429" y="117"/>
                    </a:lnTo>
                    <a:lnTo>
                      <a:pt x="442" y="104"/>
                    </a:lnTo>
                    <a:lnTo>
                      <a:pt x="436" y="104"/>
                    </a:lnTo>
                    <a:lnTo>
                      <a:pt x="442" y="104"/>
                    </a:lnTo>
                    <a:lnTo>
                      <a:pt x="449" y="98"/>
                    </a:lnTo>
                    <a:lnTo>
                      <a:pt x="456" y="91"/>
                    </a:lnTo>
                    <a:lnTo>
                      <a:pt x="462" y="84"/>
                    </a:lnTo>
                    <a:lnTo>
                      <a:pt x="469" y="78"/>
                    </a:lnTo>
                    <a:lnTo>
                      <a:pt x="475" y="71"/>
                    </a:lnTo>
                    <a:lnTo>
                      <a:pt x="482" y="65"/>
                    </a:lnTo>
                    <a:lnTo>
                      <a:pt x="488" y="65"/>
                    </a:lnTo>
                    <a:lnTo>
                      <a:pt x="495" y="58"/>
                    </a:lnTo>
                    <a:lnTo>
                      <a:pt x="501" y="52"/>
                    </a:lnTo>
                    <a:lnTo>
                      <a:pt x="508" y="45"/>
                    </a:lnTo>
                    <a:lnTo>
                      <a:pt x="514" y="39"/>
                    </a:lnTo>
                    <a:lnTo>
                      <a:pt x="521" y="32"/>
                    </a:lnTo>
                    <a:lnTo>
                      <a:pt x="527" y="26"/>
                    </a:lnTo>
                    <a:lnTo>
                      <a:pt x="534" y="19"/>
                    </a:lnTo>
                    <a:lnTo>
                      <a:pt x="540" y="13"/>
                    </a:lnTo>
                    <a:lnTo>
                      <a:pt x="547" y="6"/>
                    </a:lnTo>
                    <a:lnTo>
                      <a:pt x="553" y="0"/>
                    </a:lnTo>
                    <a:lnTo>
                      <a:pt x="56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5" name="Rectangle 46"/>
              <p:cNvSpPr>
                <a:spLocks noChangeArrowheads="1"/>
              </p:cNvSpPr>
              <p:nvPr/>
            </p:nvSpPr>
            <p:spPr bwMode="auto">
              <a:xfrm>
                <a:off x="2715" y="2309"/>
                <a:ext cx="573" cy="57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76" name="Rectangle 47"/>
              <p:cNvSpPr>
                <a:spLocks noChangeArrowheads="1"/>
              </p:cNvSpPr>
              <p:nvPr/>
            </p:nvSpPr>
            <p:spPr bwMode="auto">
              <a:xfrm>
                <a:off x="2715" y="2309"/>
                <a:ext cx="573" cy="57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7" name="Freeform 48"/>
              <p:cNvSpPr>
                <a:spLocks/>
              </p:cNvSpPr>
              <p:nvPr/>
            </p:nvSpPr>
            <p:spPr bwMode="auto">
              <a:xfrm>
                <a:off x="3002" y="2309"/>
                <a:ext cx="1" cy="573"/>
              </a:xfrm>
              <a:custGeom>
                <a:avLst/>
                <a:gdLst>
                  <a:gd name="T0" fmla="*/ 0 w 1"/>
                  <a:gd name="T1" fmla="*/ 24294 h 88"/>
                  <a:gd name="T2" fmla="*/ 0 w 1"/>
                  <a:gd name="T3" fmla="*/ 0 h 88"/>
                  <a:gd name="T4" fmla="*/ 0 w 1"/>
                  <a:gd name="T5" fmla="*/ 0 h 88"/>
                  <a:gd name="T6" fmla="*/ 0 60000 65536"/>
                  <a:gd name="T7" fmla="*/ 0 60000 65536"/>
                  <a:gd name="T8" fmla="*/ 0 60000 65536"/>
                  <a:gd name="T9" fmla="*/ 0 w 1"/>
                  <a:gd name="T10" fmla="*/ 0 h 88"/>
                  <a:gd name="T11" fmla="*/ 1 w 1"/>
                  <a:gd name="T12" fmla="*/ 88 h 88"/>
                </a:gdLst>
                <a:ahLst/>
                <a:cxnLst>
                  <a:cxn ang="T6">
                    <a:pos x="T0" y="T1"/>
                  </a:cxn>
                  <a:cxn ang="T7">
                    <a:pos x="T2" y="T3"/>
                  </a:cxn>
                  <a:cxn ang="T8">
                    <a:pos x="T4" y="T5"/>
                  </a:cxn>
                </a:cxnLst>
                <a:rect l="T9" t="T10" r="T11" b="T12"/>
                <a:pathLst>
                  <a:path w="1" h="88">
                    <a:moveTo>
                      <a:pt x="0" y="88"/>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8" name="Freeform 49"/>
              <p:cNvSpPr>
                <a:spLocks/>
              </p:cNvSpPr>
              <p:nvPr/>
            </p:nvSpPr>
            <p:spPr bwMode="auto">
              <a:xfrm>
                <a:off x="2715" y="2595"/>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9" name="Line 50"/>
              <p:cNvSpPr>
                <a:spLocks noChangeShapeType="1"/>
              </p:cNvSpPr>
              <p:nvPr/>
            </p:nvSpPr>
            <p:spPr bwMode="auto">
              <a:xfrm>
                <a:off x="2715"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0" name="Freeform 51"/>
              <p:cNvSpPr>
                <a:spLocks/>
              </p:cNvSpPr>
              <p:nvPr/>
            </p:nvSpPr>
            <p:spPr bwMode="auto">
              <a:xfrm>
                <a:off x="2715"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81" name="Line 52"/>
              <p:cNvSpPr>
                <a:spLocks noChangeShapeType="1"/>
              </p:cNvSpPr>
              <p:nvPr/>
            </p:nvSpPr>
            <p:spPr bwMode="auto">
              <a:xfrm flipV="1">
                <a:off x="2715"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2" name="Line 53"/>
              <p:cNvSpPr>
                <a:spLocks noChangeShapeType="1"/>
              </p:cNvSpPr>
              <p:nvPr/>
            </p:nvSpPr>
            <p:spPr bwMode="auto">
              <a:xfrm>
                <a:off x="2715" y="2882"/>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3" name="Line 54"/>
              <p:cNvSpPr>
                <a:spLocks noChangeShapeType="1"/>
              </p:cNvSpPr>
              <p:nvPr/>
            </p:nvSpPr>
            <p:spPr bwMode="auto">
              <a:xfrm flipV="1">
                <a:off x="2715"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4" name="Line 55"/>
              <p:cNvSpPr>
                <a:spLocks noChangeShapeType="1"/>
              </p:cNvSpPr>
              <p:nvPr/>
            </p:nvSpPr>
            <p:spPr bwMode="auto">
              <a:xfrm flipV="1">
                <a:off x="3002" y="2875"/>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5" name="Line 56"/>
              <p:cNvSpPr>
                <a:spLocks noChangeShapeType="1"/>
              </p:cNvSpPr>
              <p:nvPr/>
            </p:nvSpPr>
            <p:spPr bwMode="auto">
              <a:xfrm>
                <a:off x="3002" y="2309"/>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6" name="Line 57"/>
              <p:cNvSpPr>
                <a:spLocks noChangeShapeType="1"/>
              </p:cNvSpPr>
              <p:nvPr/>
            </p:nvSpPr>
            <p:spPr bwMode="auto">
              <a:xfrm>
                <a:off x="2715" y="2595"/>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7" name="Line 58"/>
              <p:cNvSpPr>
                <a:spLocks noChangeShapeType="1"/>
              </p:cNvSpPr>
              <p:nvPr/>
            </p:nvSpPr>
            <p:spPr bwMode="auto">
              <a:xfrm flipH="1">
                <a:off x="3282" y="2595"/>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8" name="Line 59"/>
              <p:cNvSpPr>
                <a:spLocks noChangeShapeType="1"/>
              </p:cNvSpPr>
              <p:nvPr/>
            </p:nvSpPr>
            <p:spPr bwMode="auto">
              <a:xfrm>
                <a:off x="2715"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9" name="Freeform 60"/>
              <p:cNvSpPr>
                <a:spLocks/>
              </p:cNvSpPr>
              <p:nvPr/>
            </p:nvSpPr>
            <p:spPr bwMode="auto">
              <a:xfrm>
                <a:off x="2715"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0" name="Line 61"/>
              <p:cNvSpPr>
                <a:spLocks noChangeShapeType="1"/>
              </p:cNvSpPr>
              <p:nvPr/>
            </p:nvSpPr>
            <p:spPr bwMode="auto">
              <a:xfrm flipV="1">
                <a:off x="2715"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91" name="Freeform 62"/>
              <p:cNvSpPr>
                <a:spLocks/>
              </p:cNvSpPr>
              <p:nvPr/>
            </p:nvSpPr>
            <p:spPr bwMode="auto">
              <a:xfrm>
                <a:off x="2715" y="2309"/>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4 h 573"/>
                  <a:gd name="T76" fmla="*/ 495 w 573"/>
                  <a:gd name="T77" fmla="*/ 71 h 573"/>
                  <a:gd name="T78" fmla="*/ 508 w 573"/>
                  <a:gd name="T79" fmla="*/ 58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2" y="384"/>
                    </a:lnTo>
                    <a:lnTo>
                      <a:pt x="189" y="378"/>
                    </a:lnTo>
                    <a:lnTo>
                      <a:pt x="196" y="371"/>
                    </a:lnTo>
                    <a:lnTo>
                      <a:pt x="202" y="364"/>
                    </a:lnTo>
                    <a:lnTo>
                      <a:pt x="209" y="358"/>
                    </a:lnTo>
                    <a:lnTo>
                      <a:pt x="215" y="351"/>
                    </a:lnTo>
                    <a:lnTo>
                      <a:pt x="222" y="345"/>
                    </a:lnTo>
                    <a:lnTo>
                      <a:pt x="228" y="338"/>
                    </a:lnTo>
                    <a:lnTo>
                      <a:pt x="235"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4"/>
                    </a:lnTo>
                    <a:lnTo>
                      <a:pt x="489" y="78"/>
                    </a:lnTo>
                    <a:lnTo>
                      <a:pt x="495" y="71"/>
                    </a:lnTo>
                    <a:lnTo>
                      <a:pt x="502" y="65"/>
                    </a:lnTo>
                    <a:lnTo>
                      <a:pt x="508" y="58"/>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2" name="Freeform 63"/>
              <p:cNvSpPr>
                <a:spLocks/>
              </p:cNvSpPr>
              <p:nvPr/>
            </p:nvSpPr>
            <p:spPr bwMode="auto">
              <a:xfrm>
                <a:off x="2722" y="2309"/>
                <a:ext cx="560" cy="566"/>
              </a:xfrm>
              <a:custGeom>
                <a:avLst/>
                <a:gdLst>
                  <a:gd name="T0" fmla="*/ 0 w 560"/>
                  <a:gd name="T1" fmla="*/ 560 h 566"/>
                  <a:gd name="T2" fmla="*/ 13 w 560"/>
                  <a:gd name="T3" fmla="*/ 547 h 566"/>
                  <a:gd name="T4" fmla="*/ 26 w 560"/>
                  <a:gd name="T5" fmla="*/ 534 h 566"/>
                  <a:gd name="T6" fmla="*/ 39 w 560"/>
                  <a:gd name="T7" fmla="*/ 521 h 566"/>
                  <a:gd name="T8" fmla="*/ 52 w 560"/>
                  <a:gd name="T9" fmla="*/ 508 h 566"/>
                  <a:gd name="T10" fmla="*/ 65 w 560"/>
                  <a:gd name="T11" fmla="*/ 495 h 566"/>
                  <a:gd name="T12" fmla="*/ 78 w 560"/>
                  <a:gd name="T13" fmla="*/ 488 h 566"/>
                  <a:gd name="T14" fmla="*/ 91 w 560"/>
                  <a:gd name="T15" fmla="*/ 475 h 566"/>
                  <a:gd name="T16" fmla="*/ 104 w 560"/>
                  <a:gd name="T17" fmla="*/ 462 h 566"/>
                  <a:gd name="T18" fmla="*/ 117 w 560"/>
                  <a:gd name="T19" fmla="*/ 449 h 566"/>
                  <a:gd name="T20" fmla="*/ 130 w 560"/>
                  <a:gd name="T21" fmla="*/ 436 h 566"/>
                  <a:gd name="T22" fmla="*/ 143 w 560"/>
                  <a:gd name="T23" fmla="*/ 423 h 566"/>
                  <a:gd name="T24" fmla="*/ 162 w 560"/>
                  <a:gd name="T25" fmla="*/ 404 h 566"/>
                  <a:gd name="T26" fmla="*/ 169 w 560"/>
                  <a:gd name="T27" fmla="*/ 384 h 566"/>
                  <a:gd name="T28" fmla="*/ 175 w 560"/>
                  <a:gd name="T29" fmla="*/ 371 h 566"/>
                  <a:gd name="T30" fmla="*/ 182 w 560"/>
                  <a:gd name="T31" fmla="*/ 358 h 566"/>
                  <a:gd name="T32" fmla="*/ 189 w 560"/>
                  <a:gd name="T33" fmla="*/ 345 h 566"/>
                  <a:gd name="T34" fmla="*/ 195 w 560"/>
                  <a:gd name="T35" fmla="*/ 332 h 566"/>
                  <a:gd name="T36" fmla="*/ 208 w 560"/>
                  <a:gd name="T37" fmla="*/ 306 h 566"/>
                  <a:gd name="T38" fmla="*/ 221 w 560"/>
                  <a:gd name="T39" fmla="*/ 280 h 566"/>
                  <a:gd name="T40" fmla="*/ 221 w 560"/>
                  <a:gd name="T41" fmla="*/ 280 h 566"/>
                  <a:gd name="T42" fmla="*/ 234 w 560"/>
                  <a:gd name="T43" fmla="*/ 273 h 566"/>
                  <a:gd name="T44" fmla="*/ 247 w 560"/>
                  <a:gd name="T45" fmla="*/ 280 h 566"/>
                  <a:gd name="T46" fmla="*/ 260 w 560"/>
                  <a:gd name="T47" fmla="*/ 280 h 566"/>
                  <a:gd name="T48" fmla="*/ 273 w 560"/>
                  <a:gd name="T49" fmla="*/ 286 h 566"/>
                  <a:gd name="T50" fmla="*/ 286 w 560"/>
                  <a:gd name="T51" fmla="*/ 286 h 566"/>
                  <a:gd name="T52" fmla="*/ 299 w 560"/>
                  <a:gd name="T53" fmla="*/ 286 h 566"/>
                  <a:gd name="T54" fmla="*/ 312 w 560"/>
                  <a:gd name="T55" fmla="*/ 293 h 566"/>
                  <a:gd name="T56" fmla="*/ 325 w 560"/>
                  <a:gd name="T57" fmla="*/ 293 h 566"/>
                  <a:gd name="T58" fmla="*/ 338 w 560"/>
                  <a:gd name="T59" fmla="*/ 280 h 566"/>
                  <a:gd name="T60" fmla="*/ 345 w 560"/>
                  <a:gd name="T61" fmla="*/ 267 h 566"/>
                  <a:gd name="T62" fmla="*/ 351 w 560"/>
                  <a:gd name="T63" fmla="*/ 254 h 566"/>
                  <a:gd name="T64" fmla="*/ 358 w 560"/>
                  <a:gd name="T65" fmla="*/ 234 h 566"/>
                  <a:gd name="T66" fmla="*/ 364 w 560"/>
                  <a:gd name="T67" fmla="*/ 221 h 566"/>
                  <a:gd name="T68" fmla="*/ 371 w 560"/>
                  <a:gd name="T69" fmla="*/ 208 h 566"/>
                  <a:gd name="T70" fmla="*/ 377 w 560"/>
                  <a:gd name="T71" fmla="*/ 195 h 566"/>
                  <a:gd name="T72" fmla="*/ 384 w 560"/>
                  <a:gd name="T73" fmla="*/ 182 h 566"/>
                  <a:gd name="T74" fmla="*/ 390 w 560"/>
                  <a:gd name="T75" fmla="*/ 163 h 566"/>
                  <a:gd name="T76" fmla="*/ 410 w 560"/>
                  <a:gd name="T77" fmla="*/ 143 h 566"/>
                  <a:gd name="T78" fmla="*/ 416 w 560"/>
                  <a:gd name="T79" fmla="*/ 130 h 566"/>
                  <a:gd name="T80" fmla="*/ 429 w 560"/>
                  <a:gd name="T81" fmla="*/ 117 h 566"/>
                  <a:gd name="T82" fmla="*/ 442 w 560"/>
                  <a:gd name="T83" fmla="*/ 104 h 566"/>
                  <a:gd name="T84" fmla="*/ 455 w 560"/>
                  <a:gd name="T85" fmla="*/ 91 h 566"/>
                  <a:gd name="T86" fmla="*/ 468 w 560"/>
                  <a:gd name="T87" fmla="*/ 84 h 566"/>
                  <a:gd name="T88" fmla="*/ 482 w 560"/>
                  <a:gd name="T89" fmla="*/ 71 h 566"/>
                  <a:gd name="T90" fmla="*/ 495 w 560"/>
                  <a:gd name="T91" fmla="*/ 58 h 566"/>
                  <a:gd name="T92" fmla="*/ 508 w 560"/>
                  <a:gd name="T93" fmla="*/ 45 h 566"/>
                  <a:gd name="T94" fmla="*/ 521 w 560"/>
                  <a:gd name="T95" fmla="*/ 32 h 566"/>
                  <a:gd name="T96" fmla="*/ 534 w 560"/>
                  <a:gd name="T97" fmla="*/ 19 h 566"/>
                  <a:gd name="T98" fmla="*/ 547 w 560"/>
                  <a:gd name="T99" fmla="*/ 13 h 566"/>
                  <a:gd name="T100" fmla="*/ 553 w 560"/>
                  <a:gd name="T101" fmla="*/ 0 h 5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0"/>
                  <a:gd name="T154" fmla="*/ 0 h 566"/>
                  <a:gd name="T155" fmla="*/ 560 w 560"/>
                  <a:gd name="T156" fmla="*/ 566 h 56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0" h="566">
                    <a:moveTo>
                      <a:pt x="0" y="566"/>
                    </a:moveTo>
                    <a:lnTo>
                      <a:pt x="0" y="560"/>
                    </a:lnTo>
                    <a:lnTo>
                      <a:pt x="6" y="553"/>
                    </a:lnTo>
                    <a:lnTo>
                      <a:pt x="13" y="547"/>
                    </a:lnTo>
                    <a:lnTo>
                      <a:pt x="19" y="540"/>
                    </a:lnTo>
                    <a:lnTo>
                      <a:pt x="26" y="534"/>
                    </a:lnTo>
                    <a:lnTo>
                      <a:pt x="32" y="527"/>
                    </a:lnTo>
                    <a:lnTo>
                      <a:pt x="39" y="521"/>
                    </a:lnTo>
                    <a:lnTo>
                      <a:pt x="45" y="514"/>
                    </a:lnTo>
                    <a:lnTo>
                      <a:pt x="52" y="508"/>
                    </a:lnTo>
                    <a:lnTo>
                      <a:pt x="58" y="501"/>
                    </a:lnTo>
                    <a:lnTo>
                      <a:pt x="65" y="495"/>
                    </a:lnTo>
                    <a:lnTo>
                      <a:pt x="71" y="488"/>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62" y="404"/>
                    </a:lnTo>
                    <a:lnTo>
                      <a:pt x="162" y="391"/>
                    </a:lnTo>
                    <a:lnTo>
                      <a:pt x="169" y="384"/>
                    </a:lnTo>
                    <a:lnTo>
                      <a:pt x="169" y="378"/>
                    </a:lnTo>
                    <a:lnTo>
                      <a:pt x="175" y="371"/>
                    </a:lnTo>
                    <a:lnTo>
                      <a:pt x="175" y="364"/>
                    </a:lnTo>
                    <a:lnTo>
                      <a:pt x="182" y="358"/>
                    </a:lnTo>
                    <a:lnTo>
                      <a:pt x="182" y="351"/>
                    </a:lnTo>
                    <a:lnTo>
                      <a:pt x="189" y="345"/>
                    </a:lnTo>
                    <a:lnTo>
                      <a:pt x="189" y="338"/>
                    </a:lnTo>
                    <a:lnTo>
                      <a:pt x="195" y="332"/>
                    </a:lnTo>
                    <a:lnTo>
                      <a:pt x="195" y="319"/>
                    </a:lnTo>
                    <a:lnTo>
                      <a:pt x="208" y="306"/>
                    </a:lnTo>
                    <a:lnTo>
                      <a:pt x="208" y="293"/>
                    </a:lnTo>
                    <a:lnTo>
                      <a:pt x="221" y="280"/>
                    </a:lnTo>
                    <a:lnTo>
                      <a:pt x="215" y="280"/>
                    </a:lnTo>
                    <a:lnTo>
                      <a:pt x="221" y="280"/>
                    </a:lnTo>
                    <a:lnTo>
                      <a:pt x="228" y="273"/>
                    </a:lnTo>
                    <a:lnTo>
                      <a:pt x="234" y="273"/>
                    </a:lnTo>
                    <a:lnTo>
                      <a:pt x="241" y="273"/>
                    </a:lnTo>
                    <a:lnTo>
                      <a:pt x="247" y="280"/>
                    </a:lnTo>
                    <a:lnTo>
                      <a:pt x="254" y="280"/>
                    </a:lnTo>
                    <a:lnTo>
                      <a:pt x="260" y="280"/>
                    </a:lnTo>
                    <a:lnTo>
                      <a:pt x="267" y="286"/>
                    </a:lnTo>
                    <a:lnTo>
                      <a:pt x="273" y="286"/>
                    </a:lnTo>
                    <a:lnTo>
                      <a:pt x="280" y="280"/>
                    </a:lnTo>
                    <a:lnTo>
                      <a:pt x="286" y="286"/>
                    </a:lnTo>
                    <a:lnTo>
                      <a:pt x="293" y="286"/>
                    </a:lnTo>
                    <a:lnTo>
                      <a:pt x="299" y="286"/>
                    </a:lnTo>
                    <a:lnTo>
                      <a:pt x="306" y="293"/>
                    </a:lnTo>
                    <a:lnTo>
                      <a:pt x="312" y="293"/>
                    </a:lnTo>
                    <a:lnTo>
                      <a:pt x="319" y="293"/>
                    </a:lnTo>
                    <a:lnTo>
                      <a:pt x="325" y="293"/>
                    </a:lnTo>
                    <a:lnTo>
                      <a:pt x="332" y="286"/>
                    </a:lnTo>
                    <a:lnTo>
                      <a:pt x="338" y="280"/>
                    </a:lnTo>
                    <a:lnTo>
                      <a:pt x="345" y="273"/>
                    </a:lnTo>
                    <a:lnTo>
                      <a:pt x="345" y="267"/>
                    </a:lnTo>
                    <a:lnTo>
                      <a:pt x="351" y="260"/>
                    </a:lnTo>
                    <a:lnTo>
                      <a:pt x="351" y="254"/>
                    </a:lnTo>
                    <a:lnTo>
                      <a:pt x="358" y="247"/>
                    </a:lnTo>
                    <a:lnTo>
                      <a:pt x="358" y="234"/>
                    </a:lnTo>
                    <a:lnTo>
                      <a:pt x="364" y="228"/>
                    </a:lnTo>
                    <a:lnTo>
                      <a:pt x="364" y="221"/>
                    </a:lnTo>
                    <a:lnTo>
                      <a:pt x="371" y="215"/>
                    </a:lnTo>
                    <a:lnTo>
                      <a:pt x="371" y="208"/>
                    </a:lnTo>
                    <a:lnTo>
                      <a:pt x="377" y="202"/>
                    </a:lnTo>
                    <a:lnTo>
                      <a:pt x="377" y="195"/>
                    </a:lnTo>
                    <a:lnTo>
                      <a:pt x="384" y="189"/>
                    </a:lnTo>
                    <a:lnTo>
                      <a:pt x="384" y="182"/>
                    </a:lnTo>
                    <a:lnTo>
                      <a:pt x="390" y="176"/>
                    </a:lnTo>
                    <a:lnTo>
                      <a:pt x="390" y="163"/>
                    </a:lnTo>
                    <a:lnTo>
                      <a:pt x="397" y="156"/>
                    </a:lnTo>
                    <a:lnTo>
                      <a:pt x="410" y="143"/>
                    </a:lnTo>
                    <a:lnTo>
                      <a:pt x="410" y="137"/>
                    </a:lnTo>
                    <a:lnTo>
                      <a:pt x="416" y="130"/>
                    </a:lnTo>
                    <a:lnTo>
                      <a:pt x="423" y="124"/>
                    </a:lnTo>
                    <a:lnTo>
                      <a:pt x="429" y="117"/>
                    </a:lnTo>
                    <a:lnTo>
                      <a:pt x="436" y="111"/>
                    </a:lnTo>
                    <a:lnTo>
                      <a:pt x="442" y="104"/>
                    </a:lnTo>
                    <a:lnTo>
                      <a:pt x="449" y="98"/>
                    </a:lnTo>
                    <a:lnTo>
                      <a:pt x="455" y="91"/>
                    </a:lnTo>
                    <a:lnTo>
                      <a:pt x="462" y="84"/>
                    </a:lnTo>
                    <a:lnTo>
                      <a:pt x="468" y="84"/>
                    </a:lnTo>
                    <a:lnTo>
                      <a:pt x="475" y="78"/>
                    </a:lnTo>
                    <a:lnTo>
                      <a:pt x="482" y="71"/>
                    </a:lnTo>
                    <a:lnTo>
                      <a:pt x="488" y="65"/>
                    </a:lnTo>
                    <a:lnTo>
                      <a:pt x="495" y="58"/>
                    </a:lnTo>
                    <a:lnTo>
                      <a:pt x="501" y="52"/>
                    </a:lnTo>
                    <a:lnTo>
                      <a:pt x="508" y="45"/>
                    </a:lnTo>
                    <a:lnTo>
                      <a:pt x="514" y="39"/>
                    </a:lnTo>
                    <a:lnTo>
                      <a:pt x="521" y="32"/>
                    </a:lnTo>
                    <a:lnTo>
                      <a:pt x="527" y="26"/>
                    </a:lnTo>
                    <a:lnTo>
                      <a:pt x="534" y="19"/>
                    </a:lnTo>
                    <a:lnTo>
                      <a:pt x="540" y="19"/>
                    </a:lnTo>
                    <a:lnTo>
                      <a:pt x="547" y="13"/>
                    </a:lnTo>
                    <a:lnTo>
                      <a:pt x="560" y="0"/>
                    </a:lnTo>
                    <a:lnTo>
                      <a:pt x="55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3" name="Rectangle 64"/>
              <p:cNvSpPr>
                <a:spLocks noChangeArrowheads="1"/>
              </p:cNvSpPr>
              <p:nvPr/>
            </p:nvSpPr>
            <p:spPr bwMode="auto">
              <a:xfrm>
                <a:off x="3536" y="2309"/>
                <a:ext cx="573" cy="57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94" name="Rectangle 65"/>
              <p:cNvSpPr>
                <a:spLocks noChangeArrowheads="1"/>
              </p:cNvSpPr>
              <p:nvPr/>
            </p:nvSpPr>
            <p:spPr bwMode="auto">
              <a:xfrm>
                <a:off x="3536" y="2309"/>
                <a:ext cx="573" cy="57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5" name="Freeform 66"/>
              <p:cNvSpPr>
                <a:spLocks/>
              </p:cNvSpPr>
              <p:nvPr/>
            </p:nvSpPr>
            <p:spPr bwMode="auto">
              <a:xfrm>
                <a:off x="3822" y="2309"/>
                <a:ext cx="1" cy="573"/>
              </a:xfrm>
              <a:custGeom>
                <a:avLst/>
                <a:gdLst>
                  <a:gd name="T0" fmla="*/ 0 w 1"/>
                  <a:gd name="T1" fmla="*/ 24294 h 88"/>
                  <a:gd name="T2" fmla="*/ 0 w 1"/>
                  <a:gd name="T3" fmla="*/ 0 h 88"/>
                  <a:gd name="T4" fmla="*/ 0 w 1"/>
                  <a:gd name="T5" fmla="*/ 0 h 88"/>
                  <a:gd name="T6" fmla="*/ 0 60000 65536"/>
                  <a:gd name="T7" fmla="*/ 0 60000 65536"/>
                  <a:gd name="T8" fmla="*/ 0 60000 65536"/>
                  <a:gd name="T9" fmla="*/ 0 w 1"/>
                  <a:gd name="T10" fmla="*/ 0 h 88"/>
                  <a:gd name="T11" fmla="*/ 1 w 1"/>
                  <a:gd name="T12" fmla="*/ 88 h 88"/>
                </a:gdLst>
                <a:ahLst/>
                <a:cxnLst>
                  <a:cxn ang="T6">
                    <a:pos x="T0" y="T1"/>
                  </a:cxn>
                  <a:cxn ang="T7">
                    <a:pos x="T2" y="T3"/>
                  </a:cxn>
                  <a:cxn ang="T8">
                    <a:pos x="T4" y="T5"/>
                  </a:cxn>
                </a:cxnLst>
                <a:rect l="T9" t="T10" r="T11" b="T12"/>
                <a:pathLst>
                  <a:path w="1" h="88">
                    <a:moveTo>
                      <a:pt x="0" y="88"/>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6" name="Freeform 67"/>
              <p:cNvSpPr>
                <a:spLocks/>
              </p:cNvSpPr>
              <p:nvPr/>
            </p:nvSpPr>
            <p:spPr bwMode="auto">
              <a:xfrm>
                <a:off x="3536" y="2595"/>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7" name="Line 68"/>
              <p:cNvSpPr>
                <a:spLocks noChangeShapeType="1"/>
              </p:cNvSpPr>
              <p:nvPr/>
            </p:nvSpPr>
            <p:spPr bwMode="auto">
              <a:xfrm>
                <a:off x="3536"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98" name="Freeform 69"/>
              <p:cNvSpPr>
                <a:spLocks/>
              </p:cNvSpPr>
              <p:nvPr/>
            </p:nvSpPr>
            <p:spPr bwMode="auto">
              <a:xfrm>
                <a:off x="3536"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9" name="Line 70"/>
              <p:cNvSpPr>
                <a:spLocks noChangeShapeType="1"/>
              </p:cNvSpPr>
              <p:nvPr/>
            </p:nvSpPr>
            <p:spPr bwMode="auto">
              <a:xfrm flipV="1">
                <a:off x="353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0" name="Line 71"/>
              <p:cNvSpPr>
                <a:spLocks noChangeShapeType="1"/>
              </p:cNvSpPr>
              <p:nvPr/>
            </p:nvSpPr>
            <p:spPr bwMode="auto">
              <a:xfrm>
                <a:off x="3536" y="2882"/>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1" name="Line 72"/>
              <p:cNvSpPr>
                <a:spLocks noChangeShapeType="1"/>
              </p:cNvSpPr>
              <p:nvPr/>
            </p:nvSpPr>
            <p:spPr bwMode="auto">
              <a:xfrm flipV="1">
                <a:off x="353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2" name="Line 73"/>
              <p:cNvSpPr>
                <a:spLocks noChangeShapeType="1"/>
              </p:cNvSpPr>
              <p:nvPr/>
            </p:nvSpPr>
            <p:spPr bwMode="auto">
              <a:xfrm flipV="1">
                <a:off x="3822" y="2875"/>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3" name="Line 74"/>
              <p:cNvSpPr>
                <a:spLocks noChangeShapeType="1"/>
              </p:cNvSpPr>
              <p:nvPr/>
            </p:nvSpPr>
            <p:spPr bwMode="auto">
              <a:xfrm>
                <a:off x="3822" y="2309"/>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4" name="Line 75"/>
              <p:cNvSpPr>
                <a:spLocks noChangeShapeType="1"/>
              </p:cNvSpPr>
              <p:nvPr/>
            </p:nvSpPr>
            <p:spPr bwMode="auto">
              <a:xfrm>
                <a:off x="3536" y="2595"/>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5" name="Line 76"/>
              <p:cNvSpPr>
                <a:spLocks noChangeShapeType="1"/>
              </p:cNvSpPr>
              <p:nvPr/>
            </p:nvSpPr>
            <p:spPr bwMode="auto">
              <a:xfrm flipH="1">
                <a:off x="4102" y="2595"/>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6" name="Line 77"/>
              <p:cNvSpPr>
                <a:spLocks noChangeShapeType="1"/>
              </p:cNvSpPr>
              <p:nvPr/>
            </p:nvSpPr>
            <p:spPr bwMode="auto">
              <a:xfrm>
                <a:off x="3536"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7" name="Freeform 78"/>
              <p:cNvSpPr>
                <a:spLocks/>
              </p:cNvSpPr>
              <p:nvPr/>
            </p:nvSpPr>
            <p:spPr bwMode="auto">
              <a:xfrm>
                <a:off x="3536"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08" name="Line 79"/>
              <p:cNvSpPr>
                <a:spLocks noChangeShapeType="1"/>
              </p:cNvSpPr>
              <p:nvPr/>
            </p:nvSpPr>
            <p:spPr bwMode="auto">
              <a:xfrm flipV="1">
                <a:off x="353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9" name="Freeform 80"/>
              <p:cNvSpPr>
                <a:spLocks/>
              </p:cNvSpPr>
              <p:nvPr/>
            </p:nvSpPr>
            <p:spPr bwMode="auto">
              <a:xfrm>
                <a:off x="3536" y="2309"/>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2 w 573"/>
                  <a:gd name="T69" fmla="*/ 124 h 573"/>
                  <a:gd name="T70" fmla="*/ 455 w 573"/>
                  <a:gd name="T71" fmla="*/ 111 h 573"/>
                  <a:gd name="T72" fmla="*/ 468 w 573"/>
                  <a:gd name="T73" fmla="*/ 98 h 573"/>
                  <a:gd name="T74" fmla="*/ 481 w 573"/>
                  <a:gd name="T75" fmla="*/ 84 h 573"/>
                  <a:gd name="T76" fmla="*/ 494 w 573"/>
                  <a:gd name="T77" fmla="*/ 71 h 573"/>
                  <a:gd name="T78" fmla="*/ 508 w 573"/>
                  <a:gd name="T79" fmla="*/ 58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56" y="410"/>
                    </a:lnTo>
                    <a:lnTo>
                      <a:pt x="162" y="404"/>
                    </a:lnTo>
                    <a:lnTo>
                      <a:pt x="169" y="397"/>
                    </a:lnTo>
                    <a:lnTo>
                      <a:pt x="175" y="391"/>
                    </a:lnTo>
                    <a:lnTo>
                      <a:pt x="182" y="384"/>
                    </a:lnTo>
                    <a:lnTo>
                      <a:pt x="188" y="378"/>
                    </a:lnTo>
                    <a:lnTo>
                      <a:pt x="195" y="371"/>
                    </a:lnTo>
                    <a:lnTo>
                      <a:pt x="201" y="364"/>
                    </a:lnTo>
                    <a:lnTo>
                      <a:pt x="208" y="358"/>
                    </a:lnTo>
                    <a:lnTo>
                      <a:pt x="214" y="351"/>
                    </a:lnTo>
                    <a:lnTo>
                      <a:pt x="221" y="345"/>
                    </a:lnTo>
                    <a:lnTo>
                      <a:pt x="228" y="338"/>
                    </a:lnTo>
                    <a:lnTo>
                      <a:pt x="234" y="332"/>
                    </a:lnTo>
                    <a:lnTo>
                      <a:pt x="241" y="325"/>
                    </a:lnTo>
                    <a:lnTo>
                      <a:pt x="247" y="319"/>
                    </a:lnTo>
                    <a:lnTo>
                      <a:pt x="254" y="312"/>
                    </a:lnTo>
                    <a:lnTo>
                      <a:pt x="260" y="306"/>
                    </a:lnTo>
                    <a:lnTo>
                      <a:pt x="267" y="299"/>
                    </a:lnTo>
                    <a:lnTo>
                      <a:pt x="273" y="293"/>
                    </a:lnTo>
                    <a:lnTo>
                      <a:pt x="280" y="286"/>
                    </a:lnTo>
                    <a:lnTo>
                      <a:pt x="286" y="280"/>
                    </a:lnTo>
                    <a:lnTo>
                      <a:pt x="293" y="273"/>
                    </a:lnTo>
                    <a:lnTo>
                      <a:pt x="299" y="267"/>
                    </a:lnTo>
                    <a:lnTo>
                      <a:pt x="306" y="260"/>
                    </a:lnTo>
                    <a:lnTo>
                      <a:pt x="312" y="254"/>
                    </a:lnTo>
                    <a:lnTo>
                      <a:pt x="319" y="247"/>
                    </a:lnTo>
                    <a:lnTo>
                      <a:pt x="325" y="241"/>
                    </a:lnTo>
                    <a:lnTo>
                      <a:pt x="332" y="234"/>
                    </a:lnTo>
                    <a:lnTo>
                      <a:pt x="338" y="228"/>
                    </a:lnTo>
                    <a:lnTo>
                      <a:pt x="345" y="221"/>
                    </a:lnTo>
                    <a:lnTo>
                      <a:pt x="351" y="215"/>
                    </a:lnTo>
                    <a:lnTo>
                      <a:pt x="358" y="208"/>
                    </a:lnTo>
                    <a:lnTo>
                      <a:pt x="364" y="202"/>
                    </a:lnTo>
                    <a:lnTo>
                      <a:pt x="371" y="195"/>
                    </a:lnTo>
                    <a:lnTo>
                      <a:pt x="377" y="189"/>
                    </a:lnTo>
                    <a:lnTo>
                      <a:pt x="384" y="182"/>
                    </a:lnTo>
                    <a:lnTo>
                      <a:pt x="390" y="176"/>
                    </a:lnTo>
                    <a:lnTo>
                      <a:pt x="397" y="169"/>
                    </a:lnTo>
                    <a:lnTo>
                      <a:pt x="403" y="163"/>
                    </a:lnTo>
                    <a:lnTo>
                      <a:pt x="410" y="156"/>
                    </a:lnTo>
                    <a:lnTo>
                      <a:pt x="416" y="150"/>
                    </a:lnTo>
                    <a:lnTo>
                      <a:pt x="423" y="143"/>
                    </a:lnTo>
                    <a:lnTo>
                      <a:pt x="429" y="137"/>
                    </a:lnTo>
                    <a:lnTo>
                      <a:pt x="436" y="130"/>
                    </a:lnTo>
                    <a:lnTo>
                      <a:pt x="442" y="124"/>
                    </a:lnTo>
                    <a:lnTo>
                      <a:pt x="449" y="117"/>
                    </a:lnTo>
                    <a:lnTo>
                      <a:pt x="455" y="111"/>
                    </a:lnTo>
                    <a:lnTo>
                      <a:pt x="462" y="104"/>
                    </a:lnTo>
                    <a:lnTo>
                      <a:pt x="468" y="98"/>
                    </a:lnTo>
                    <a:lnTo>
                      <a:pt x="475" y="91"/>
                    </a:lnTo>
                    <a:lnTo>
                      <a:pt x="481" y="84"/>
                    </a:lnTo>
                    <a:lnTo>
                      <a:pt x="488" y="78"/>
                    </a:lnTo>
                    <a:lnTo>
                      <a:pt x="494" y="71"/>
                    </a:lnTo>
                    <a:lnTo>
                      <a:pt x="501" y="65"/>
                    </a:lnTo>
                    <a:lnTo>
                      <a:pt x="508" y="58"/>
                    </a:lnTo>
                    <a:lnTo>
                      <a:pt x="514" y="52"/>
                    </a:lnTo>
                    <a:lnTo>
                      <a:pt x="521" y="45"/>
                    </a:lnTo>
                    <a:lnTo>
                      <a:pt x="527" y="39"/>
                    </a:lnTo>
                    <a:lnTo>
                      <a:pt x="534" y="32"/>
                    </a:lnTo>
                    <a:lnTo>
                      <a:pt x="540" y="26"/>
                    </a:lnTo>
                    <a:lnTo>
                      <a:pt x="547" y="19"/>
                    </a:lnTo>
                    <a:lnTo>
                      <a:pt x="553" y="13"/>
                    </a:lnTo>
                    <a:lnTo>
                      <a:pt x="560" y="6"/>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0" name="Freeform 81"/>
              <p:cNvSpPr>
                <a:spLocks/>
              </p:cNvSpPr>
              <p:nvPr/>
            </p:nvSpPr>
            <p:spPr bwMode="auto">
              <a:xfrm>
                <a:off x="3536" y="2309"/>
                <a:ext cx="566" cy="573"/>
              </a:xfrm>
              <a:custGeom>
                <a:avLst/>
                <a:gdLst>
                  <a:gd name="T0" fmla="*/ 0 w 566"/>
                  <a:gd name="T1" fmla="*/ 566 h 573"/>
                  <a:gd name="T2" fmla="*/ 13 w 566"/>
                  <a:gd name="T3" fmla="*/ 553 h 573"/>
                  <a:gd name="T4" fmla="*/ 26 w 566"/>
                  <a:gd name="T5" fmla="*/ 540 h 573"/>
                  <a:gd name="T6" fmla="*/ 39 w 566"/>
                  <a:gd name="T7" fmla="*/ 527 h 573"/>
                  <a:gd name="T8" fmla="*/ 52 w 566"/>
                  <a:gd name="T9" fmla="*/ 514 h 573"/>
                  <a:gd name="T10" fmla="*/ 65 w 566"/>
                  <a:gd name="T11" fmla="*/ 501 h 573"/>
                  <a:gd name="T12" fmla="*/ 78 w 566"/>
                  <a:gd name="T13" fmla="*/ 488 h 573"/>
                  <a:gd name="T14" fmla="*/ 91 w 566"/>
                  <a:gd name="T15" fmla="*/ 475 h 573"/>
                  <a:gd name="T16" fmla="*/ 104 w 566"/>
                  <a:gd name="T17" fmla="*/ 462 h 573"/>
                  <a:gd name="T18" fmla="*/ 117 w 566"/>
                  <a:gd name="T19" fmla="*/ 449 h 573"/>
                  <a:gd name="T20" fmla="*/ 130 w 566"/>
                  <a:gd name="T21" fmla="*/ 436 h 573"/>
                  <a:gd name="T22" fmla="*/ 143 w 566"/>
                  <a:gd name="T23" fmla="*/ 423 h 573"/>
                  <a:gd name="T24" fmla="*/ 156 w 566"/>
                  <a:gd name="T25" fmla="*/ 404 h 573"/>
                  <a:gd name="T26" fmla="*/ 169 w 566"/>
                  <a:gd name="T27" fmla="*/ 391 h 573"/>
                  <a:gd name="T28" fmla="*/ 175 w 566"/>
                  <a:gd name="T29" fmla="*/ 378 h 573"/>
                  <a:gd name="T30" fmla="*/ 182 w 566"/>
                  <a:gd name="T31" fmla="*/ 364 h 573"/>
                  <a:gd name="T32" fmla="*/ 188 w 566"/>
                  <a:gd name="T33" fmla="*/ 351 h 573"/>
                  <a:gd name="T34" fmla="*/ 195 w 566"/>
                  <a:gd name="T35" fmla="*/ 338 h 573"/>
                  <a:gd name="T36" fmla="*/ 201 w 566"/>
                  <a:gd name="T37" fmla="*/ 325 h 573"/>
                  <a:gd name="T38" fmla="*/ 208 w 566"/>
                  <a:gd name="T39" fmla="*/ 312 h 573"/>
                  <a:gd name="T40" fmla="*/ 221 w 566"/>
                  <a:gd name="T41" fmla="*/ 293 h 573"/>
                  <a:gd name="T42" fmla="*/ 228 w 566"/>
                  <a:gd name="T43" fmla="*/ 280 h 573"/>
                  <a:gd name="T44" fmla="*/ 241 w 566"/>
                  <a:gd name="T45" fmla="*/ 280 h 573"/>
                  <a:gd name="T46" fmla="*/ 254 w 566"/>
                  <a:gd name="T47" fmla="*/ 280 h 573"/>
                  <a:gd name="T48" fmla="*/ 267 w 566"/>
                  <a:gd name="T49" fmla="*/ 280 h 573"/>
                  <a:gd name="T50" fmla="*/ 280 w 566"/>
                  <a:gd name="T51" fmla="*/ 286 h 573"/>
                  <a:gd name="T52" fmla="*/ 293 w 566"/>
                  <a:gd name="T53" fmla="*/ 286 h 573"/>
                  <a:gd name="T54" fmla="*/ 306 w 566"/>
                  <a:gd name="T55" fmla="*/ 286 h 573"/>
                  <a:gd name="T56" fmla="*/ 319 w 566"/>
                  <a:gd name="T57" fmla="*/ 286 h 573"/>
                  <a:gd name="T58" fmla="*/ 332 w 566"/>
                  <a:gd name="T59" fmla="*/ 286 h 573"/>
                  <a:gd name="T60" fmla="*/ 345 w 566"/>
                  <a:gd name="T61" fmla="*/ 273 h 573"/>
                  <a:gd name="T62" fmla="*/ 358 w 566"/>
                  <a:gd name="T63" fmla="*/ 260 h 573"/>
                  <a:gd name="T64" fmla="*/ 364 w 566"/>
                  <a:gd name="T65" fmla="*/ 247 h 573"/>
                  <a:gd name="T66" fmla="*/ 371 w 566"/>
                  <a:gd name="T67" fmla="*/ 234 h 573"/>
                  <a:gd name="T68" fmla="*/ 377 w 566"/>
                  <a:gd name="T69" fmla="*/ 221 h 573"/>
                  <a:gd name="T70" fmla="*/ 384 w 566"/>
                  <a:gd name="T71" fmla="*/ 208 h 573"/>
                  <a:gd name="T72" fmla="*/ 390 w 566"/>
                  <a:gd name="T73" fmla="*/ 195 h 573"/>
                  <a:gd name="T74" fmla="*/ 397 w 566"/>
                  <a:gd name="T75" fmla="*/ 182 h 573"/>
                  <a:gd name="T76" fmla="*/ 410 w 566"/>
                  <a:gd name="T77" fmla="*/ 163 h 573"/>
                  <a:gd name="T78" fmla="*/ 416 w 566"/>
                  <a:gd name="T79" fmla="*/ 150 h 573"/>
                  <a:gd name="T80" fmla="*/ 436 w 566"/>
                  <a:gd name="T81" fmla="*/ 130 h 573"/>
                  <a:gd name="T82" fmla="*/ 442 w 566"/>
                  <a:gd name="T83" fmla="*/ 117 h 573"/>
                  <a:gd name="T84" fmla="*/ 455 w 566"/>
                  <a:gd name="T85" fmla="*/ 104 h 573"/>
                  <a:gd name="T86" fmla="*/ 468 w 566"/>
                  <a:gd name="T87" fmla="*/ 91 h 573"/>
                  <a:gd name="T88" fmla="*/ 488 w 566"/>
                  <a:gd name="T89" fmla="*/ 78 h 573"/>
                  <a:gd name="T90" fmla="*/ 494 w 566"/>
                  <a:gd name="T91" fmla="*/ 71 h 573"/>
                  <a:gd name="T92" fmla="*/ 508 w 566"/>
                  <a:gd name="T93" fmla="*/ 58 h 573"/>
                  <a:gd name="T94" fmla="*/ 514 w 566"/>
                  <a:gd name="T95" fmla="*/ 45 h 573"/>
                  <a:gd name="T96" fmla="*/ 527 w 566"/>
                  <a:gd name="T97" fmla="*/ 39 h 573"/>
                  <a:gd name="T98" fmla="*/ 547 w 566"/>
                  <a:gd name="T99" fmla="*/ 19 h 573"/>
                  <a:gd name="T100" fmla="*/ 547 w 566"/>
                  <a:gd name="T101" fmla="*/ 19 h 573"/>
                  <a:gd name="T102" fmla="*/ 560 w 566"/>
                  <a:gd name="T103" fmla="*/ 6 h 5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66"/>
                  <a:gd name="T157" fmla="*/ 0 h 573"/>
                  <a:gd name="T158" fmla="*/ 566 w 566"/>
                  <a:gd name="T159" fmla="*/ 573 h 57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66"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56" y="410"/>
                    </a:lnTo>
                    <a:lnTo>
                      <a:pt x="156" y="404"/>
                    </a:lnTo>
                    <a:lnTo>
                      <a:pt x="162" y="397"/>
                    </a:lnTo>
                    <a:lnTo>
                      <a:pt x="169" y="391"/>
                    </a:lnTo>
                    <a:lnTo>
                      <a:pt x="169" y="384"/>
                    </a:lnTo>
                    <a:lnTo>
                      <a:pt x="175" y="378"/>
                    </a:lnTo>
                    <a:lnTo>
                      <a:pt x="175" y="371"/>
                    </a:lnTo>
                    <a:lnTo>
                      <a:pt x="182" y="364"/>
                    </a:lnTo>
                    <a:lnTo>
                      <a:pt x="182" y="358"/>
                    </a:lnTo>
                    <a:lnTo>
                      <a:pt x="188" y="351"/>
                    </a:lnTo>
                    <a:lnTo>
                      <a:pt x="188" y="345"/>
                    </a:lnTo>
                    <a:lnTo>
                      <a:pt x="195" y="338"/>
                    </a:lnTo>
                    <a:lnTo>
                      <a:pt x="195" y="332"/>
                    </a:lnTo>
                    <a:lnTo>
                      <a:pt x="201" y="325"/>
                    </a:lnTo>
                    <a:lnTo>
                      <a:pt x="201" y="319"/>
                    </a:lnTo>
                    <a:lnTo>
                      <a:pt x="208" y="312"/>
                    </a:lnTo>
                    <a:lnTo>
                      <a:pt x="208" y="306"/>
                    </a:lnTo>
                    <a:lnTo>
                      <a:pt x="221" y="293"/>
                    </a:lnTo>
                    <a:lnTo>
                      <a:pt x="221" y="286"/>
                    </a:lnTo>
                    <a:lnTo>
                      <a:pt x="228" y="280"/>
                    </a:lnTo>
                    <a:lnTo>
                      <a:pt x="234" y="280"/>
                    </a:lnTo>
                    <a:lnTo>
                      <a:pt x="241" y="280"/>
                    </a:lnTo>
                    <a:lnTo>
                      <a:pt x="247" y="280"/>
                    </a:lnTo>
                    <a:lnTo>
                      <a:pt x="254" y="280"/>
                    </a:lnTo>
                    <a:lnTo>
                      <a:pt x="260" y="280"/>
                    </a:lnTo>
                    <a:lnTo>
                      <a:pt x="267" y="280"/>
                    </a:lnTo>
                    <a:lnTo>
                      <a:pt x="273" y="286"/>
                    </a:lnTo>
                    <a:lnTo>
                      <a:pt x="280" y="286"/>
                    </a:lnTo>
                    <a:lnTo>
                      <a:pt x="286" y="280"/>
                    </a:lnTo>
                    <a:lnTo>
                      <a:pt x="293" y="286"/>
                    </a:lnTo>
                    <a:lnTo>
                      <a:pt x="299" y="286"/>
                    </a:lnTo>
                    <a:lnTo>
                      <a:pt x="306" y="286"/>
                    </a:lnTo>
                    <a:lnTo>
                      <a:pt x="312" y="286"/>
                    </a:lnTo>
                    <a:lnTo>
                      <a:pt x="319" y="286"/>
                    </a:lnTo>
                    <a:lnTo>
                      <a:pt x="325" y="286"/>
                    </a:lnTo>
                    <a:lnTo>
                      <a:pt x="332" y="286"/>
                    </a:lnTo>
                    <a:lnTo>
                      <a:pt x="338" y="280"/>
                    </a:lnTo>
                    <a:lnTo>
                      <a:pt x="345" y="273"/>
                    </a:lnTo>
                    <a:lnTo>
                      <a:pt x="351" y="267"/>
                    </a:lnTo>
                    <a:lnTo>
                      <a:pt x="358" y="260"/>
                    </a:lnTo>
                    <a:lnTo>
                      <a:pt x="358" y="254"/>
                    </a:lnTo>
                    <a:lnTo>
                      <a:pt x="364" y="247"/>
                    </a:lnTo>
                    <a:lnTo>
                      <a:pt x="364" y="241"/>
                    </a:lnTo>
                    <a:lnTo>
                      <a:pt x="371" y="234"/>
                    </a:lnTo>
                    <a:lnTo>
                      <a:pt x="371" y="228"/>
                    </a:lnTo>
                    <a:lnTo>
                      <a:pt x="377" y="221"/>
                    </a:lnTo>
                    <a:lnTo>
                      <a:pt x="377" y="215"/>
                    </a:lnTo>
                    <a:lnTo>
                      <a:pt x="384" y="208"/>
                    </a:lnTo>
                    <a:lnTo>
                      <a:pt x="384" y="202"/>
                    </a:lnTo>
                    <a:lnTo>
                      <a:pt x="390" y="195"/>
                    </a:lnTo>
                    <a:lnTo>
                      <a:pt x="390" y="189"/>
                    </a:lnTo>
                    <a:lnTo>
                      <a:pt x="397" y="182"/>
                    </a:lnTo>
                    <a:lnTo>
                      <a:pt x="397" y="176"/>
                    </a:lnTo>
                    <a:lnTo>
                      <a:pt x="410" y="163"/>
                    </a:lnTo>
                    <a:lnTo>
                      <a:pt x="410" y="156"/>
                    </a:lnTo>
                    <a:lnTo>
                      <a:pt x="416" y="150"/>
                    </a:lnTo>
                    <a:lnTo>
                      <a:pt x="423" y="143"/>
                    </a:lnTo>
                    <a:lnTo>
                      <a:pt x="436" y="130"/>
                    </a:lnTo>
                    <a:lnTo>
                      <a:pt x="436" y="124"/>
                    </a:lnTo>
                    <a:lnTo>
                      <a:pt x="442" y="117"/>
                    </a:lnTo>
                    <a:lnTo>
                      <a:pt x="449" y="111"/>
                    </a:lnTo>
                    <a:lnTo>
                      <a:pt x="455" y="104"/>
                    </a:lnTo>
                    <a:lnTo>
                      <a:pt x="462" y="98"/>
                    </a:lnTo>
                    <a:lnTo>
                      <a:pt x="468" y="91"/>
                    </a:lnTo>
                    <a:lnTo>
                      <a:pt x="475" y="91"/>
                    </a:lnTo>
                    <a:lnTo>
                      <a:pt x="488" y="78"/>
                    </a:lnTo>
                    <a:lnTo>
                      <a:pt x="488" y="71"/>
                    </a:lnTo>
                    <a:lnTo>
                      <a:pt x="494" y="71"/>
                    </a:lnTo>
                    <a:lnTo>
                      <a:pt x="501" y="65"/>
                    </a:lnTo>
                    <a:lnTo>
                      <a:pt x="508" y="58"/>
                    </a:lnTo>
                    <a:lnTo>
                      <a:pt x="521" y="45"/>
                    </a:lnTo>
                    <a:lnTo>
                      <a:pt x="514" y="45"/>
                    </a:lnTo>
                    <a:lnTo>
                      <a:pt x="521" y="45"/>
                    </a:lnTo>
                    <a:lnTo>
                      <a:pt x="527" y="39"/>
                    </a:lnTo>
                    <a:lnTo>
                      <a:pt x="534" y="32"/>
                    </a:lnTo>
                    <a:lnTo>
                      <a:pt x="547" y="19"/>
                    </a:lnTo>
                    <a:lnTo>
                      <a:pt x="540" y="19"/>
                    </a:lnTo>
                    <a:lnTo>
                      <a:pt x="547" y="19"/>
                    </a:lnTo>
                    <a:lnTo>
                      <a:pt x="553" y="13"/>
                    </a:lnTo>
                    <a:lnTo>
                      <a:pt x="560" y="6"/>
                    </a:lnTo>
                    <a:lnTo>
                      <a:pt x="56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1" name="Rectangle 82"/>
              <p:cNvSpPr>
                <a:spLocks noChangeArrowheads="1"/>
              </p:cNvSpPr>
              <p:nvPr/>
            </p:nvSpPr>
            <p:spPr bwMode="auto">
              <a:xfrm>
                <a:off x="4356" y="2309"/>
                <a:ext cx="573" cy="57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212" name="Rectangle 83"/>
              <p:cNvSpPr>
                <a:spLocks noChangeArrowheads="1"/>
              </p:cNvSpPr>
              <p:nvPr/>
            </p:nvSpPr>
            <p:spPr bwMode="auto">
              <a:xfrm>
                <a:off x="4356" y="2309"/>
                <a:ext cx="573" cy="57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3" name="Freeform 84"/>
              <p:cNvSpPr>
                <a:spLocks/>
              </p:cNvSpPr>
              <p:nvPr/>
            </p:nvSpPr>
            <p:spPr bwMode="auto">
              <a:xfrm>
                <a:off x="4643" y="2309"/>
                <a:ext cx="1" cy="573"/>
              </a:xfrm>
              <a:custGeom>
                <a:avLst/>
                <a:gdLst>
                  <a:gd name="T0" fmla="*/ 0 w 1"/>
                  <a:gd name="T1" fmla="*/ 24294 h 88"/>
                  <a:gd name="T2" fmla="*/ 0 w 1"/>
                  <a:gd name="T3" fmla="*/ 0 h 88"/>
                  <a:gd name="T4" fmla="*/ 0 w 1"/>
                  <a:gd name="T5" fmla="*/ 0 h 88"/>
                  <a:gd name="T6" fmla="*/ 0 60000 65536"/>
                  <a:gd name="T7" fmla="*/ 0 60000 65536"/>
                  <a:gd name="T8" fmla="*/ 0 60000 65536"/>
                  <a:gd name="T9" fmla="*/ 0 w 1"/>
                  <a:gd name="T10" fmla="*/ 0 h 88"/>
                  <a:gd name="T11" fmla="*/ 1 w 1"/>
                  <a:gd name="T12" fmla="*/ 88 h 88"/>
                </a:gdLst>
                <a:ahLst/>
                <a:cxnLst>
                  <a:cxn ang="T6">
                    <a:pos x="T0" y="T1"/>
                  </a:cxn>
                  <a:cxn ang="T7">
                    <a:pos x="T2" y="T3"/>
                  </a:cxn>
                  <a:cxn ang="T8">
                    <a:pos x="T4" y="T5"/>
                  </a:cxn>
                </a:cxnLst>
                <a:rect l="T9" t="T10" r="T11" b="T12"/>
                <a:pathLst>
                  <a:path w="1" h="88">
                    <a:moveTo>
                      <a:pt x="0" y="88"/>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4" name="Freeform 85"/>
              <p:cNvSpPr>
                <a:spLocks/>
              </p:cNvSpPr>
              <p:nvPr/>
            </p:nvSpPr>
            <p:spPr bwMode="auto">
              <a:xfrm>
                <a:off x="4356" y="2595"/>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5" name="Line 86"/>
              <p:cNvSpPr>
                <a:spLocks noChangeShapeType="1"/>
              </p:cNvSpPr>
              <p:nvPr/>
            </p:nvSpPr>
            <p:spPr bwMode="auto">
              <a:xfrm>
                <a:off x="4356"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16" name="Freeform 87"/>
              <p:cNvSpPr>
                <a:spLocks/>
              </p:cNvSpPr>
              <p:nvPr/>
            </p:nvSpPr>
            <p:spPr bwMode="auto">
              <a:xfrm>
                <a:off x="4356"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7" name="Line 88"/>
              <p:cNvSpPr>
                <a:spLocks noChangeShapeType="1"/>
              </p:cNvSpPr>
              <p:nvPr/>
            </p:nvSpPr>
            <p:spPr bwMode="auto">
              <a:xfrm flipV="1">
                <a:off x="435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18" name="Line 89"/>
              <p:cNvSpPr>
                <a:spLocks noChangeShapeType="1"/>
              </p:cNvSpPr>
              <p:nvPr/>
            </p:nvSpPr>
            <p:spPr bwMode="auto">
              <a:xfrm>
                <a:off x="4356" y="2882"/>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19" name="Line 90"/>
              <p:cNvSpPr>
                <a:spLocks noChangeShapeType="1"/>
              </p:cNvSpPr>
              <p:nvPr/>
            </p:nvSpPr>
            <p:spPr bwMode="auto">
              <a:xfrm flipV="1">
                <a:off x="435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0" name="Line 91"/>
              <p:cNvSpPr>
                <a:spLocks noChangeShapeType="1"/>
              </p:cNvSpPr>
              <p:nvPr/>
            </p:nvSpPr>
            <p:spPr bwMode="auto">
              <a:xfrm flipV="1">
                <a:off x="4643" y="2875"/>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1" name="Line 92"/>
              <p:cNvSpPr>
                <a:spLocks noChangeShapeType="1"/>
              </p:cNvSpPr>
              <p:nvPr/>
            </p:nvSpPr>
            <p:spPr bwMode="auto">
              <a:xfrm>
                <a:off x="4643" y="2309"/>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2" name="Line 93"/>
              <p:cNvSpPr>
                <a:spLocks noChangeShapeType="1"/>
              </p:cNvSpPr>
              <p:nvPr/>
            </p:nvSpPr>
            <p:spPr bwMode="auto">
              <a:xfrm>
                <a:off x="4356" y="2595"/>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3" name="Line 94"/>
              <p:cNvSpPr>
                <a:spLocks noChangeShapeType="1"/>
              </p:cNvSpPr>
              <p:nvPr/>
            </p:nvSpPr>
            <p:spPr bwMode="auto">
              <a:xfrm flipH="1">
                <a:off x="4923" y="2595"/>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4" name="Line 95"/>
              <p:cNvSpPr>
                <a:spLocks noChangeShapeType="1"/>
              </p:cNvSpPr>
              <p:nvPr/>
            </p:nvSpPr>
            <p:spPr bwMode="auto">
              <a:xfrm>
                <a:off x="4356"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5" name="Freeform 96"/>
              <p:cNvSpPr>
                <a:spLocks/>
              </p:cNvSpPr>
              <p:nvPr/>
            </p:nvSpPr>
            <p:spPr bwMode="auto">
              <a:xfrm>
                <a:off x="4356"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26" name="Line 97"/>
              <p:cNvSpPr>
                <a:spLocks noChangeShapeType="1"/>
              </p:cNvSpPr>
              <p:nvPr/>
            </p:nvSpPr>
            <p:spPr bwMode="auto">
              <a:xfrm flipV="1">
                <a:off x="435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7" name="Freeform 98"/>
              <p:cNvSpPr>
                <a:spLocks/>
              </p:cNvSpPr>
              <p:nvPr/>
            </p:nvSpPr>
            <p:spPr bwMode="auto">
              <a:xfrm>
                <a:off x="4356" y="2309"/>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4 h 573"/>
                  <a:gd name="T76" fmla="*/ 495 w 573"/>
                  <a:gd name="T77" fmla="*/ 71 h 573"/>
                  <a:gd name="T78" fmla="*/ 508 w 573"/>
                  <a:gd name="T79" fmla="*/ 58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2" y="384"/>
                    </a:lnTo>
                    <a:lnTo>
                      <a:pt x="189" y="378"/>
                    </a:lnTo>
                    <a:lnTo>
                      <a:pt x="195" y="371"/>
                    </a:lnTo>
                    <a:lnTo>
                      <a:pt x="202" y="364"/>
                    </a:lnTo>
                    <a:lnTo>
                      <a:pt x="208" y="358"/>
                    </a:lnTo>
                    <a:lnTo>
                      <a:pt x="215" y="351"/>
                    </a:lnTo>
                    <a:lnTo>
                      <a:pt x="221" y="345"/>
                    </a:lnTo>
                    <a:lnTo>
                      <a:pt x="228" y="338"/>
                    </a:lnTo>
                    <a:lnTo>
                      <a:pt x="234"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4"/>
                    </a:lnTo>
                    <a:lnTo>
                      <a:pt x="488" y="78"/>
                    </a:lnTo>
                    <a:lnTo>
                      <a:pt x="495" y="71"/>
                    </a:lnTo>
                    <a:lnTo>
                      <a:pt x="501" y="65"/>
                    </a:lnTo>
                    <a:lnTo>
                      <a:pt x="508" y="58"/>
                    </a:lnTo>
                    <a:lnTo>
                      <a:pt x="514"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28" name="Freeform 99"/>
              <p:cNvSpPr>
                <a:spLocks/>
              </p:cNvSpPr>
              <p:nvPr/>
            </p:nvSpPr>
            <p:spPr bwMode="auto">
              <a:xfrm>
                <a:off x="4356" y="2309"/>
                <a:ext cx="567" cy="573"/>
              </a:xfrm>
              <a:custGeom>
                <a:avLst/>
                <a:gdLst>
                  <a:gd name="T0" fmla="*/ 0 w 567"/>
                  <a:gd name="T1" fmla="*/ 566 h 573"/>
                  <a:gd name="T2" fmla="*/ 13 w 567"/>
                  <a:gd name="T3" fmla="*/ 553 h 573"/>
                  <a:gd name="T4" fmla="*/ 26 w 567"/>
                  <a:gd name="T5" fmla="*/ 540 h 573"/>
                  <a:gd name="T6" fmla="*/ 39 w 567"/>
                  <a:gd name="T7" fmla="*/ 527 h 573"/>
                  <a:gd name="T8" fmla="*/ 52 w 567"/>
                  <a:gd name="T9" fmla="*/ 514 h 573"/>
                  <a:gd name="T10" fmla="*/ 65 w 567"/>
                  <a:gd name="T11" fmla="*/ 501 h 573"/>
                  <a:gd name="T12" fmla="*/ 78 w 567"/>
                  <a:gd name="T13" fmla="*/ 488 h 573"/>
                  <a:gd name="T14" fmla="*/ 91 w 567"/>
                  <a:gd name="T15" fmla="*/ 475 h 573"/>
                  <a:gd name="T16" fmla="*/ 104 w 567"/>
                  <a:gd name="T17" fmla="*/ 462 h 573"/>
                  <a:gd name="T18" fmla="*/ 117 w 567"/>
                  <a:gd name="T19" fmla="*/ 449 h 573"/>
                  <a:gd name="T20" fmla="*/ 130 w 567"/>
                  <a:gd name="T21" fmla="*/ 436 h 573"/>
                  <a:gd name="T22" fmla="*/ 150 w 567"/>
                  <a:gd name="T23" fmla="*/ 417 h 573"/>
                  <a:gd name="T24" fmla="*/ 156 w 567"/>
                  <a:gd name="T25" fmla="*/ 404 h 573"/>
                  <a:gd name="T26" fmla="*/ 169 w 567"/>
                  <a:gd name="T27" fmla="*/ 378 h 573"/>
                  <a:gd name="T28" fmla="*/ 182 w 567"/>
                  <a:gd name="T29" fmla="*/ 351 h 573"/>
                  <a:gd name="T30" fmla="*/ 195 w 567"/>
                  <a:gd name="T31" fmla="*/ 338 h 573"/>
                  <a:gd name="T32" fmla="*/ 202 w 567"/>
                  <a:gd name="T33" fmla="*/ 319 h 573"/>
                  <a:gd name="T34" fmla="*/ 208 w 567"/>
                  <a:gd name="T35" fmla="*/ 306 h 573"/>
                  <a:gd name="T36" fmla="*/ 215 w 567"/>
                  <a:gd name="T37" fmla="*/ 293 h 573"/>
                  <a:gd name="T38" fmla="*/ 221 w 567"/>
                  <a:gd name="T39" fmla="*/ 280 h 573"/>
                  <a:gd name="T40" fmla="*/ 234 w 567"/>
                  <a:gd name="T41" fmla="*/ 273 h 573"/>
                  <a:gd name="T42" fmla="*/ 248 w 567"/>
                  <a:gd name="T43" fmla="*/ 273 h 573"/>
                  <a:gd name="T44" fmla="*/ 261 w 567"/>
                  <a:gd name="T45" fmla="*/ 280 h 573"/>
                  <a:gd name="T46" fmla="*/ 274 w 567"/>
                  <a:gd name="T47" fmla="*/ 286 h 573"/>
                  <a:gd name="T48" fmla="*/ 287 w 567"/>
                  <a:gd name="T49" fmla="*/ 280 h 573"/>
                  <a:gd name="T50" fmla="*/ 300 w 567"/>
                  <a:gd name="T51" fmla="*/ 286 h 573"/>
                  <a:gd name="T52" fmla="*/ 313 w 567"/>
                  <a:gd name="T53" fmla="*/ 293 h 573"/>
                  <a:gd name="T54" fmla="*/ 326 w 567"/>
                  <a:gd name="T55" fmla="*/ 293 h 573"/>
                  <a:gd name="T56" fmla="*/ 339 w 567"/>
                  <a:gd name="T57" fmla="*/ 286 h 573"/>
                  <a:gd name="T58" fmla="*/ 352 w 567"/>
                  <a:gd name="T59" fmla="*/ 273 h 573"/>
                  <a:gd name="T60" fmla="*/ 358 w 567"/>
                  <a:gd name="T61" fmla="*/ 260 h 573"/>
                  <a:gd name="T62" fmla="*/ 365 w 567"/>
                  <a:gd name="T63" fmla="*/ 247 h 573"/>
                  <a:gd name="T64" fmla="*/ 371 w 567"/>
                  <a:gd name="T65" fmla="*/ 228 h 573"/>
                  <a:gd name="T66" fmla="*/ 384 w 567"/>
                  <a:gd name="T67" fmla="*/ 215 h 573"/>
                  <a:gd name="T68" fmla="*/ 397 w 567"/>
                  <a:gd name="T69" fmla="*/ 189 h 573"/>
                  <a:gd name="T70" fmla="*/ 404 w 567"/>
                  <a:gd name="T71" fmla="*/ 169 h 573"/>
                  <a:gd name="T72" fmla="*/ 417 w 567"/>
                  <a:gd name="T73" fmla="*/ 150 h 573"/>
                  <a:gd name="T74" fmla="*/ 430 w 567"/>
                  <a:gd name="T75" fmla="*/ 137 h 573"/>
                  <a:gd name="T76" fmla="*/ 443 w 567"/>
                  <a:gd name="T77" fmla="*/ 124 h 573"/>
                  <a:gd name="T78" fmla="*/ 456 w 567"/>
                  <a:gd name="T79" fmla="*/ 111 h 573"/>
                  <a:gd name="T80" fmla="*/ 469 w 567"/>
                  <a:gd name="T81" fmla="*/ 98 h 573"/>
                  <a:gd name="T82" fmla="*/ 482 w 567"/>
                  <a:gd name="T83" fmla="*/ 84 h 573"/>
                  <a:gd name="T84" fmla="*/ 495 w 567"/>
                  <a:gd name="T85" fmla="*/ 71 h 573"/>
                  <a:gd name="T86" fmla="*/ 508 w 567"/>
                  <a:gd name="T87" fmla="*/ 58 h 573"/>
                  <a:gd name="T88" fmla="*/ 521 w 567"/>
                  <a:gd name="T89" fmla="*/ 45 h 573"/>
                  <a:gd name="T90" fmla="*/ 534 w 567"/>
                  <a:gd name="T91" fmla="*/ 32 h 573"/>
                  <a:gd name="T92" fmla="*/ 547 w 567"/>
                  <a:gd name="T93" fmla="*/ 19 h 573"/>
                  <a:gd name="T94" fmla="*/ 560 w 567"/>
                  <a:gd name="T95" fmla="*/ 6 h 5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67"/>
                  <a:gd name="T145" fmla="*/ 0 h 573"/>
                  <a:gd name="T146" fmla="*/ 567 w 567"/>
                  <a:gd name="T147" fmla="*/ 573 h 5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67"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50" y="417"/>
                    </a:lnTo>
                    <a:lnTo>
                      <a:pt x="150" y="410"/>
                    </a:lnTo>
                    <a:lnTo>
                      <a:pt x="156" y="404"/>
                    </a:lnTo>
                    <a:lnTo>
                      <a:pt x="169" y="391"/>
                    </a:lnTo>
                    <a:lnTo>
                      <a:pt x="169" y="378"/>
                    </a:lnTo>
                    <a:lnTo>
                      <a:pt x="182" y="364"/>
                    </a:lnTo>
                    <a:lnTo>
                      <a:pt x="182" y="351"/>
                    </a:lnTo>
                    <a:lnTo>
                      <a:pt x="189" y="345"/>
                    </a:lnTo>
                    <a:lnTo>
                      <a:pt x="195" y="338"/>
                    </a:lnTo>
                    <a:lnTo>
                      <a:pt x="195" y="325"/>
                    </a:lnTo>
                    <a:lnTo>
                      <a:pt x="202" y="319"/>
                    </a:lnTo>
                    <a:lnTo>
                      <a:pt x="202" y="312"/>
                    </a:lnTo>
                    <a:lnTo>
                      <a:pt x="208" y="306"/>
                    </a:lnTo>
                    <a:lnTo>
                      <a:pt x="215" y="299"/>
                    </a:lnTo>
                    <a:lnTo>
                      <a:pt x="215" y="293"/>
                    </a:lnTo>
                    <a:lnTo>
                      <a:pt x="228" y="280"/>
                    </a:lnTo>
                    <a:lnTo>
                      <a:pt x="221" y="280"/>
                    </a:lnTo>
                    <a:lnTo>
                      <a:pt x="228" y="280"/>
                    </a:lnTo>
                    <a:lnTo>
                      <a:pt x="234" y="273"/>
                    </a:lnTo>
                    <a:lnTo>
                      <a:pt x="241" y="273"/>
                    </a:lnTo>
                    <a:lnTo>
                      <a:pt x="248" y="273"/>
                    </a:lnTo>
                    <a:lnTo>
                      <a:pt x="254" y="280"/>
                    </a:lnTo>
                    <a:lnTo>
                      <a:pt x="261" y="280"/>
                    </a:lnTo>
                    <a:lnTo>
                      <a:pt x="267" y="280"/>
                    </a:lnTo>
                    <a:lnTo>
                      <a:pt x="274" y="286"/>
                    </a:lnTo>
                    <a:lnTo>
                      <a:pt x="280" y="286"/>
                    </a:lnTo>
                    <a:lnTo>
                      <a:pt x="287" y="280"/>
                    </a:lnTo>
                    <a:lnTo>
                      <a:pt x="293" y="286"/>
                    </a:lnTo>
                    <a:lnTo>
                      <a:pt x="300" y="286"/>
                    </a:lnTo>
                    <a:lnTo>
                      <a:pt x="306" y="286"/>
                    </a:lnTo>
                    <a:lnTo>
                      <a:pt x="313" y="293"/>
                    </a:lnTo>
                    <a:lnTo>
                      <a:pt x="319" y="293"/>
                    </a:lnTo>
                    <a:lnTo>
                      <a:pt x="326" y="293"/>
                    </a:lnTo>
                    <a:lnTo>
                      <a:pt x="332" y="293"/>
                    </a:lnTo>
                    <a:lnTo>
                      <a:pt x="339" y="286"/>
                    </a:lnTo>
                    <a:lnTo>
                      <a:pt x="345" y="280"/>
                    </a:lnTo>
                    <a:lnTo>
                      <a:pt x="352" y="273"/>
                    </a:lnTo>
                    <a:lnTo>
                      <a:pt x="358" y="267"/>
                    </a:lnTo>
                    <a:lnTo>
                      <a:pt x="358" y="260"/>
                    </a:lnTo>
                    <a:lnTo>
                      <a:pt x="365" y="254"/>
                    </a:lnTo>
                    <a:lnTo>
                      <a:pt x="365" y="247"/>
                    </a:lnTo>
                    <a:lnTo>
                      <a:pt x="371" y="241"/>
                    </a:lnTo>
                    <a:lnTo>
                      <a:pt x="371" y="228"/>
                    </a:lnTo>
                    <a:lnTo>
                      <a:pt x="378" y="221"/>
                    </a:lnTo>
                    <a:lnTo>
                      <a:pt x="384" y="215"/>
                    </a:lnTo>
                    <a:lnTo>
                      <a:pt x="384" y="202"/>
                    </a:lnTo>
                    <a:lnTo>
                      <a:pt x="397" y="189"/>
                    </a:lnTo>
                    <a:lnTo>
                      <a:pt x="397" y="176"/>
                    </a:lnTo>
                    <a:lnTo>
                      <a:pt x="404" y="169"/>
                    </a:lnTo>
                    <a:lnTo>
                      <a:pt x="417"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4"/>
                    </a:lnTo>
                    <a:lnTo>
                      <a:pt x="488" y="78"/>
                    </a:lnTo>
                    <a:lnTo>
                      <a:pt x="495" y="71"/>
                    </a:lnTo>
                    <a:lnTo>
                      <a:pt x="501" y="65"/>
                    </a:lnTo>
                    <a:lnTo>
                      <a:pt x="508" y="58"/>
                    </a:lnTo>
                    <a:lnTo>
                      <a:pt x="514" y="52"/>
                    </a:lnTo>
                    <a:lnTo>
                      <a:pt x="521" y="45"/>
                    </a:lnTo>
                    <a:lnTo>
                      <a:pt x="528" y="39"/>
                    </a:lnTo>
                    <a:lnTo>
                      <a:pt x="534" y="32"/>
                    </a:lnTo>
                    <a:lnTo>
                      <a:pt x="541" y="26"/>
                    </a:lnTo>
                    <a:lnTo>
                      <a:pt x="547" y="19"/>
                    </a:lnTo>
                    <a:lnTo>
                      <a:pt x="554" y="13"/>
                    </a:lnTo>
                    <a:lnTo>
                      <a:pt x="560" y="6"/>
                    </a:lnTo>
                    <a:lnTo>
                      <a:pt x="56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29" name="Rectangle 100"/>
              <p:cNvSpPr>
                <a:spLocks noChangeArrowheads="1"/>
              </p:cNvSpPr>
              <p:nvPr/>
            </p:nvSpPr>
            <p:spPr bwMode="auto">
              <a:xfrm>
                <a:off x="1068" y="713"/>
                <a:ext cx="573" cy="57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230" name="Rectangle 101"/>
              <p:cNvSpPr>
                <a:spLocks noChangeArrowheads="1"/>
              </p:cNvSpPr>
              <p:nvPr/>
            </p:nvSpPr>
            <p:spPr bwMode="auto">
              <a:xfrm>
                <a:off x="1068" y="713"/>
                <a:ext cx="573" cy="574"/>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31" name="Freeform 102"/>
              <p:cNvSpPr>
                <a:spLocks/>
              </p:cNvSpPr>
              <p:nvPr/>
            </p:nvSpPr>
            <p:spPr bwMode="auto">
              <a:xfrm>
                <a:off x="1354" y="707"/>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32" name="Freeform 103"/>
              <p:cNvSpPr>
                <a:spLocks/>
              </p:cNvSpPr>
              <p:nvPr/>
            </p:nvSpPr>
            <p:spPr bwMode="auto">
              <a:xfrm>
                <a:off x="1068" y="1000"/>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33" name="Line 104"/>
              <p:cNvSpPr>
                <a:spLocks noChangeShapeType="1"/>
              </p:cNvSpPr>
              <p:nvPr/>
            </p:nvSpPr>
            <p:spPr bwMode="auto">
              <a:xfrm>
                <a:off x="1068"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34" name="Freeform 105"/>
              <p:cNvSpPr>
                <a:spLocks/>
              </p:cNvSpPr>
              <p:nvPr/>
            </p:nvSpPr>
            <p:spPr bwMode="auto">
              <a:xfrm>
                <a:off x="1068"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35" name="Line 106"/>
              <p:cNvSpPr>
                <a:spLocks noChangeShapeType="1"/>
              </p:cNvSpPr>
              <p:nvPr/>
            </p:nvSpPr>
            <p:spPr bwMode="auto">
              <a:xfrm flipV="1">
                <a:off x="106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36" name="Line 107"/>
              <p:cNvSpPr>
                <a:spLocks noChangeShapeType="1"/>
              </p:cNvSpPr>
              <p:nvPr/>
            </p:nvSpPr>
            <p:spPr bwMode="auto">
              <a:xfrm>
                <a:off x="1068" y="1287"/>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37" name="Line 108"/>
              <p:cNvSpPr>
                <a:spLocks noChangeShapeType="1"/>
              </p:cNvSpPr>
              <p:nvPr/>
            </p:nvSpPr>
            <p:spPr bwMode="auto">
              <a:xfrm flipV="1">
                <a:off x="106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38" name="Line 109"/>
              <p:cNvSpPr>
                <a:spLocks noChangeShapeType="1"/>
              </p:cNvSpPr>
              <p:nvPr/>
            </p:nvSpPr>
            <p:spPr bwMode="auto">
              <a:xfrm flipV="1">
                <a:off x="1354" y="1280"/>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39" name="Line 110"/>
              <p:cNvSpPr>
                <a:spLocks noChangeShapeType="1"/>
              </p:cNvSpPr>
              <p:nvPr/>
            </p:nvSpPr>
            <p:spPr bwMode="auto">
              <a:xfrm>
                <a:off x="1354" y="70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40" name="Line 111"/>
              <p:cNvSpPr>
                <a:spLocks noChangeShapeType="1"/>
              </p:cNvSpPr>
              <p:nvPr/>
            </p:nvSpPr>
            <p:spPr bwMode="auto">
              <a:xfrm>
                <a:off x="1068" y="1000"/>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41" name="Line 112"/>
              <p:cNvSpPr>
                <a:spLocks noChangeShapeType="1"/>
              </p:cNvSpPr>
              <p:nvPr/>
            </p:nvSpPr>
            <p:spPr bwMode="auto">
              <a:xfrm flipH="1">
                <a:off x="1634" y="100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42" name="Line 113"/>
              <p:cNvSpPr>
                <a:spLocks noChangeShapeType="1"/>
              </p:cNvSpPr>
              <p:nvPr/>
            </p:nvSpPr>
            <p:spPr bwMode="auto">
              <a:xfrm>
                <a:off x="1068"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43" name="Freeform 114"/>
              <p:cNvSpPr>
                <a:spLocks/>
              </p:cNvSpPr>
              <p:nvPr/>
            </p:nvSpPr>
            <p:spPr bwMode="auto">
              <a:xfrm>
                <a:off x="1068"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44" name="Line 115"/>
              <p:cNvSpPr>
                <a:spLocks noChangeShapeType="1"/>
              </p:cNvSpPr>
              <p:nvPr/>
            </p:nvSpPr>
            <p:spPr bwMode="auto">
              <a:xfrm flipV="1">
                <a:off x="106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45" name="Freeform 116"/>
              <p:cNvSpPr>
                <a:spLocks/>
              </p:cNvSpPr>
              <p:nvPr/>
            </p:nvSpPr>
            <p:spPr bwMode="auto">
              <a:xfrm>
                <a:off x="1068" y="707"/>
                <a:ext cx="579" cy="580"/>
              </a:xfrm>
              <a:custGeom>
                <a:avLst/>
                <a:gdLst>
                  <a:gd name="T0" fmla="*/ 0 w 579"/>
                  <a:gd name="T1" fmla="*/ 573 h 580"/>
                  <a:gd name="T2" fmla="*/ 13 w 579"/>
                  <a:gd name="T3" fmla="*/ 560 h 580"/>
                  <a:gd name="T4" fmla="*/ 26 w 579"/>
                  <a:gd name="T5" fmla="*/ 547 h 580"/>
                  <a:gd name="T6" fmla="*/ 39 w 579"/>
                  <a:gd name="T7" fmla="*/ 534 h 580"/>
                  <a:gd name="T8" fmla="*/ 52 w 579"/>
                  <a:gd name="T9" fmla="*/ 521 h 580"/>
                  <a:gd name="T10" fmla="*/ 65 w 579"/>
                  <a:gd name="T11" fmla="*/ 508 h 580"/>
                  <a:gd name="T12" fmla="*/ 78 w 579"/>
                  <a:gd name="T13" fmla="*/ 495 h 580"/>
                  <a:gd name="T14" fmla="*/ 91 w 579"/>
                  <a:gd name="T15" fmla="*/ 482 h 580"/>
                  <a:gd name="T16" fmla="*/ 104 w 579"/>
                  <a:gd name="T17" fmla="*/ 469 h 580"/>
                  <a:gd name="T18" fmla="*/ 117 w 579"/>
                  <a:gd name="T19" fmla="*/ 456 h 580"/>
                  <a:gd name="T20" fmla="*/ 130 w 579"/>
                  <a:gd name="T21" fmla="*/ 443 h 580"/>
                  <a:gd name="T22" fmla="*/ 143 w 579"/>
                  <a:gd name="T23" fmla="*/ 430 h 580"/>
                  <a:gd name="T24" fmla="*/ 156 w 579"/>
                  <a:gd name="T25" fmla="*/ 417 h 580"/>
                  <a:gd name="T26" fmla="*/ 169 w 579"/>
                  <a:gd name="T27" fmla="*/ 404 h 580"/>
                  <a:gd name="T28" fmla="*/ 182 w 579"/>
                  <a:gd name="T29" fmla="*/ 391 h 580"/>
                  <a:gd name="T30" fmla="*/ 195 w 579"/>
                  <a:gd name="T31" fmla="*/ 378 h 580"/>
                  <a:gd name="T32" fmla="*/ 208 w 579"/>
                  <a:gd name="T33" fmla="*/ 365 h 580"/>
                  <a:gd name="T34" fmla="*/ 221 w 579"/>
                  <a:gd name="T35" fmla="*/ 352 h 580"/>
                  <a:gd name="T36" fmla="*/ 234 w 579"/>
                  <a:gd name="T37" fmla="*/ 339 h 580"/>
                  <a:gd name="T38" fmla="*/ 247 w 579"/>
                  <a:gd name="T39" fmla="*/ 326 h 580"/>
                  <a:gd name="T40" fmla="*/ 260 w 579"/>
                  <a:gd name="T41" fmla="*/ 313 h 580"/>
                  <a:gd name="T42" fmla="*/ 273 w 579"/>
                  <a:gd name="T43" fmla="*/ 300 h 580"/>
                  <a:gd name="T44" fmla="*/ 286 w 579"/>
                  <a:gd name="T45" fmla="*/ 286 h 580"/>
                  <a:gd name="T46" fmla="*/ 299 w 579"/>
                  <a:gd name="T47" fmla="*/ 273 h 580"/>
                  <a:gd name="T48" fmla="*/ 312 w 579"/>
                  <a:gd name="T49" fmla="*/ 260 h 580"/>
                  <a:gd name="T50" fmla="*/ 325 w 579"/>
                  <a:gd name="T51" fmla="*/ 247 h 580"/>
                  <a:gd name="T52" fmla="*/ 338 w 579"/>
                  <a:gd name="T53" fmla="*/ 234 h 580"/>
                  <a:gd name="T54" fmla="*/ 351 w 579"/>
                  <a:gd name="T55" fmla="*/ 221 h 580"/>
                  <a:gd name="T56" fmla="*/ 364 w 579"/>
                  <a:gd name="T57" fmla="*/ 208 h 580"/>
                  <a:gd name="T58" fmla="*/ 377 w 579"/>
                  <a:gd name="T59" fmla="*/ 195 h 580"/>
                  <a:gd name="T60" fmla="*/ 390 w 579"/>
                  <a:gd name="T61" fmla="*/ 182 h 580"/>
                  <a:gd name="T62" fmla="*/ 403 w 579"/>
                  <a:gd name="T63" fmla="*/ 169 h 580"/>
                  <a:gd name="T64" fmla="*/ 416 w 579"/>
                  <a:gd name="T65" fmla="*/ 156 h 580"/>
                  <a:gd name="T66" fmla="*/ 429 w 579"/>
                  <a:gd name="T67" fmla="*/ 143 h 580"/>
                  <a:gd name="T68" fmla="*/ 443 w 579"/>
                  <a:gd name="T69" fmla="*/ 130 h 580"/>
                  <a:gd name="T70" fmla="*/ 456 w 579"/>
                  <a:gd name="T71" fmla="*/ 117 h 580"/>
                  <a:gd name="T72" fmla="*/ 469 w 579"/>
                  <a:gd name="T73" fmla="*/ 104 h 580"/>
                  <a:gd name="T74" fmla="*/ 482 w 579"/>
                  <a:gd name="T75" fmla="*/ 91 h 580"/>
                  <a:gd name="T76" fmla="*/ 495 w 579"/>
                  <a:gd name="T77" fmla="*/ 78 h 580"/>
                  <a:gd name="T78" fmla="*/ 508 w 579"/>
                  <a:gd name="T79" fmla="*/ 65 h 580"/>
                  <a:gd name="T80" fmla="*/ 521 w 579"/>
                  <a:gd name="T81" fmla="*/ 52 h 580"/>
                  <a:gd name="T82" fmla="*/ 534 w 579"/>
                  <a:gd name="T83" fmla="*/ 39 h 580"/>
                  <a:gd name="T84" fmla="*/ 547 w 579"/>
                  <a:gd name="T85" fmla="*/ 26 h 580"/>
                  <a:gd name="T86" fmla="*/ 560 w 579"/>
                  <a:gd name="T87" fmla="*/ 13 h 580"/>
                  <a:gd name="T88" fmla="*/ 573 w 579"/>
                  <a:gd name="T89" fmla="*/ 0 h 5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9"/>
                  <a:gd name="T136" fmla="*/ 0 h 580"/>
                  <a:gd name="T137" fmla="*/ 579 w 579"/>
                  <a:gd name="T138" fmla="*/ 580 h 5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9" h="580">
                    <a:moveTo>
                      <a:pt x="0" y="580"/>
                    </a:moveTo>
                    <a:lnTo>
                      <a:pt x="0" y="573"/>
                    </a:lnTo>
                    <a:lnTo>
                      <a:pt x="6" y="566"/>
                    </a:lnTo>
                    <a:lnTo>
                      <a:pt x="13" y="560"/>
                    </a:lnTo>
                    <a:lnTo>
                      <a:pt x="19" y="553"/>
                    </a:lnTo>
                    <a:lnTo>
                      <a:pt x="26" y="547"/>
                    </a:lnTo>
                    <a:lnTo>
                      <a:pt x="32" y="540"/>
                    </a:lnTo>
                    <a:lnTo>
                      <a:pt x="39" y="534"/>
                    </a:lnTo>
                    <a:lnTo>
                      <a:pt x="45" y="527"/>
                    </a:lnTo>
                    <a:lnTo>
                      <a:pt x="52" y="521"/>
                    </a:lnTo>
                    <a:lnTo>
                      <a:pt x="58" y="514"/>
                    </a:lnTo>
                    <a:lnTo>
                      <a:pt x="65" y="508"/>
                    </a:lnTo>
                    <a:lnTo>
                      <a:pt x="71" y="501"/>
                    </a:lnTo>
                    <a:lnTo>
                      <a:pt x="78" y="495"/>
                    </a:lnTo>
                    <a:lnTo>
                      <a:pt x="84" y="488"/>
                    </a:lnTo>
                    <a:lnTo>
                      <a:pt x="91" y="482"/>
                    </a:lnTo>
                    <a:lnTo>
                      <a:pt x="97" y="475"/>
                    </a:lnTo>
                    <a:lnTo>
                      <a:pt x="104" y="469"/>
                    </a:lnTo>
                    <a:lnTo>
                      <a:pt x="110" y="462"/>
                    </a:lnTo>
                    <a:lnTo>
                      <a:pt x="117" y="456"/>
                    </a:lnTo>
                    <a:lnTo>
                      <a:pt x="123" y="449"/>
                    </a:lnTo>
                    <a:lnTo>
                      <a:pt x="130" y="443"/>
                    </a:lnTo>
                    <a:lnTo>
                      <a:pt x="136" y="436"/>
                    </a:lnTo>
                    <a:lnTo>
                      <a:pt x="143" y="430"/>
                    </a:lnTo>
                    <a:lnTo>
                      <a:pt x="149" y="423"/>
                    </a:lnTo>
                    <a:lnTo>
                      <a:pt x="156" y="417"/>
                    </a:lnTo>
                    <a:lnTo>
                      <a:pt x="163" y="410"/>
                    </a:lnTo>
                    <a:lnTo>
                      <a:pt x="169" y="404"/>
                    </a:lnTo>
                    <a:lnTo>
                      <a:pt x="176" y="397"/>
                    </a:lnTo>
                    <a:lnTo>
                      <a:pt x="182" y="391"/>
                    </a:lnTo>
                    <a:lnTo>
                      <a:pt x="189" y="384"/>
                    </a:lnTo>
                    <a:lnTo>
                      <a:pt x="195" y="378"/>
                    </a:lnTo>
                    <a:lnTo>
                      <a:pt x="202" y="371"/>
                    </a:lnTo>
                    <a:lnTo>
                      <a:pt x="208" y="365"/>
                    </a:lnTo>
                    <a:lnTo>
                      <a:pt x="215" y="358"/>
                    </a:lnTo>
                    <a:lnTo>
                      <a:pt x="221" y="352"/>
                    </a:lnTo>
                    <a:lnTo>
                      <a:pt x="228" y="345"/>
                    </a:lnTo>
                    <a:lnTo>
                      <a:pt x="234" y="339"/>
                    </a:lnTo>
                    <a:lnTo>
                      <a:pt x="241" y="332"/>
                    </a:lnTo>
                    <a:lnTo>
                      <a:pt x="247" y="326"/>
                    </a:lnTo>
                    <a:lnTo>
                      <a:pt x="254" y="319"/>
                    </a:lnTo>
                    <a:lnTo>
                      <a:pt x="260" y="313"/>
                    </a:lnTo>
                    <a:lnTo>
                      <a:pt x="267" y="306"/>
                    </a:lnTo>
                    <a:lnTo>
                      <a:pt x="273" y="300"/>
                    </a:lnTo>
                    <a:lnTo>
                      <a:pt x="280" y="293"/>
                    </a:lnTo>
                    <a:lnTo>
                      <a:pt x="286" y="286"/>
                    </a:lnTo>
                    <a:lnTo>
                      <a:pt x="293" y="280"/>
                    </a:lnTo>
                    <a:lnTo>
                      <a:pt x="299" y="273"/>
                    </a:lnTo>
                    <a:lnTo>
                      <a:pt x="306" y="267"/>
                    </a:lnTo>
                    <a:lnTo>
                      <a:pt x="312" y="260"/>
                    </a:lnTo>
                    <a:lnTo>
                      <a:pt x="319" y="254"/>
                    </a:lnTo>
                    <a:lnTo>
                      <a:pt x="325" y="247"/>
                    </a:lnTo>
                    <a:lnTo>
                      <a:pt x="332" y="241"/>
                    </a:lnTo>
                    <a:lnTo>
                      <a:pt x="338" y="234"/>
                    </a:lnTo>
                    <a:lnTo>
                      <a:pt x="345" y="228"/>
                    </a:lnTo>
                    <a:lnTo>
                      <a:pt x="351" y="221"/>
                    </a:lnTo>
                    <a:lnTo>
                      <a:pt x="358" y="215"/>
                    </a:lnTo>
                    <a:lnTo>
                      <a:pt x="364" y="208"/>
                    </a:lnTo>
                    <a:lnTo>
                      <a:pt x="371" y="202"/>
                    </a:lnTo>
                    <a:lnTo>
                      <a:pt x="377" y="195"/>
                    </a:lnTo>
                    <a:lnTo>
                      <a:pt x="384" y="189"/>
                    </a:lnTo>
                    <a:lnTo>
                      <a:pt x="390" y="182"/>
                    </a:lnTo>
                    <a:lnTo>
                      <a:pt x="397" y="176"/>
                    </a:lnTo>
                    <a:lnTo>
                      <a:pt x="403" y="169"/>
                    </a:lnTo>
                    <a:lnTo>
                      <a:pt x="410" y="163"/>
                    </a:lnTo>
                    <a:lnTo>
                      <a:pt x="416" y="156"/>
                    </a:lnTo>
                    <a:lnTo>
                      <a:pt x="423" y="150"/>
                    </a:lnTo>
                    <a:lnTo>
                      <a:pt x="429" y="143"/>
                    </a:lnTo>
                    <a:lnTo>
                      <a:pt x="436" y="137"/>
                    </a:lnTo>
                    <a:lnTo>
                      <a:pt x="443" y="130"/>
                    </a:lnTo>
                    <a:lnTo>
                      <a:pt x="449" y="124"/>
                    </a:lnTo>
                    <a:lnTo>
                      <a:pt x="456" y="117"/>
                    </a:lnTo>
                    <a:lnTo>
                      <a:pt x="462" y="111"/>
                    </a:lnTo>
                    <a:lnTo>
                      <a:pt x="469" y="104"/>
                    </a:lnTo>
                    <a:lnTo>
                      <a:pt x="475" y="98"/>
                    </a:lnTo>
                    <a:lnTo>
                      <a:pt x="482" y="91"/>
                    </a:lnTo>
                    <a:lnTo>
                      <a:pt x="488" y="85"/>
                    </a:lnTo>
                    <a:lnTo>
                      <a:pt x="495" y="78"/>
                    </a:lnTo>
                    <a:lnTo>
                      <a:pt x="501" y="72"/>
                    </a:lnTo>
                    <a:lnTo>
                      <a:pt x="508" y="65"/>
                    </a:lnTo>
                    <a:lnTo>
                      <a:pt x="514" y="59"/>
                    </a:lnTo>
                    <a:lnTo>
                      <a:pt x="521" y="52"/>
                    </a:lnTo>
                    <a:lnTo>
                      <a:pt x="527" y="46"/>
                    </a:lnTo>
                    <a:lnTo>
                      <a:pt x="534" y="39"/>
                    </a:lnTo>
                    <a:lnTo>
                      <a:pt x="540" y="33"/>
                    </a:lnTo>
                    <a:lnTo>
                      <a:pt x="547" y="26"/>
                    </a:lnTo>
                    <a:lnTo>
                      <a:pt x="553" y="20"/>
                    </a:lnTo>
                    <a:lnTo>
                      <a:pt x="560" y="13"/>
                    </a:lnTo>
                    <a:lnTo>
                      <a:pt x="566" y="6"/>
                    </a:lnTo>
                    <a:lnTo>
                      <a:pt x="573" y="0"/>
                    </a:lnTo>
                    <a:lnTo>
                      <a:pt x="57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46" name="Freeform 117"/>
              <p:cNvSpPr>
                <a:spLocks/>
              </p:cNvSpPr>
              <p:nvPr/>
            </p:nvSpPr>
            <p:spPr bwMode="auto">
              <a:xfrm>
                <a:off x="1068" y="707"/>
                <a:ext cx="579" cy="573"/>
              </a:xfrm>
              <a:custGeom>
                <a:avLst/>
                <a:gdLst>
                  <a:gd name="T0" fmla="*/ 6 w 579"/>
                  <a:gd name="T1" fmla="*/ 566 h 573"/>
                  <a:gd name="T2" fmla="*/ 19 w 579"/>
                  <a:gd name="T3" fmla="*/ 553 h 573"/>
                  <a:gd name="T4" fmla="*/ 32 w 579"/>
                  <a:gd name="T5" fmla="*/ 540 h 573"/>
                  <a:gd name="T6" fmla="*/ 45 w 579"/>
                  <a:gd name="T7" fmla="*/ 527 h 573"/>
                  <a:gd name="T8" fmla="*/ 58 w 579"/>
                  <a:gd name="T9" fmla="*/ 514 h 573"/>
                  <a:gd name="T10" fmla="*/ 71 w 579"/>
                  <a:gd name="T11" fmla="*/ 501 h 573"/>
                  <a:gd name="T12" fmla="*/ 91 w 579"/>
                  <a:gd name="T13" fmla="*/ 482 h 573"/>
                  <a:gd name="T14" fmla="*/ 91 w 579"/>
                  <a:gd name="T15" fmla="*/ 482 h 573"/>
                  <a:gd name="T16" fmla="*/ 110 w 579"/>
                  <a:gd name="T17" fmla="*/ 462 h 573"/>
                  <a:gd name="T18" fmla="*/ 117 w 579"/>
                  <a:gd name="T19" fmla="*/ 456 h 573"/>
                  <a:gd name="T20" fmla="*/ 130 w 579"/>
                  <a:gd name="T21" fmla="*/ 436 h 573"/>
                  <a:gd name="T22" fmla="*/ 149 w 579"/>
                  <a:gd name="T23" fmla="*/ 423 h 573"/>
                  <a:gd name="T24" fmla="*/ 156 w 579"/>
                  <a:gd name="T25" fmla="*/ 410 h 573"/>
                  <a:gd name="T26" fmla="*/ 169 w 579"/>
                  <a:gd name="T27" fmla="*/ 404 h 573"/>
                  <a:gd name="T28" fmla="*/ 189 w 579"/>
                  <a:gd name="T29" fmla="*/ 384 h 573"/>
                  <a:gd name="T30" fmla="*/ 189 w 579"/>
                  <a:gd name="T31" fmla="*/ 384 h 573"/>
                  <a:gd name="T32" fmla="*/ 202 w 579"/>
                  <a:gd name="T33" fmla="*/ 371 h 573"/>
                  <a:gd name="T34" fmla="*/ 215 w 579"/>
                  <a:gd name="T35" fmla="*/ 358 h 573"/>
                  <a:gd name="T36" fmla="*/ 228 w 579"/>
                  <a:gd name="T37" fmla="*/ 345 h 573"/>
                  <a:gd name="T38" fmla="*/ 241 w 579"/>
                  <a:gd name="T39" fmla="*/ 332 h 573"/>
                  <a:gd name="T40" fmla="*/ 247 w 579"/>
                  <a:gd name="T41" fmla="*/ 319 h 573"/>
                  <a:gd name="T42" fmla="*/ 254 w 579"/>
                  <a:gd name="T43" fmla="*/ 306 h 573"/>
                  <a:gd name="T44" fmla="*/ 267 w 579"/>
                  <a:gd name="T45" fmla="*/ 286 h 573"/>
                  <a:gd name="T46" fmla="*/ 267 w 579"/>
                  <a:gd name="T47" fmla="*/ 286 h 573"/>
                  <a:gd name="T48" fmla="*/ 280 w 579"/>
                  <a:gd name="T49" fmla="*/ 286 h 573"/>
                  <a:gd name="T50" fmla="*/ 293 w 579"/>
                  <a:gd name="T51" fmla="*/ 293 h 573"/>
                  <a:gd name="T52" fmla="*/ 306 w 579"/>
                  <a:gd name="T53" fmla="*/ 286 h 573"/>
                  <a:gd name="T54" fmla="*/ 312 w 579"/>
                  <a:gd name="T55" fmla="*/ 273 h 573"/>
                  <a:gd name="T56" fmla="*/ 319 w 579"/>
                  <a:gd name="T57" fmla="*/ 260 h 573"/>
                  <a:gd name="T58" fmla="*/ 325 w 579"/>
                  <a:gd name="T59" fmla="*/ 247 h 573"/>
                  <a:gd name="T60" fmla="*/ 338 w 579"/>
                  <a:gd name="T61" fmla="*/ 228 h 573"/>
                  <a:gd name="T62" fmla="*/ 351 w 579"/>
                  <a:gd name="T63" fmla="*/ 221 h 573"/>
                  <a:gd name="T64" fmla="*/ 364 w 579"/>
                  <a:gd name="T65" fmla="*/ 208 h 573"/>
                  <a:gd name="T66" fmla="*/ 377 w 579"/>
                  <a:gd name="T67" fmla="*/ 195 h 573"/>
                  <a:gd name="T68" fmla="*/ 390 w 579"/>
                  <a:gd name="T69" fmla="*/ 182 h 573"/>
                  <a:gd name="T70" fmla="*/ 403 w 579"/>
                  <a:gd name="T71" fmla="*/ 169 h 573"/>
                  <a:gd name="T72" fmla="*/ 416 w 579"/>
                  <a:gd name="T73" fmla="*/ 156 h 573"/>
                  <a:gd name="T74" fmla="*/ 429 w 579"/>
                  <a:gd name="T75" fmla="*/ 143 h 573"/>
                  <a:gd name="T76" fmla="*/ 443 w 579"/>
                  <a:gd name="T77" fmla="*/ 130 h 573"/>
                  <a:gd name="T78" fmla="*/ 456 w 579"/>
                  <a:gd name="T79" fmla="*/ 117 h 573"/>
                  <a:gd name="T80" fmla="*/ 469 w 579"/>
                  <a:gd name="T81" fmla="*/ 104 h 573"/>
                  <a:gd name="T82" fmla="*/ 482 w 579"/>
                  <a:gd name="T83" fmla="*/ 91 h 573"/>
                  <a:gd name="T84" fmla="*/ 495 w 579"/>
                  <a:gd name="T85" fmla="*/ 78 h 573"/>
                  <a:gd name="T86" fmla="*/ 508 w 579"/>
                  <a:gd name="T87" fmla="*/ 65 h 573"/>
                  <a:gd name="T88" fmla="*/ 521 w 579"/>
                  <a:gd name="T89" fmla="*/ 52 h 573"/>
                  <a:gd name="T90" fmla="*/ 534 w 579"/>
                  <a:gd name="T91" fmla="*/ 39 h 573"/>
                  <a:gd name="T92" fmla="*/ 547 w 579"/>
                  <a:gd name="T93" fmla="*/ 26 h 573"/>
                  <a:gd name="T94" fmla="*/ 560 w 579"/>
                  <a:gd name="T95" fmla="*/ 13 h 573"/>
                  <a:gd name="T96" fmla="*/ 573 w 579"/>
                  <a:gd name="T97" fmla="*/ 0 h 57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9"/>
                  <a:gd name="T148" fmla="*/ 0 h 573"/>
                  <a:gd name="T149" fmla="*/ 579 w 579"/>
                  <a:gd name="T150" fmla="*/ 573 h 57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9" h="573">
                    <a:moveTo>
                      <a:pt x="0" y="573"/>
                    </a:moveTo>
                    <a:lnTo>
                      <a:pt x="6" y="566"/>
                    </a:lnTo>
                    <a:lnTo>
                      <a:pt x="13" y="560"/>
                    </a:lnTo>
                    <a:lnTo>
                      <a:pt x="19" y="553"/>
                    </a:lnTo>
                    <a:lnTo>
                      <a:pt x="26" y="547"/>
                    </a:lnTo>
                    <a:lnTo>
                      <a:pt x="32" y="540"/>
                    </a:lnTo>
                    <a:lnTo>
                      <a:pt x="39" y="534"/>
                    </a:lnTo>
                    <a:lnTo>
                      <a:pt x="45" y="527"/>
                    </a:lnTo>
                    <a:lnTo>
                      <a:pt x="52" y="521"/>
                    </a:lnTo>
                    <a:lnTo>
                      <a:pt x="58" y="514"/>
                    </a:lnTo>
                    <a:lnTo>
                      <a:pt x="65" y="508"/>
                    </a:lnTo>
                    <a:lnTo>
                      <a:pt x="71" y="501"/>
                    </a:lnTo>
                    <a:lnTo>
                      <a:pt x="78" y="495"/>
                    </a:lnTo>
                    <a:lnTo>
                      <a:pt x="91" y="482"/>
                    </a:lnTo>
                    <a:lnTo>
                      <a:pt x="84" y="482"/>
                    </a:lnTo>
                    <a:lnTo>
                      <a:pt x="91" y="482"/>
                    </a:lnTo>
                    <a:lnTo>
                      <a:pt x="97" y="475"/>
                    </a:lnTo>
                    <a:lnTo>
                      <a:pt x="110" y="462"/>
                    </a:lnTo>
                    <a:lnTo>
                      <a:pt x="110" y="456"/>
                    </a:lnTo>
                    <a:lnTo>
                      <a:pt x="117" y="456"/>
                    </a:lnTo>
                    <a:lnTo>
                      <a:pt x="130" y="443"/>
                    </a:lnTo>
                    <a:lnTo>
                      <a:pt x="130" y="436"/>
                    </a:lnTo>
                    <a:lnTo>
                      <a:pt x="136" y="436"/>
                    </a:lnTo>
                    <a:lnTo>
                      <a:pt x="149" y="423"/>
                    </a:lnTo>
                    <a:lnTo>
                      <a:pt x="149" y="417"/>
                    </a:lnTo>
                    <a:lnTo>
                      <a:pt x="156" y="410"/>
                    </a:lnTo>
                    <a:lnTo>
                      <a:pt x="163" y="410"/>
                    </a:lnTo>
                    <a:lnTo>
                      <a:pt x="169" y="404"/>
                    </a:lnTo>
                    <a:lnTo>
                      <a:pt x="176" y="397"/>
                    </a:lnTo>
                    <a:lnTo>
                      <a:pt x="189" y="384"/>
                    </a:lnTo>
                    <a:lnTo>
                      <a:pt x="182" y="384"/>
                    </a:lnTo>
                    <a:lnTo>
                      <a:pt x="189" y="384"/>
                    </a:lnTo>
                    <a:lnTo>
                      <a:pt x="195" y="378"/>
                    </a:lnTo>
                    <a:lnTo>
                      <a:pt x="202" y="371"/>
                    </a:lnTo>
                    <a:lnTo>
                      <a:pt x="208" y="365"/>
                    </a:lnTo>
                    <a:lnTo>
                      <a:pt x="215" y="358"/>
                    </a:lnTo>
                    <a:lnTo>
                      <a:pt x="221" y="352"/>
                    </a:lnTo>
                    <a:lnTo>
                      <a:pt x="228" y="345"/>
                    </a:lnTo>
                    <a:lnTo>
                      <a:pt x="234" y="339"/>
                    </a:lnTo>
                    <a:lnTo>
                      <a:pt x="241" y="332"/>
                    </a:lnTo>
                    <a:lnTo>
                      <a:pt x="241" y="326"/>
                    </a:lnTo>
                    <a:lnTo>
                      <a:pt x="247" y="319"/>
                    </a:lnTo>
                    <a:lnTo>
                      <a:pt x="247" y="313"/>
                    </a:lnTo>
                    <a:lnTo>
                      <a:pt x="254" y="306"/>
                    </a:lnTo>
                    <a:lnTo>
                      <a:pt x="254" y="300"/>
                    </a:lnTo>
                    <a:lnTo>
                      <a:pt x="267" y="286"/>
                    </a:lnTo>
                    <a:lnTo>
                      <a:pt x="260" y="286"/>
                    </a:lnTo>
                    <a:lnTo>
                      <a:pt x="267" y="286"/>
                    </a:lnTo>
                    <a:lnTo>
                      <a:pt x="273" y="286"/>
                    </a:lnTo>
                    <a:lnTo>
                      <a:pt x="280" y="286"/>
                    </a:lnTo>
                    <a:lnTo>
                      <a:pt x="286" y="293"/>
                    </a:lnTo>
                    <a:lnTo>
                      <a:pt x="293" y="293"/>
                    </a:lnTo>
                    <a:lnTo>
                      <a:pt x="299" y="293"/>
                    </a:lnTo>
                    <a:lnTo>
                      <a:pt x="306" y="286"/>
                    </a:lnTo>
                    <a:lnTo>
                      <a:pt x="312" y="280"/>
                    </a:lnTo>
                    <a:lnTo>
                      <a:pt x="312" y="273"/>
                    </a:lnTo>
                    <a:lnTo>
                      <a:pt x="319" y="267"/>
                    </a:lnTo>
                    <a:lnTo>
                      <a:pt x="319" y="260"/>
                    </a:lnTo>
                    <a:lnTo>
                      <a:pt x="325" y="254"/>
                    </a:lnTo>
                    <a:lnTo>
                      <a:pt x="325" y="247"/>
                    </a:lnTo>
                    <a:lnTo>
                      <a:pt x="338" y="234"/>
                    </a:lnTo>
                    <a:lnTo>
                      <a:pt x="338" y="228"/>
                    </a:lnTo>
                    <a:lnTo>
                      <a:pt x="345" y="221"/>
                    </a:lnTo>
                    <a:lnTo>
                      <a:pt x="351" y="221"/>
                    </a:lnTo>
                    <a:lnTo>
                      <a:pt x="358" y="215"/>
                    </a:lnTo>
                    <a:lnTo>
                      <a:pt x="364" y="208"/>
                    </a:lnTo>
                    <a:lnTo>
                      <a:pt x="371" y="202"/>
                    </a:lnTo>
                    <a:lnTo>
                      <a:pt x="377" y="195"/>
                    </a:lnTo>
                    <a:lnTo>
                      <a:pt x="384" y="189"/>
                    </a:lnTo>
                    <a:lnTo>
                      <a:pt x="390" y="182"/>
                    </a:lnTo>
                    <a:lnTo>
                      <a:pt x="397" y="176"/>
                    </a:lnTo>
                    <a:lnTo>
                      <a:pt x="403" y="169"/>
                    </a:lnTo>
                    <a:lnTo>
                      <a:pt x="410" y="163"/>
                    </a:lnTo>
                    <a:lnTo>
                      <a:pt x="416" y="156"/>
                    </a:lnTo>
                    <a:lnTo>
                      <a:pt x="423" y="150"/>
                    </a:lnTo>
                    <a:lnTo>
                      <a:pt x="429" y="143"/>
                    </a:lnTo>
                    <a:lnTo>
                      <a:pt x="436" y="137"/>
                    </a:lnTo>
                    <a:lnTo>
                      <a:pt x="443" y="130"/>
                    </a:lnTo>
                    <a:lnTo>
                      <a:pt x="449" y="124"/>
                    </a:lnTo>
                    <a:lnTo>
                      <a:pt x="456" y="117"/>
                    </a:lnTo>
                    <a:lnTo>
                      <a:pt x="462" y="111"/>
                    </a:lnTo>
                    <a:lnTo>
                      <a:pt x="469" y="104"/>
                    </a:lnTo>
                    <a:lnTo>
                      <a:pt x="475" y="98"/>
                    </a:lnTo>
                    <a:lnTo>
                      <a:pt x="482" y="91"/>
                    </a:lnTo>
                    <a:lnTo>
                      <a:pt x="488" y="85"/>
                    </a:lnTo>
                    <a:lnTo>
                      <a:pt x="495" y="78"/>
                    </a:lnTo>
                    <a:lnTo>
                      <a:pt x="501" y="72"/>
                    </a:lnTo>
                    <a:lnTo>
                      <a:pt x="508" y="65"/>
                    </a:lnTo>
                    <a:lnTo>
                      <a:pt x="514" y="59"/>
                    </a:lnTo>
                    <a:lnTo>
                      <a:pt x="521" y="52"/>
                    </a:lnTo>
                    <a:lnTo>
                      <a:pt x="527" y="46"/>
                    </a:lnTo>
                    <a:lnTo>
                      <a:pt x="534" y="39"/>
                    </a:lnTo>
                    <a:lnTo>
                      <a:pt x="540" y="33"/>
                    </a:lnTo>
                    <a:lnTo>
                      <a:pt x="547" y="26"/>
                    </a:lnTo>
                    <a:lnTo>
                      <a:pt x="553" y="20"/>
                    </a:lnTo>
                    <a:lnTo>
                      <a:pt x="560" y="13"/>
                    </a:lnTo>
                    <a:lnTo>
                      <a:pt x="566" y="6"/>
                    </a:lnTo>
                    <a:lnTo>
                      <a:pt x="573" y="0"/>
                    </a:lnTo>
                    <a:lnTo>
                      <a:pt x="579"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47" name="Rectangle 118"/>
              <p:cNvSpPr>
                <a:spLocks noChangeArrowheads="1"/>
              </p:cNvSpPr>
              <p:nvPr/>
            </p:nvSpPr>
            <p:spPr bwMode="auto">
              <a:xfrm>
                <a:off x="1888" y="713"/>
                <a:ext cx="573" cy="57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248" name="Rectangle 119"/>
              <p:cNvSpPr>
                <a:spLocks noChangeArrowheads="1"/>
              </p:cNvSpPr>
              <p:nvPr/>
            </p:nvSpPr>
            <p:spPr bwMode="auto">
              <a:xfrm>
                <a:off x="1888" y="713"/>
                <a:ext cx="573" cy="574"/>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49" name="Freeform 120"/>
              <p:cNvSpPr>
                <a:spLocks/>
              </p:cNvSpPr>
              <p:nvPr/>
            </p:nvSpPr>
            <p:spPr bwMode="auto">
              <a:xfrm>
                <a:off x="2175" y="707"/>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50" name="Freeform 121"/>
              <p:cNvSpPr>
                <a:spLocks/>
              </p:cNvSpPr>
              <p:nvPr/>
            </p:nvSpPr>
            <p:spPr bwMode="auto">
              <a:xfrm>
                <a:off x="1888" y="1000"/>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51" name="Line 122"/>
              <p:cNvSpPr>
                <a:spLocks noChangeShapeType="1"/>
              </p:cNvSpPr>
              <p:nvPr/>
            </p:nvSpPr>
            <p:spPr bwMode="auto">
              <a:xfrm>
                <a:off x="1888"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2" name="Freeform 123"/>
              <p:cNvSpPr>
                <a:spLocks/>
              </p:cNvSpPr>
              <p:nvPr/>
            </p:nvSpPr>
            <p:spPr bwMode="auto">
              <a:xfrm>
                <a:off x="1888"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53" name="Line 124"/>
              <p:cNvSpPr>
                <a:spLocks noChangeShapeType="1"/>
              </p:cNvSpPr>
              <p:nvPr/>
            </p:nvSpPr>
            <p:spPr bwMode="auto">
              <a:xfrm flipV="1">
                <a:off x="188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4" name="Line 125"/>
              <p:cNvSpPr>
                <a:spLocks noChangeShapeType="1"/>
              </p:cNvSpPr>
              <p:nvPr/>
            </p:nvSpPr>
            <p:spPr bwMode="auto">
              <a:xfrm>
                <a:off x="1888" y="1287"/>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5" name="Line 126"/>
              <p:cNvSpPr>
                <a:spLocks noChangeShapeType="1"/>
              </p:cNvSpPr>
              <p:nvPr/>
            </p:nvSpPr>
            <p:spPr bwMode="auto">
              <a:xfrm flipV="1">
                <a:off x="188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6" name="Line 127"/>
              <p:cNvSpPr>
                <a:spLocks noChangeShapeType="1"/>
              </p:cNvSpPr>
              <p:nvPr/>
            </p:nvSpPr>
            <p:spPr bwMode="auto">
              <a:xfrm flipV="1">
                <a:off x="2175" y="1280"/>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7" name="Line 128"/>
              <p:cNvSpPr>
                <a:spLocks noChangeShapeType="1"/>
              </p:cNvSpPr>
              <p:nvPr/>
            </p:nvSpPr>
            <p:spPr bwMode="auto">
              <a:xfrm>
                <a:off x="2175" y="70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8" name="Line 129"/>
              <p:cNvSpPr>
                <a:spLocks noChangeShapeType="1"/>
              </p:cNvSpPr>
              <p:nvPr/>
            </p:nvSpPr>
            <p:spPr bwMode="auto">
              <a:xfrm>
                <a:off x="1888" y="1000"/>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9" name="Line 130"/>
              <p:cNvSpPr>
                <a:spLocks noChangeShapeType="1"/>
              </p:cNvSpPr>
              <p:nvPr/>
            </p:nvSpPr>
            <p:spPr bwMode="auto">
              <a:xfrm flipH="1">
                <a:off x="2455" y="100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60" name="Line 131"/>
              <p:cNvSpPr>
                <a:spLocks noChangeShapeType="1"/>
              </p:cNvSpPr>
              <p:nvPr/>
            </p:nvSpPr>
            <p:spPr bwMode="auto">
              <a:xfrm>
                <a:off x="1888"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61" name="Freeform 132"/>
              <p:cNvSpPr>
                <a:spLocks/>
              </p:cNvSpPr>
              <p:nvPr/>
            </p:nvSpPr>
            <p:spPr bwMode="auto">
              <a:xfrm>
                <a:off x="1888"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2" name="Line 133"/>
              <p:cNvSpPr>
                <a:spLocks noChangeShapeType="1"/>
              </p:cNvSpPr>
              <p:nvPr/>
            </p:nvSpPr>
            <p:spPr bwMode="auto">
              <a:xfrm flipV="1">
                <a:off x="188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63" name="Freeform 134"/>
              <p:cNvSpPr>
                <a:spLocks/>
              </p:cNvSpPr>
              <p:nvPr/>
            </p:nvSpPr>
            <p:spPr bwMode="auto">
              <a:xfrm>
                <a:off x="1888" y="707"/>
                <a:ext cx="580" cy="580"/>
              </a:xfrm>
              <a:custGeom>
                <a:avLst/>
                <a:gdLst>
                  <a:gd name="T0" fmla="*/ 0 w 580"/>
                  <a:gd name="T1" fmla="*/ 573 h 580"/>
                  <a:gd name="T2" fmla="*/ 13 w 580"/>
                  <a:gd name="T3" fmla="*/ 560 h 580"/>
                  <a:gd name="T4" fmla="*/ 26 w 580"/>
                  <a:gd name="T5" fmla="*/ 547 h 580"/>
                  <a:gd name="T6" fmla="*/ 39 w 580"/>
                  <a:gd name="T7" fmla="*/ 534 h 580"/>
                  <a:gd name="T8" fmla="*/ 52 w 580"/>
                  <a:gd name="T9" fmla="*/ 521 h 580"/>
                  <a:gd name="T10" fmla="*/ 65 w 580"/>
                  <a:gd name="T11" fmla="*/ 508 h 580"/>
                  <a:gd name="T12" fmla="*/ 78 w 580"/>
                  <a:gd name="T13" fmla="*/ 495 h 580"/>
                  <a:gd name="T14" fmla="*/ 91 w 580"/>
                  <a:gd name="T15" fmla="*/ 482 h 580"/>
                  <a:gd name="T16" fmla="*/ 104 w 580"/>
                  <a:gd name="T17" fmla="*/ 469 h 580"/>
                  <a:gd name="T18" fmla="*/ 117 w 580"/>
                  <a:gd name="T19" fmla="*/ 456 h 580"/>
                  <a:gd name="T20" fmla="*/ 130 w 580"/>
                  <a:gd name="T21" fmla="*/ 443 h 580"/>
                  <a:gd name="T22" fmla="*/ 143 w 580"/>
                  <a:gd name="T23" fmla="*/ 430 h 580"/>
                  <a:gd name="T24" fmla="*/ 156 w 580"/>
                  <a:gd name="T25" fmla="*/ 417 h 580"/>
                  <a:gd name="T26" fmla="*/ 169 w 580"/>
                  <a:gd name="T27" fmla="*/ 404 h 580"/>
                  <a:gd name="T28" fmla="*/ 183 w 580"/>
                  <a:gd name="T29" fmla="*/ 391 h 580"/>
                  <a:gd name="T30" fmla="*/ 196 w 580"/>
                  <a:gd name="T31" fmla="*/ 378 h 580"/>
                  <a:gd name="T32" fmla="*/ 209 w 580"/>
                  <a:gd name="T33" fmla="*/ 365 h 580"/>
                  <a:gd name="T34" fmla="*/ 222 w 580"/>
                  <a:gd name="T35" fmla="*/ 352 h 580"/>
                  <a:gd name="T36" fmla="*/ 235 w 580"/>
                  <a:gd name="T37" fmla="*/ 339 h 580"/>
                  <a:gd name="T38" fmla="*/ 248 w 580"/>
                  <a:gd name="T39" fmla="*/ 326 h 580"/>
                  <a:gd name="T40" fmla="*/ 261 w 580"/>
                  <a:gd name="T41" fmla="*/ 313 h 580"/>
                  <a:gd name="T42" fmla="*/ 274 w 580"/>
                  <a:gd name="T43" fmla="*/ 300 h 580"/>
                  <a:gd name="T44" fmla="*/ 287 w 580"/>
                  <a:gd name="T45" fmla="*/ 286 h 580"/>
                  <a:gd name="T46" fmla="*/ 300 w 580"/>
                  <a:gd name="T47" fmla="*/ 273 h 580"/>
                  <a:gd name="T48" fmla="*/ 313 w 580"/>
                  <a:gd name="T49" fmla="*/ 260 h 580"/>
                  <a:gd name="T50" fmla="*/ 326 w 580"/>
                  <a:gd name="T51" fmla="*/ 247 h 580"/>
                  <a:gd name="T52" fmla="*/ 339 w 580"/>
                  <a:gd name="T53" fmla="*/ 234 h 580"/>
                  <a:gd name="T54" fmla="*/ 352 w 580"/>
                  <a:gd name="T55" fmla="*/ 221 h 580"/>
                  <a:gd name="T56" fmla="*/ 365 w 580"/>
                  <a:gd name="T57" fmla="*/ 208 h 580"/>
                  <a:gd name="T58" fmla="*/ 378 w 580"/>
                  <a:gd name="T59" fmla="*/ 195 h 580"/>
                  <a:gd name="T60" fmla="*/ 391 w 580"/>
                  <a:gd name="T61" fmla="*/ 182 h 580"/>
                  <a:gd name="T62" fmla="*/ 404 w 580"/>
                  <a:gd name="T63" fmla="*/ 169 h 580"/>
                  <a:gd name="T64" fmla="*/ 417 w 580"/>
                  <a:gd name="T65" fmla="*/ 156 h 580"/>
                  <a:gd name="T66" fmla="*/ 430 w 580"/>
                  <a:gd name="T67" fmla="*/ 143 h 580"/>
                  <a:gd name="T68" fmla="*/ 443 w 580"/>
                  <a:gd name="T69" fmla="*/ 130 h 580"/>
                  <a:gd name="T70" fmla="*/ 456 w 580"/>
                  <a:gd name="T71" fmla="*/ 117 h 580"/>
                  <a:gd name="T72" fmla="*/ 469 w 580"/>
                  <a:gd name="T73" fmla="*/ 104 h 580"/>
                  <a:gd name="T74" fmla="*/ 482 w 580"/>
                  <a:gd name="T75" fmla="*/ 91 h 580"/>
                  <a:gd name="T76" fmla="*/ 495 w 580"/>
                  <a:gd name="T77" fmla="*/ 78 h 580"/>
                  <a:gd name="T78" fmla="*/ 508 w 580"/>
                  <a:gd name="T79" fmla="*/ 65 h 580"/>
                  <a:gd name="T80" fmla="*/ 521 w 580"/>
                  <a:gd name="T81" fmla="*/ 52 h 580"/>
                  <a:gd name="T82" fmla="*/ 534 w 580"/>
                  <a:gd name="T83" fmla="*/ 39 h 580"/>
                  <a:gd name="T84" fmla="*/ 547 w 580"/>
                  <a:gd name="T85" fmla="*/ 26 h 580"/>
                  <a:gd name="T86" fmla="*/ 560 w 580"/>
                  <a:gd name="T87" fmla="*/ 13 h 580"/>
                  <a:gd name="T88" fmla="*/ 573 w 580"/>
                  <a:gd name="T89" fmla="*/ 0 h 5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80"/>
                  <a:gd name="T136" fmla="*/ 0 h 580"/>
                  <a:gd name="T137" fmla="*/ 580 w 580"/>
                  <a:gd name="T138" fmla="*/ 580 h 5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80" h="580">
                    <a:moveTo>
                      <a:pt x="0" y="580"/>
                    </a:moveTo>
                    <a:lnTo>
                      <a:pt x="0" y="573"/>
                    </a:ln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3" y="391"/>
                    </a:lnTo>
                    <a:lnTo>
                      <a:pt x="189" y="384"/>
                    </a:lnTo>
                    <a:lnTo>
                      <a:pt x="196" y="378"/>
                    </a:lnTo>
                    <a:lnTo>
                      <a:pt x="202" y="371"/>
                    </a:lnTo>
                    <a:lnTo>
                      <a:pt x="209" y="365"/>
                    </a:lnTo>
                    <a:lnTo>
                      <a:pt x="215" y="358"/>
                    </a:lnTo>
                    <a:lnTo>
                      <a:pt x="222" y="352"/>
                    </a:lnTo>
                    <a:lnTo>
                      <a:pt x="228" y="345"/>
                    </a:lnTo>
                    <a:lnTo>
                      <a:pt x="235" y="339"/>
                    </a:lnTo>
                    <a:lnTo>
                      <a:pt x="241" y="332"/>
                    </a:lnTo>
                    <a:lnTo>
                      <a:pt x="248" y="326"/>
                    </a:lnTo>
                    <a:lnTo>
                      <a:pt x="254" y="319"/>
                    </a:lnTo>
                    <a:lnTo>
                      <a:pt x="261" y="313"/>
                    </a:lnTo>
                    <a:lnTo>
                      <a:pt x="267" y="306"/>
                    </a:lnTo>
                    <a:lnTo>
                      <a:pt x="274" y="300"/>
                    </a:lnTo>
                    <a:lnTo>
                      <a:pt x="280" y="293"/>
                    </a:lnTo>
                    <a:lnTo>
                      <a:pt x="287" y="286"/>
                    </a:lnTo>
                    <a:lnTo>
                      <a:pt x="293" y="280"/>
                    </a:lnTo>
                    <a:lnTo>
                      <a:pt x="300" y="273"/>
                    </a:lnTo>
                    <a:lnTo>
                      <a:pt x="306" y="267"/>
                    </a:lnTo>
                    <a:lnTo>
                      <a:pt x="313" y="260"/>
                    </a:lnTo>
                    <a:lnTo>
                      <a:pt x="319" y="254"/>
                    </a:lnTo>
                    <a:lnTo>
                      <a:pt x="326" y="247"/>
                    </a:lnTo>
                    <a:lnTo>
                      <a:pt x="332" y="241"/>
                    </a:lnTo>
                    <a:lnTo>
                      <a:pt x="339" y="234"/>
                    </a:lnTo>
                    <a:lnTo>
                      <a:pt x="345" y="228"/>
                    </a:lnTo>
                    <a:lnTo>
                      <a:pt x="352" y="221"/>
                    </a:lnTo>
                    <a:lnTo>
                      <a:pt x="358" y="215"/>
                    </a:lnTo>
                    <a:lnTo>
                      <a:pt x="365" y="208"/>
                    </a:lnTo>
                    <a:lnTo>
                      <a:pt x="371" y="202"/>
                    </a:lnTo>
                    <a:lnTo>
                      <a:pt x="378" y="195"/>
                    </a:lnTo>
                    <a:lnTo>
                      <a:pt x="384" y="189"/>
                    </a:lnTo>
                    <a:lnTo>
                      <a:pt x="391" y="182"/>
                    </a:lnTo>
                    <a:lnTo>
                      <a:pt x="397" y="176"/>
                    </a:lnTo>
                    <a:lnTo>
                      <a:pt x="404" y="169"/>
                    </a:lnTo>
                    <a:lnTo>
                      <a:pt x="410" y="163"/>
                    </a:lnTo>
                    <a:lnTo>
                      <a:pt x="417" y="156"/>
                    </a:lnTo>
                    <a:lnTo>
                      <a:pt x="423" y="150"/>
                    </a:lnTo>
                    <a:lnTo>
                      <a:pt x="430" y="143"/>
                    </a:lnTo>
                    <a:lnTo>
                      <a:pt x="436" y="137"/>
                    </a:lnTo>
                    <a:lnTo>
                      <a:pt x="443" y="130"/>
                    </a:lnTo>
                    <a:lnTo>
                      <a:pt x="449" y="124"/>
                    </a:lnTo>
                    <a:lnTo>
                      <a:pt x="456" y="117"/>
                    </a:lnTo>
                    <a:lnTo>
                      <a:pt x="463" y="111"/>
                    </a:lnTo>
                    <a:lnTo>
                      <a:pt x="469" y="104"/>
                    </a:lnTo>
                    <a:lnTo>
                      <a:pt x="476" y="98"/>
                    </a:lnTo>
                    <a:lnTo>
                      <a:pt x="482" y="91"/>
                    </a:lnTo>
                    <a:lnTo>
                      <a:pt x="489" y="85"/>
                    </a:lnTo>
                    <a:lnTo>
                      <a:pt x="495" y="78"/>
                    </a:lnTo>
                    <a:lnTo>
                      <a:pt x="502" y="72"/>
                    </a:lnTo>
                    <a:lnTo>
                      <a:pt x="508" y="65"/>
                    </a:lnTo>
                    <a:lnTo>
                      <a:pt x="515" y="59"/>
                    </a:lnTo>
                    <a:lnTo>
                      <a:pt x="521" y="52"/>
                    </a:lnTo>
                    <a:lnTo>
                      <a:pt x="528" y="46"/>
                    </a:lnTo>
                    <a:lnTo>
                      <a:pt x="534" y="39"/>
                    </a:lnTo>
                    <a:lnTo>
                      <a:pt x="541" y="33"/>
                    </a:lnTo>
                    <a:lnTo>
                      <a:pt x="547" y="26"/>
                    </a:lnTo>
                    <a:lnTo>
                      <a:pt x="554" y="20"/>
                    </a:lnTo>
                    <a:lnTo>
                      <a:pt x="560" y="13"/>
                    </a:lnTo>
                    <a:lnTo>
                      <a:pt x="567" y="6"/>
                    </a:lnTo>
                    <a:lnTo>
                      <a:pt x="573" y="0"/>
                    </a:lnTo>
                    <a:lnTo>
                      <a:pt x="58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4" name="Freeform 135"/>
              <p:cNvSpPr>
                <a:spLocks/>
              </p:cNvSpPr>
              <p:nvPr/>
            </p:nvSpPr>
            <p:spPr bwMode="auto">
              <a:xfrm>
                <a:off x="1888" y="707"/>
                <a:ext cx="573" cy="580"/>
              </a:xfrm>
              <a:custGeom>
                <a:avLst/>
                <a:gdLst>
                  <a:gd name="T0" fmla="*/ 0 w 573"/>
                  <a:gd name="T1" fmla="*/ 573 h 580"/>
                  <a:gd name="T2" fmla="*/ 13 w 573"/>
                  <a:gd name="T3" fmla="*/ 560 h 580"/>
                  <a:gd name="T4" fmla="*/ 26 w 573"/>
                  <a:gd name="T5" fmla="*/ 547 h 580"/>
                  <a:gd name="T6" fmla="*/ 39 w 573"/>
                  <a:gd name="T7" fmla="*/ 534 h 580"/>
                  <a:gd name="T8" fmla="*/ 52 w 573"/>
                  <a:gd name="T9" fmla="*/ 521 h 580"/>
                  <a:gd name="T10" fmla="*/ 65 w 573"/>
                  <a:gd name="T11" fmla="*/ 508 h 580"/>
                  <a:gd name="T12" fmla="*/ 78 w 573"/>
                  <a:gd name="T13" fmla="*/ 495 h 580"/>
                  <a:gd name="T14" fmla="*/ 91 w 573"/>
                  <a:gd name="T15" fmla="*/ 482 h 580"/>
                  <a:gd name="T16" fmla="*/ 104 w 573"/>
                  <a:gd name="T17" fmla="*/ 469 h 580"/>
                  <a:gd name="T18" fmla="*/ 117 w 573"/>
                  <a:gd name="T19" fmla="*/ 456 h 580"/>
                  <a:gd name="T20" fmla="*/ 130 w 573"/>
                  <a:gd name="T21" fmla="*/ 443 h 580"/>
                  <a:gd name="T22" fmla="*/ 143 w 573"/>
                  <a:gd name="T23" fmla="*/ 430 h 580"/>
                  <a:gd name="T24" fmla="*/ 156 w 573"/>
                  <a:gd name="T25" fmla="*/ 417 h 580"/>
                  <a:gd name="T26" fmla="*/ 169 w 573"/>
                  <a:gd name="T27" fmla="*/ 404 h 580"/>
                  <a:gd name="T28" fmla="*/ 183 w 573"/>
                  <a:gd name="T29" fmla="*/ 391 h 580"/>
                  <a:gd name="T30" fmla="*/ 196 w 573"/>
                  <a:gd name="T31" fmla="*/ 378 h 580"/>
                  <a:gd name="T32" fmla="*/ 209 w 573"/>
                  <a:gd name="T33" fmla="*/ 365 h 580"/>
                  <a:gd name="T34" fmla="*/ 222 w 573"/>
                  <a:gd name="T35" fmla="*/ 352 h 580"/>
                  <a:gd name="T36" fmla="*/ 241 w 573"/>
                  <a:gd name="T37" fmla="*/ 332 h 580"/>
                  <a:gd name="T38" fmla="*/ 248 w 573"/>
                  <a:gd name="T39" fmla="*/ 319 h 580"/>
                  <a:gd name="T40" fmla="*/ 261 w 573"/>
                  <a:gd name="T41" fmla="*/ 300 h 580"/>
                  <a:gd name="T42" fmla="*/ 267 w 573"/>
                  <a:gd name="T43" fmla="*/ 286 h 580"/>
                  <a:gd name="T44" fmla="*/ 280 w 573"/>
                  <a:gd name="T45" fmla="*/ 286 h 580"/>
                  <a:gd name="T46" fmla="*/ 293 w 573"/>
                  <a:gd name="T47" fmla="*/ 293 h 580"/>
                  <a:gd name="T48" fmla="*/ 306 w 573"/>
                  <a:gd name="T49" fmla="*/ 280 h 580"/>
                  <a:gd name="T50" fmla="*/ 319 w 573"/>
                  <a:gd name="T51" fmla="*/ 267 h 580"/>
                  <a:gd name="T52" fmla="*/ 332 w 573"/>
                  <a:gd name="T53" fmla="*/ 247 h 580"/>
                  <a:gd name="T54" fmla="*/ 339 w 573"/>
                  <a:gd name="T55" fmla="*/ 234 h 580"/>
                  <a:gd name="T56" fmla="*/ 345 w 573"/>
                  <a:gd name="T57" fmla="*/ 221 h 580"/>
                  <a:gd name="T58" fmla="*/ 358 w 573"/>
                  <a:gd name="T59" fmla="*/ 215 h 580"/>
                  <a:gd name="T60" fmla="*/ 371 w 573"/>
                  <a:gd name="T61" fmla="*/ 195 h 580"/>
                  <a:gd name="T62" fmla="*/ 384 w 573"/>
                  <a:gd name="T63" fmla="*/ 189 h 580"/>
                  <a:gd name="T64" fmla="*/ 397 w 573"/>
                  <a:gd name="T65" fmla="*/ 169 h 580"/>
                  <a:gd name="T66" fmla="*/ 410 w 573"/>
                  <a:gd name="T67" fmla="*/ 163 h 580"/>
                  <a:gd name="T68" fmla="*/ 423 w 573"/>
                  <a:gd name="T69" fmla="*/ 150 h 580"/>
                  <a:gd name="T70" fmla="*/ 436 w 573"/>
                  <a:gd name="T71" fmla="*/ 137 h 580"/>
                  <a:gd name="T72" fmla="*/ 449 w 573"/>
                  <a:gd name="T73" fmla="*/ 124 h 580"/>
                  <a:gd name="T74" fmla="*/ 463 w 573"/>
                  <a:gd name="T75" fmla="*/ 111 h 580"/>
                  <a:gd name="T76" fmla="*/ 469 w 573"/>
                  <a:gd name="T77" fmla="*/ 98 h 580"/>
                  <a:gd name="T78" fmla="*/ 482 w 573"/>
                  <a:gd name="T79" fmla="*/ 91 h 580"/>
                  <a:gd name="T80" fmla="*/ 489 w 573"/>
                  <a:gd name="T81" fmla="*/ 78 h 580"/>
                  <a:gd name="T82" fmla="*/ 502 w 573"/>
                  <a:gd name="T83" fmla="*/ 72 h 580"/>
                  <a:gd name="T84" fmla="*/ 521 w 573"/>
                  <a:gd name="T85" fmla="*/ 52 h 580"/>
                  <a:gd name="T86" fmla="*/ 521 w 573"/>
                  <a:gd name="T87" fmla="*/ 52 h 580"/>
                  <a:gd name="T88" fmla="*/ 534 w 573"/>
                  <a:gd name="T89" fmla="*/ 39 h 580"/>
                  <a:gd name="T90" fmla="*/ 541 w 573"/>
                  <a:gd name="T91" fmla="*/ 26 h 580"/>
                  <a:gd name="T92" fmla="*/ 554 w 573"/>
                  <a:gd name="T93" fmla="*/ 20 h 580"/>
                  <a:gd name="T94" fmla="*/ 567 w 573"/>
                  <a:gd name="T95" fmla="*/ 6 h 5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3"/>
                  <a:gd name="T145" fmla="*/ 0 h 580"/>
                  <a:gd name="T146" fmla="*/ 573 w 573"/>
                  <a:gd name="T147" fmla="*/ 580 h 5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3" h="580">
                    <a:moveTo>
                      <a:pt x="0" y="580"/>
                    </a:moveTo>
                    <a:lnTo>
                      <a:pt x="0" y="573"/>
                    </a:ln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3" y="391"/>
                    </a:lnTo>
                    <a:lnTo>
                      <a:pt x="189" y="384"/>
                    </a:lnTo>
                    <a:lnTo>
                      <a:pt x="196" y="378"/>
                    </a:lnTo>
                    <a:lnTo>
                      <a:pt x="202" y="371"/>
                    </a:lnTo>
                    <a:lnTo>
                      <a:pt x="209" y="365"/>
                    </a:lnTo>
                    <a:lnTo>
                      <a:pt x="215" y="358"/>
                    </a:lnTo>
                    <a:lnTo>
                      <a:pt x="222" y="352"/>
                    </a:lnTo>
                    <a:lnTo>
                      <a:pt x="228" y="345"/>
                    </a:lnTo>
                    <a:lnTo>
                      <a:pt x="241" y="332"/>
                    </a:lnTo>
                    <a:lnTo>
                      <a:pt x="241" y="326"/>
                    </a:lnTo>
                    <a:lnTo>
                      <a:pt x="248" y="319"/>
                    </a:lnTo>
                    <a:lnTo>
                      <a:pt x="248" y="313"/>
                    </a:lnTo>
                    <a:lnTo>
                      <a:pt x="261" y="300"/>
                    </a:lnTo>
                    <a:lnTo>
                      <a:pt x="261" y="293"/>
                    </a:lnTo>
                    <a:lnTo>
                      <a:pt x="267" y="286"/>
                    </a:lnTo>
                    <a:lnTo>
                      <a:pt x="274" y="286"/>
                    </a:lnTo>
                    <a:lnTo>
                      <a:pt x="280" y="286"/>
                    </a:lnTo>
                    <a:lnTo>
                      <a:pt x="287" y="293"/>
                    </a:lnTo>
                    <a:lnTo>
                      <a:pt x="293" y="293"/>
                    </a:lnTo>
                    <a:lnTo>
                      <a:pt x="300" y="286"/>
                    </a:lnTo>
                    <a:lnTo>
                      <a:pt x="306" y="280"/>
                    </a:lnTo>
                    <a:lnTo>
                      <a:pt x="313" y="273"/>
                    </a:lnTo>
                    <a:lnTo>
                      <a:pt x="319" y="267"/>
                    </a:lnTo>
                    <a:lnTo>
                      <a:pt x="319" y="260"/>
                    </a:lnTo>
                    <a:lnTo>
                      <a:pt x="332" y="247"/>
                    </a:lnTo>
                    <a:lnTo>
                      <a:pt x="332" y="241"/>
                    </a:lnTo>
                    <a:lnTo>
                      <a:pt x="339" y="234"/>
                    </a:lnTo>
                    <a:lnTo>
                      <a:pt x="352" y="221"/>
                    </a:lnTo>
                    <a:lnTo>
                      <a:pt x="345" y="221"/>
                    </a:lnTo>
                    <a:lnTo>
                      <a:pt x="352" y="221"/>
                    </a:lnTo>
                    <a:lnTo>
                      <a:pt x="358" y="215"/>
                    </a:lnTo>
                    <a:lnTo>
                      <a:pt x="371" y="202"/>
                    </a:lnTo>
                    <a:lnTo>
                      <a:pt x="371" y="195"/>
                    </a:lnTo>
                    <a:lnTo>
                      <a:pt x="378" y="195"/>
                    </a:lnTo>
                    <a:lnTo>
                      <a:pt x="384" y="189"/>
                    </a:lnTo>
                    <a:lnTo>
                      <a:pt x="397" y="176"/>
                    </a:lnTo>
                    <a:lnTo>
                      <a:pt x="397" y="169"/>
                    </a:lnTo>
                    <a:lnTo>
                      <a:pt x="404" y="169"/>
                    </a:lnTo>
                    <a:lnTo>
                      <a:pt x="410" y="163"/>
                    </a:lnTo>
                    <a:lnTo>
                      <a:pt x="417" y="156"/>
                    </a:lnTo>
                    <a:lnTo>
                      <a:pt x="423" y="150"/>
                    </a:lnTo>
                    <a:lnTo>
                      <a:pt x="430" y="143"/>
                    </a:lnTo>
                    <a:lnTo>
                      <a:pt x="436" y="137"/>
                    </a:lnTo>
                    <a:lnTo>
                      <a:pt x="443" y="130"/>
                    </a:lnTo>
                    <a:lnTo>
                      <a:pt x="449" y="124"/>
                    </a:lnTo>
                    <a:lnTo>
                      <a:pt x="456" y="117"/>
                    </a:lnTo>
                    <a:lnTo>
                      <a:pt x="463" y="111"/>
                    </a:lnTo>
                    <a:lnTo>
                      <a:pt x="476" y="98"/>
                    </a:lnTo>
                    <a:lnTo>
                      <a:pt x="469" y="98"/>
                    </a:lnTo>
                    <a:lnTo>
                      <a:pt x="476" y="98"/>
                    </a:lnTo>
                    <a:lnTo>
                      <a:pt x="482" y="91"/>
                    </a:lnTo>
                    <a:lnTo>
                      <a:pt x="495" y="78"/>
                    </a:lnTo>
                    <a:lnTo>
                      <a:pt x="489" y="78"/>
                    </a:lnTo>
                    <a:lnTo>
                      <a:pt x="495" y="78"/>
                    </a:lnTo>
                    <a:lnTo>
                      <a:pt x="502" y="72"/>
                    </a:lnTo>
                    <a:lnTo>
                      <a:pt x="508" y="65"/>
                    </a:lnTo>
                    <a:lnTo>
                      <a:pt x="521" y="52"/>
                    </a:lnTo>
                    <a:lnTo>
                      <a:pt x="515" y="52"/>
                    </a:lnTo>
                    <a:lnTo>
                      <a:pt x="521" y="52"/>
                    </a:lnTo>
                    <a:lnTo>
                      <a:pt x="528" y="46"/>
                    </a:lnTo>
                    <a:lnTo>
                      <a:pt x="534" y="39"/>
                    </a:lnTo>
                    <a:lnTo>
                      <a:pt x="547" y="26"/>
                    </a:lnTo>
                    <a:lnTo>
                      <a:pt x="541" y="26"/>
                    </a:lnTo>
                    <a:lnTo>
                      <a:pt x="547" y="26"/>
                    </a:lnTo>
                    <a:lnTo>
                      <a:pt x="554" y="20"/>
                    </a:lnTo>
                    <a:lnTo>
                      <a:pt x="560" y="13"/>
                    </a:lnTo>
                    <a:lnTo>
                      <a:pt x="567" y="6"/>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5" name="Rectangle 136"/>
              <p:cNvSpPr>
                <a:spLocks noChangeArrowheads="1"/>
              </p:cNvSpPr>
              <p:nvPr/>
            </p:nvSpPr>
            <p:spPr bwMode="auto">
              <a:xfrm>
                <a:off x="2715" y="713"/>
                <a:ext cx="573" cy="57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266" name="Rectangle 137"/>
              <p:cNvSpPr>
                <a:spLocks noChangeArrowheads="1"/>
              </p:cNvSpPr>
              <p:nvPr/>
            </p:nvSpPr>
            <p:spPr bwMode="auto">
              <a:xfrm>
                <a:off x="2715" y="713"/>
                <a:ext cx="573" cy="574"/>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7" name="Freeform 138"/>
              <p:cNvSpPr>
                <a:spLocks/>
              </p:cNvSpPr>
              <p:nvPr/>
            </p:nvSpPr>
            <p:spPr bwMode="auto">
              <a:xfrm>
                <a:off x="3002" y="707"/>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8" name="Freeform 139"/>
              <p:cNvSpPr>
                <a:spLocks/>
              </p:cNvSpPr>
              <p:nvPr/>
            </p:nvSpPr>
            <p:spPr bwMode="auto">
              <a:xfrm>
                <a:off x="2715" y="1000"/>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9" name="Line 140"/>
              <p:cNvSpPr>
                <a:spLocks noChangeShapeType="1"/>
              </p:cNvSpPr>
              <p:nvPr/>
            </p:nvSpPr>
            <p:spPr bwMode="auto">
              <a:xfrm>
                <a:off x="2715"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0" name="Freeform 141"/>
              <p:cNvSpPr>
                <a:spLocks/>
              </p:cNvSpPr>
              <p:nvPr/>
            </p:nvSpPr>
            <p:spPr bwMode="auto">
              <a:xfrm>
                <a:off x="2715"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71" name="Line 142"/>
              <p:cNvSpPr>
                <a:spLocks noChangeShapeType="1"/>
              </p:cNvSpPr>
              <p:nvPr/>
            </p:nvSpPr>
            <p:spPr bwMode="auto">
              <a:xfrm flipV="1">
                <a:off x="2715"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2" name="Line 143"/>
              <p:cNvSpPr>
                <a:spLocks noChangeShapeType="1"/>
              </p:cNvSpPr>
              <p:nvPr/>
            </p:nvSpPr>
            <p:spPr bwMode="auto">
              <a:xfrm>
                <a:off x="2715" y="1287"/>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3" name="Line 144"/>
              <p:cNvSpPr>
                <a:spLocks noChangeShapeType="1"/>
              </p:cNvSpPr>
              <p:nvPr/>
            </p:nvSpPr>
            <p:spPr bwMode="auto">
              <a:xfrm flipV="1">
                <a:off x="2715"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4" name="Line 145"/>
              <p:cNvSpPr>
                <a:spLocks noChangeShapeType="1"/>
              </p:cNvSpPr>
              <p:nvPr/>
            </p:nvSpPr>
            <p:spPr bwMode="auto">
              <a:xfrm flipV="1">
                <a:off x="3002" y="1280"/>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5" name="Line 146"/>
              <p:cNvSpPr>
                <a:spLocks noChangeShapeType="1"/>
              </p:cNvSpPr>
              <p:nvPr/>
            </p:nvSpPr>
            <p:spPr bwMode="auto">
              <a:xfrm>
                <a:off x="3002" y="70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6" name="Line 147"/>
              <p:cNvSpPr>
                <a:spLocks noChangeShapeType="1"/>
              </p:cNvSpPr>
              <p:nvPr/>
            </p:nvSpPr>
            <p:spPr bwMode="auto">
              <a:xfrm>
                <a:off x="2715" y="1000"/>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7" name="Line 148"/>
              <p:cNvSpPr>
                <a:spLocks noChangeShapeType="1"/>
              </p:cNvSpPr>
              <p:nvPr/>
            </p:nvSpPr>
            <p:spPr bwMode="auto">
              <a:xfrm flipH="1">
                <a:off x="3282" y="100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8" name="Line 149"/>
              <p:cNvSpPr>
                <a:spLocks noChangeShapeType="1"/>
              </p:cNvSpPr>
              <p:nvPr/>
            </p:nvSpPr>
            <p:spPr bwMode="auto">
              <a:xfrm>
                <a:off x="2715"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9" name="Freeform 150"/>
              <p:cNvSpPr>
                <a:spLocks/>
              </p:cNvSpPr>
              <p:nvPr/>
            </p:nvSpPr>
            <p:spPr bwMode="auto">
              <a:xfrm>
                <a:off x="2715"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0" name="Line 151"/>
              <p:cNvSpPr>
                <a:spLocks noChangeShapeType="1"/>
              </p:cNvSpPr>
              <p:nvPr/>
            </p:nvSpPr>
            <p:spPr bwMode="auto">
              <a:xfrm flipV="1">
                <a:off x="2715"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81" name="Freeform 152"/>
              <p:cNvSpPr>
                <a:spLocks/>
              </p:cNvSpPr>
              <p:nvPr/>
            </p:nvSpPr>
            <p:spPr bwMode="auto">
              <a:xfrm>
                <a:off x="2715" y="707"/>
                <a:ext cx="580" cy="580"/>
              </a:xfrm>
              <a:custGeom>
                <a:avLst/>
                <a:gdLst>
                  <a:gd name="T0" fmla="*/ 0 w 580"/>
                  <a:gd name="T1" fmla="*/ 573 h 580"/>
                  <a:gd name="T2" fmla="*/ 13 w 580"/>
                  <a:gd name="T3" fmla="*/ 560 h 580"/>
                  <a:gd name="T4" fmla="*/ 26 w 580"/>
                  <a:gd name="T5" fmla="*/ 547 h 580"/>
                  <a:gd name="T6" fmla="*/ 39 w 580"/>
                  <a:gd name="T7" fmla="*/ 534 h 580"/>
                  <a:gd name="T8" fmla="*/ 52 w 580"/>
                  <a:gd name="T9" fmla="*/ 521 h 580"/>
                  <a:gd name="T10" fmla="*/ 65 w 580"/>
                  <a:gd name="T11" fmla="*/ 508 h 580"/>
                  <a:gd name="T12" fmla="*/ 78 w 580"/>
                  <a:gd name="T13" fmla="*/ 495 h 580"/>
                  <a:gd name="T14" fmla="*/ 91 w 580"/>
                  <a:gd name="T15" fmla="*/ 482 h 580"/>
                  <a:gd name="T16" fmla="*/ 104 w 580"/>
                  <a:gd name="T17" fmla="*/ 469 h 580"/>
                  <a:gd name="T18" fmla="*/ 117 w 580"/>
                  <a:gd name="T19" fmla="*/ 456 h 580"/>
                  <a:gd name="T20" fmla="*/ 130 w 580"/>
                  <a:gd name="T21" fmla="*/ 443 h 580"/>
                  <a:gd name="T22" fmla="*/ 143 w 580"/>
                  <a:gd name="T23" fmla="*/ 430 h 580"/>
                  <a:gd name="T24" fmla="*/ 156 w 580"/>
                  <a:gd name="T25" fmla="*/ 417 h 580"/>
                  <a:gd name="T26" fmla="*/ 169 w 580"/>
                  <a:gd name="T27" fmla="*/ 404 h 580"/>
                  <a:gd name="T28" fmla="*/ 182 w 580"/>
                  <a:gd name="T29" fmla="*/ 391 h 580"/>
                  <a:gd name="T30" fmla="*/ 196 w 580"/>
                  <a:gd name="T31" fmla="*/ 378 h 580"/>
                  <a:gd name="T32" fmla="*/ 209 w 580"/>
                  <a:gd name="T33" fmla="*/ 365 h 580"/>
                  <a:gd name="T34" fmla="*/ 222 w 580"/>
                  <a:gd name="T35" fmla="*/ 352 h 580"/>
                  <a:gd name="T36" fmla="*/ 235 w 580"/>
                  <a:gd name="T37" fmla="*/ 339 h 580"/>
                  <a:gd name="T38" fmla="*/ 248 w 580"/>
                  <a:gd name="T39" fmla="*/ 326 h 580"/>
                  <a:gd name="T40" fmla="*/ 261 w 580"/>
                  <a:gd name="T41" fmla="*/ 313 h 580"/>
                  <a:gd name="T42" fmla="*/ 274 w 580"/>
                  <a:gd name="T43" fmla="*/ 300 h 580"/>
                  <a:gd name="T44" fmla="*/ 287 w 580"/>
                  <a:gd name="T45" fmla="*/ 286 h 580"/>
                  <a:gd name="T46" fmla="*/ 300 w 580"/>
                  <a:gd name="T47" fmla="*/ 273 h 580"/>
                  <a:gd name="T48" fmla="*/ 313 w 580"/>
                  <a:gd name="T49" fmla="*/ 260 h 580"/>
                  <a:gd name="T50" fmla="*/ 326 w 580"/>
                  <a:gd name="T51" fmla="*/ 247 h 580"/>
                  <a:gd name="T52" fmla="*/ 339 w 580"/>
                  <a:gd name="T53" fmla="*/ 234 h 580"/>
                  <a:gd name="T54" fmla="*/ 352 w 580"/>
                  <a:gd name="T55" fmla="*/ 221 h 580"/>
                  <a:gd name="T56" fmla="*/ 365 w 580"/>
                  <a:gd name="T57" fmla="*/ 208 h 580"/>
                  <a:gd name="T58" fmla="*/ 378 w 580"/>
                  <a:gd name="T59" fmla="*/ 195 h 580"/>
                  <a:gd name="T60" fmla="*/ 391 w 580"/>
                  <a:gd name="T61" fmla="*/ 182 h 580"/>
                  <a:gd name="T62" fmla="*/ 404 w 580"/>
                  <a:gd name="T63" fmla="*/ 169 h 580"/>
                  <a:gd name="T64" fmla="*/ 417 w 580"/>
                  <a:gd name="T65" fmla="*/ 156 h 580"/>
                  <a:gd name="T66" fmla="*/ 430 w 580"/>
                  <a:gd name="T67" fmla="*/ 143 h 580"/>
                  <a:gd name="T68" fmla="*/ 443 w 580"/>
                  <a:gd name="T69" fmla="*/ 130 h 580"/>
                  <a:gd name="T70" fmla="*/ 456 w 580"/>
                  <a:gd name="T71" fmla="*/ 117 h 580"/>
                  <a:gd name="T72" fmla="*/ 469 w 580"/>
                  <a:gd name="T73" fmla="*/ 104 h 580"/>
                  <a:gd name="T74" fmla="*/ 482 w 580"/>
                  <a:gd name="T75" fmla="*/ 91 h 580"/>
                  <a:gd name="T76" fmla="*/ 495 w 580"/>
                  <a:gd name="T77" fmla="*/ 78 h 580"/>
                  <a:gd name="T78" fmla="*/ 508 w 580"/>
                  <a:gd name="T79" fmla="*/ 65 h 580"/>
                  <a:gd name="T80" fmla="*/ 521 w 580"/>
                  <a:gd name="T81" fmla="*/ 52 h 580"/>
                  <a:gd name="T82" fmla="*/ 534 w 580"/>
                  <a:gd name="T83" fmla="*/ 39 h 580"/>
                  <a:gd name="T84" fmla="*/ 547 w 580"/>
                  <a:gd name="T85" fmla="*/ 26 h 580"/>
                  <a:gd name="T86" fmla="*/ 560 w 580"/>
                  <a:gd name="T87" fmla="*/ 13 h 580"/>
                  <a:gd name="T88" fmla="*/ 573 w 580"/>
                  <a:gd name="T89" fmla="*/ 0 h 5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80"/>
                  <a:gd name="T136" fmla="*/ 0 h 580"/>
                  <a:gd name="T137" fmla="*/ 580 w 580"/>
                  <a:gd name="T138" fmla="*/ 580 h 5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80" h="580">
                    <a:moveTo>
                      <a:pt x="0" y="580"/>
                    </a:moveTo>
                    <a:lnTo>
                      <a:pt x="0" y="573"/>
                    </a:ln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2" y="391"/>
                    </a:lnTo>
                    <a:lnTo>
                      <a:pt x="189" y="384"/>
                    </a:lnTo>
                    <a:lnTo>
                      <a:pt x="196" y="378"/>
                    </a:lnTo>
                    <a:lnTo>
                      <a:pt x="202" y="371"/>
                    </a:lnTo>
                    <a:lnTo>
                      <a:pt x="209" y="365"/>
                    </a:lnTo>
                    <a:lnTo>
                      <a:pt x="215" y="358"/>
                    </a:lnTo>
                    <a:lnTo>
                      <a:pt x="222" y="352"/>
                    </a:lnTo>
                    <a:lnTo>
                      <a:pt x="228" y="345"/>
                    </a:lnTo>
                    <a:lnTo>
                      <a:pt x="235" y="339"/>
                    </a:lnTo>
                    <a:lnTo>
                      <a:pt x="241" y="332"/>
                    </a:lnTo>
                    <a:lnTo>
                      <a:pt x="248" y="326"/>
                    </a:lnTo>
                    <a:lnTo>
                      <a:pt x="254" y="319"/>
                    </a:lnTo>
                    <a:lnTo>
                      <a:pt x="261" y="313"/>
                    </a:lnTo>
                    <a:lnTo>
                      <a:pt x="267" y="306"/>
                    </a:lnTo>
                    <a:lnTo>
                      <a:pt x="274" y="300"/>
                    </a:lnTo>
                    <a:lnTo>
                      <a:pt x="280" y="293"/>
                    </a:lnTo>
                    <a:lnTo>
                      <a:pt x="287" y="286"/>
                    </a:lnTo>
                    <a:lnTo>
                      <a:pt x="293" y="280"/>
                    </a:lnTo>
                    <a:lnTo>
                      <a:pt x="300" y="273"/>
                    </a:lnTo>
                    <a:lnTo>
                      <a:pt x="306" y="267"/>
                    </a:lnTo>
                    <a:lnTo>
                      <a:pt x="313" y="260"/>
                    </a:lnTo>
                    <a:lnTo>
                      <a:pt x="319" y="254"/>
                    </a:lnTo>
                    <a:lnTo>
                      <a:pt x="326" y="247"/>
                    </a:lnTo>
                    <a:lnTo>
                      <a:pt x="332" y="241"/>
                    </a:lnTo>
                    <a:lnTo>
                      <a:pt x="339" y="234"/>
                    </a:lnTo>
                    <a:lnTo>
                      <a:pt x="345" y="228"/>
                    </a:lnTo>
                    <a:lnTo>
                      <a:pt x="352" y="221"/>
                    </a:lnTo>
                    <a:lnTo>
                      <a:pt x="358" y="215"/>
                    </a:lnTo>
                    <a:lnTo>
                      <a:pt x="365" y="208"/>
                    </a:lnTo>
                    <a:lnTo>
                      <a:pt x="371" y="202"/>
                    </a:lnTo>
                    <a:lnTo>
                      <a:pt x="378" y="195"/>
                    </a:lnTo>
                    <a:lnTo>
                      <a:pt x="384" y="189"/>
                    </a:lnTo>
                    <a:lnTo>
                      <a:pt x="391" y="182"/>
                    </a:lnTo>
                    <a:lnTo>
                      <a:pt x="397" y="176"/>
                    </a:lnTo>
                    <a:lnTo>
                      <a:pt x="404" y="169"/>
                    </a:lnTo>
                    <a:lnTo>
                      <a:pt x="410" y="163"/>
                    </a:lnTo>
                    <a:lnTo>
                      <a:pt x="417" y="156"/>
                    </a:lnTo>
                    <a:lnTo>
                      <a:pt x="423" y="150"/>
                    </a:lnTo>
                    <a:lnTo>
                      <a:pt x="430" y="143"/>
                    </a:lnTo>
                    <a:lnTo>
                      <a:pt x="436" y="137"/>
                    </a:lnTo>
                    <a:lnTo>
                      <a:pt x="443" y="130"/>
                    </a:lnTo>
                    <a:lnTo>
                      <a:pt x="449" y="124"/>
                    </a:lnTo>
                    <a:lnTo>
                      <a:pt x="456" y="117"/>
                    </a:lnTo>
                    <a:lnTo>
                      <a:pt x="462" y="111"/>
                    </a:lnTo>
                    <a:lnTo>
                      <a:pt x="469" y="104"/>
                    </a:lnTo>
                    <a:lnTo>
                      <a:pt x="475" y="98"/>
                    </a:lnTo>
                    <a:lnTo>
                      <a:pt x="482" y="91"/>
                    </a:lnTo>
                    <a:lnTo>
                      <a:pt x="489" y="85"/>
                    </a:lnTo>
                    <a:lnTo>
                      <a:pt x="495" y="78"/>
                    </a:lnTo>
                    <a:lnTo>
                      <a:pt x="502" y="72"/>
                    </a:lnTo>
                    <a:lnTo>
                      <a:pt x="508" y="65"/>
                    </a:lnTo>
                    <a:lnTo>
                      <a:pt x="515" y="59"/>
                    </a:lnTo>
                    <a:lnTo>
                      <a:pt x="521" y="52"/>
                    </a:lnTo>
                    <a:lnTo>
                      <a:pt x="528" y="46"/>
                    </a:lnTo>
                    <a:lnTo>
                      <a:pt x="534" y="39"/>
                    </a:lnTo>
                    <a:lnTo>
                      <a:pt x="541" y="33"/>
                    </a:lnTo>
                    <a:lnTo>
                      <a:pt x="547" y="26"/>
                    </a:lnTo>
                    <a:lnTo>
                      <a:pt x="554" y="20"/>
                    </a:lnTo>
                    <a:lnTo>
                      <a:pt x="560" y="13"/>
                    </a:lnTo>
                    <a:lnTo>
                      <a:pt x="567" y="6"/>
                    </a:lnTo>
                    <a:lnTo>
                      <a:pt x="573" y="0"/>
                    </a:lnTo>
                    <a:lnTo>
                      <a:pt x="58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2" name="Freeform 153"/>
              <p:cNvSpPr>
                <a:spLocks/>
              </p:cNvSpPr>
              <p:nvPr/>
            </p:nvSpPr>
            <p:spPr bwMode="auto">
              <a:xfrm>
                <a:off x="2715" y="707"/>
                <a:ext cx="580" cy="573"/>
              </a:xfrm>
              <a:custGeom>
                <a:avLst/>
                <a:gdLst>
                  <a:gd name="T0" fmla="*/ 7 w 580"/>
                  <a:gd name="T1" fmla="*/ 566 h 573"/>
                  <a:gd name="T2" fmla="*/ 20 w 580"/>
                  <a:gd name="T3" fmla="*/ 553 h 573"/>
                  <a:gd name="T4" fmla="*/ 33 w 580"/>
                  <a:gd name="T5" fmla="*/ 540 h 573"/>
                  <a:gd name="T6" fmla="*/ 46 w 580"/>
                  <a:gd name="T7" fmla="*/ 527 h 573"/>
                  <a:gd name="T8" fmla="*/ 59 w 580"/>
                  <a:gd name="T9" fmla="*/ 514 h 573"/>
                  <a:gd name="T10" fmla="*/ 72 w 580"/>
                  <a:gd name="T11" fmla="*/ 501 h 573"/>
                  <a:gd name="T12" fmla="*/ 85 w 580"/>
                  <a:gd name="T13" fmla="*/ 488 h 573"/>
                  <a:gd name="T14" fmla="*/ 98 w 580"/>
                  <a:gd name="T15" fmla="*/ 475 h 573"/>
                  <a:gd name="T16" fmla="*/ 111 w 580"/>
                  <a:gd name="T17" fmla="*/ 462 h 573"/>
                  <a:gd name="T18" fmla="*/ 124 w 580"/>
                  <a:gd name="T19" fmla="*/ 449 h 573"/>
                  <a:gd name="T20" fmla="*/ 137 w 580"/>
                  <a:gd name="T21" fmla="*/ 436 h 573"/>
                  <a:gd name="T22" fmla="*/ 150 w 580"/>
                  <a:gd name="T23" fmla="*/ 423 h 573"/>
                  <a:gd name="T24" fmla="*/ 163 w 580"/>
                  <a:gd name="T25" fmla="*/ 410 h 573"/>
                  <a:gd name="T26" fmla="*/ 176 w 580"/>
                  <a:gd name="T27" fmla="*/ 397 h 573"/>
                  <a:gd name="T28" fmla="*/ 189 w 580"/>
                  <a:gd name="T29" fmla="*/ 384 h 573"/>
                  <a:gd name="T30" fmla="*/ 202 w 580"/>
                  <a:gd name="T31" fmla="*/ 371 h 573"/>
                  <a:gd name="T32" fmla="*/ 215 w 580"/>
                  <a:gd name="T33" fmla="*/ 358 h 573"/>
                  <a:gd name="T34" fmla="*/ 228 w 580"/>
                  <a:gd name="T35" fmla="*/ 345 h 573"/>
                  <a:gd name="T36" fmla="*/ 241 w 580"/>
                  <a:gd name="T37" fmla="*/ 332 h 573"/>
                  <a:gd name="T38" fmla="*/ 248 w 580"/>
                  <a:gd name="T39" fmla="*/ 313 h 573"/>
                  <a:gd name="T40" fmla="*/ 254 w 580"/>
                  <a:gd name="T41" fmla="*/ 300 h 573"/>
                  <a:gd name="T42" fmla="*/ 267 w 580"/>
                  <a:gd name="T43" fmla="*/ 286 h 573"/>
                  <a:gd name="T44" fmla="*/ 280 w 580"/>
                  <a:gd name="T45" fmla="*/ 286 h 573"/>
                  <a:gd name="T46" fmla="*/ 293 w 580"/>
                  <a:gd name="T47" fmla="*/ 293 h 573"/>
                  <a:gd name="T48" fmla="*/ 306 w 580"/>
                  <a:gd name="T49" fmla="*/ 286 h 573"/>
                  <a:gd name="T50" fmla="*/ 313 w 580"/>
                  <a:gd name="T51" fmla="*/ 267 h 573"/>
                  <a:gd name="T52" fmla="*/ 319 w 580"/>
                  <a:gd name="T53" fmla="*/ 254 h 573"/>
                  <a:gd name="T54" fmla="*/ 326 w 580"/>
                  <a:gd name="T55" fmla="*/ 241 h 573"/>
                  <a:gd name="T56" fmla="*/ 345 w 580"/>
                  <a:gd name="T57" fmla="*/ 228 h 573"/>
                  <a:gd name="T58" fmla="*/ 352 w 580"/>
                  <a:gd name="T59" fmla="*/ 215 h 573"/>
                  <a:gd name="T60" fmla="*/ 365 w 580"/>
                  <a:gd name="T61" fmla="*/ 202 h 573"/>
                  <a:gd name="T62" fmla="*/ 378 w 580"/>
                  <a:gd name="T63" fmla="*/ 195 h 573"/>
                  <a:gd name="T64" fmla="*/ 391 w 580"/>
                  <a:gd name="T65" fmla="*/ 182 h 573"/>
                  <a:gd name="T66" fmla="*/ 404 w 580"/>
                  <a:gd name="T67" fmla="*/ 169 h 573"/>
                  <a:gd name="T68" fmla="*/ 417 w 580"/>
                  <a:gd name="T69" fmla="*/ 156 h 573"/>
                  <a:gd name="T70" fmla="*/ 430 w 580"/>
                  <a:gd name="T71" fmla="*/ 143 h 573"/>
                  <a:gd name="T72" fmla="*/ 443 w 580"/>
                  <a:gd name="T73" fmla="*/ 130 h 573"/>
                  <a:gd name="T74" fmla="*/ 456 w 580"/>
                  <a:gd name="T75" fmla="*/ 117 h 573"/>
                  <a:gd name="T76" fmla="*/ 469 w 580"/>
                  <a:gd name="T77" fmla="*/ 104 h 573"/>
                  <a:gd name="T78" fmla="*/ 482 w 580"/>
                  <a:gd name="T79" fmla="*/ 91 h 573"/>
                  <a:gd name="T80" fmla="*/ 495 w 580"/>
                  <a:gd name="T81" fmla="*/ 78 h 573"/>
                  <a:gd name="T82" fmla="*/ 508 w 580"/>
                  <a:gd name="T83" fmla="*/ 65 h 573"/>
                  <a:gd name="T84" fmla="*/ 521 w 580"/>
                  <a:gd name="T85" fmla="*/ 52 h 573"/>
                  <a:gd name="T86" fmla="*/ 534 w 580"/>
                  <a:gd name="T87" fmla="*/ 39 h 573"/>
                  <a:gd name="T88" fmla="*/ 547 w 580"/>
                  <a:gd name="T89" fmla="*/ 26 h 573"/>
                  <a:gd name="T90" fmla="*/ 560 w 580"/>
                  <a:gd name="T91" fmla="*/ 13 h 573"/>
                  <a:gd name="T92" fmla="*/ 573 w 580"/>
                  <a:gd name="T93" fmla="*/ 0 h 5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80"/>
                  <a:gd name="T142" fmla="*/ 0 h 573"/>
                  <a:gd name="T143" fmla="*/ 580 w 580"/>
                  <a:gd name="T144" fmla="*/ 573 h 5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80" h="573">
                    <a:moveTo>
                      <a:pt x="0" y="573"/>
                    </a:move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2" y="391"/>
                    </a:lnTo>
                    <a:lnTo>
                      <a:pt x="189" y="384"/>
                    </a:lnTo>
                    <a:lnTo>
                      <a:pt x="196" y="378"/>
                    </a:lnTo>
                    <a:lnTo>
                      <a:pt x="202" y="371"/>
                    </a:lnTo>
                    <a:lnTo>
                      <a:pt x="209" y="365"/>
                    </a:lnTo>
                    <a:lnTo>
                      <a:pt x="215" y="358"/>
                    </a:lnTo>
                    <a:lnTo>
                      <a:pt x="222" y="352"/>
                    </a:lnTo>
                    <a:lnTo>
                      <a:pt x="228" y="345"/>
                    </a:lnTo>
                    <a:lnTo>
                      <a:pt x="235" y="339"/>
                    </a:lnTo>
                    <a:lnTo>
                      <a:pt x="241" y="332"/>
                    </a:lnTo>
                    <a:lnTo>
                      <a:pt x="248" y="326"/>
                    </a:lnTo>
                    <a:lnTo>
                      <a:pt x="248" y="313"/>
                    </a:lnTo>
                    <a:lnTo>
                      <a:pt x="254" y="306"/>
                    </a:lnTo>
                    <a:lnTo>
                      <a:pt x="254" y="300"/>
                    </a:lnTo>
                    <a:lnTo>
                      <a:pt x="261" y="293"/>
                    </a:lnTo>
                    <a:lnTo>
                      <a:pt x="267" y="286"/>
                    </a:lnTo>
                    <a:lnTo>
                      <a:pt x="274" y="286"/>
                    </a:lnTo>
                    <a:lnTo>
                      <a:pt x="280" y="286"/>
                    </a:lnTo>
                    <a:lnTo>
                      <a:pt x="287" y="293"/>
                    </a:lnTo>
                    <a:lnTo>
                      <a:pt x="293" y="293"/>
                    </a:lnTo>
                    <a:lnTo>
                      <a:pt x="300" y="293"/>
                    </a:lnTo>
                    <a:lnTo>
                      <a:pt x="306" y="286"/>
                    </a:lnTo>
                    <a:lnTo>
                      <a:pt x="313" y="280"/>
                    </a:lnTo>
                    <a:lnTo>
                      <a:pt x="313" y="267"/>
                    </a:lnTo>
                    <a:lnTo>
                      <a:pt x="319" y="260"/>
                    </a:lnTo>
                    <a:lnTo>
                      <a:pt x="319" y="254"/>
                    </a:lnTo>
                    <a:lnTo>
                      <a:pt x="332" y="241"/>
                    </a:lnTo>
                    <a:lnTo>
                      <a:pt x="326" y="241"/>
                    </a:lnTo>
                    <a:lnTo>
                      <a:pt x="332" y="241"/>
                    </a:lnTo>
                    <a:lnTo>
                      <a:pt x="345" y="228"/>
                    </a:lnTo>
                    <a:lnTo>
                      <a:pt x="345" y="221"/>
                    </a:lnTo>
                    <a:lnTo>
                      <a:pt x="352" y="215"/>
                    </a:lnTo>
                    <a:lnTo>
                      <a:pt x="358" y="208"/>
                    </a:lnTo>
                    <a:lnTo>
                      <a:pt x="365" y="202"/>
                    </a:lnTo>
                    <a:lnTo>
                      <a:pt x="371" y="195"/>
                    </a:lnTo>
                    <a:lnTo>
                      <a:pt x="378" y="195"/>
                    </a:lnTo>
                    <a:lnTo>
                      <a:pt x="384" y="189"/>
                    </a:lnTo>
                    <a:lnTo>
                      <a:pt x="391" y="182"/>
                    </a:lnTo>
                    <a:lnTo>
                      <a:pt x="397" y="176"/>
                    </a:lnTo>
                    <a:lnTo>
                      <a:pt x="404" y="169"/>
                    </a:lnTo>
                    <a:lnTo>
                      <a:pt x="410" y="163"/>
                    </a:lnTo>
                    <a:lnTo>
                      <a:pt x="417" y="156"/>
                    </a:lnTo>
                    <a:lnTo>
                      <a:pt x="423" y="150"/>
                    </a:lnTo>
                    <a:lnTo>
                      <a:pt x="430" y="143"/>
                    </a:lnTo>
                    <a:lnTo>
                      <a:pt x="436" y="137"/>
                    </a:lnTo>
                    <a:lnTo>
                      <a:pt x="443" y="130"/>
                    </a:lnTo>
                    <a:lnTo>
                      <a:pt x="449" y="124"/>
                    </a:lnTo>
                    <a:lnTo>
                      <a:pt x="456" y="117"/>
                    </a:lnTo>
                    <a:lnTo>
                      <a:pt x="462" y="111"/>
                    </a:lnTo>
                    <a:lnTo>
                      <a:pt x="469" y="104"/>
                    </a:lnTo>
                    <a:lnTo>
                      <a:pt x="475" y="98"/>
                    </a:lnTo>
                    <a:lnTo>
                      <a:pt x="482" y="91"/>
                    </a:lnTo>
                    <a:lnTo>
                      <a:pt x="489" y="85"/>
                    </a:lnTo>
                    <a:lnTo>
                      <a:pt x="495" y="78"/>
                    </a:lnTo>
                    <a:lnTo>
                      <a:pt x="502" y="72"/>
                    </a:lnTo>
                    <a:lnTo>
                      <a:pt x="508" y="65"/>
                    </a:lnTo>
                    <a:lnTo>
                      <a:pt x="515" y="59"/>
                    </a:lnTo>
                    <a:lnTo>
                      <a:pt x="521" y="52"/>
                    </a:lnTo>
                    <a:lnTo>
                      <a:pt x="528" y="46"/>
                    </a:lnTo>
                    <a:lnTo>
                      <a:pt x="534" y="39"/>
                    </a:lnTo>
                    <a:lnTo>
                      <a:pt x="541" y="33"/>
                    </a:lnTo>
                    <a:lnTo>
                      <a:pt x="547" y="26"/>
                    </a:lnTo>
                    <a:lnTo>
                      <a:pt x="554" y="20"/>
                    </a:lnTo>
                    <a:lnTo>
                      <a:pt x="560" y="13"/>
                    </a:lnTo>
                    <a:lnTo>
                      <a:pt x="567" y="6"/>
                    </a:lnTo>
                    <a:lnTo>
                      <a:pt x="573" y="0"/>
                    </a:lnTo>
                    <a:lnTo>
                      <a:pt x="58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3" name="Rectangle 154"/>
              <p:cNvSpPr>
                <a:spLocks noChangeArrowheads="1"/>
              </p:cNvSpPr>
              <p:nvPr/>
            </p:nvSpPr>
            <p:spPr bwMode="auto">
              <a:xfrm>
                <a:off x="3536" y="713"/>
                <a:ext cx="573" cy="57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284" name="Rectangle 155"/>
              <p:cNvSpPr>
                <a:spLocks noChangeArrowheads="1"/>
              </p:cNvSpPr>
              <p:nvPr/>
            </p:nvSpPr>
            <p:spPr bwMode="auto">
              <a:xfrm>
                <a:off x="3536" y="713"/>
                <a:ext cx="573" cy="574"/>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5" name="Freeform 156"/>
              <p:cNvSpPr>
                <a:spLocks/>
              </p:cNvSpPr>
              <p:nvPr/>
            </p:nvSpPr>
            <p:spPr bwMode="auto">
              <a:xfrm>
                <a:off x="3822" y="707"/>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6" name="Freeform 157"/>
              <p:cNvSpPr>
                <a:spLocks/>
              </p:cNvSpPr>
              <p:nvPr/>
            </p:nvSpPr>
            <p:spPr bwMode="auto">
              <a:xfrm>
                <a:off x="3536" y="1000"/>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7" name="Line 158"/>
              <p:cNvSpPr>
                <a:spLocks noChangeShapeType="1"/>
              </p:cNvSpPr>
              <p:nvPr/>
            </p:nvSpPr>
            <p:spPr bwMode="auto">
              <a:xfrm>
                <a:off x="3536"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88" name="Freeform 159"/>
              <p:cNvSpPr>
                <a:spLocks/>
              </p:cNvSpPr>
              <p:nvPr/>
            </p:nvSpPr>
            <p:spPr bwMode="auto">
              <a:xfrm>
                <a:off x="3536"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9" name="Line 160"/>
              <p:cNvSpPr>
                <a:spLocks noChangeShapeType="1"/>
              </p:cNvSpPr>
              <p:nvPr/>
            </p:nvSpPr>
            <p:spPr bwMode="auto">
              <a:xfrm flipV="1">
                <a:off x="353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0" name="Line 161"/>
              <p:cNvSpPr>
                <a:spLocks noChangeShapeType="1"/>
              </p:cNvSpPr>
              <p:nvPr/>
            </p:nvSpPr>
            <p:spPr bwMode="auto">
              <a:xfrm>
                <a:off x="3536" y="1287"/>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1" name="Line 162"/>
              <p:cNvSpPr>
                <a:spLocks noChangeShapeType="1"/>
              </p:cNvSpPr>
              <p:nvPr/>
            </p:nvSpPr>
            <p:spPr bwMode="auto">
              <a:xfrm flipV="1">
                <a:off x="353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2" name="Line 163"/>
              <p:cNvSpPr>
                <a:spLocks noChangeShapeType="1"/>
              </p:cNvSpPr>
              <p:nvPr/>
            </p:nvSpPr>
            <p:spPr bwMode="auto">
              <a:xfrm flipV="1">
                <a:off x="3822" y="1280"/>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3" name="Line 164"/>
              <p:cNvSpPr>
                <a:spLocks noChangeShapeType="1"/>
              </p:cNvSpPr>
              <p:nvPr/>
            </p:nvSpPr>
            <p:spPr bwMode="auto">
              <a:xfrm>
                <a:off x="3822" y="70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4" name="Line 165"/>
              <p:cNvSpPr>
                <a:spLocks noChangeShapeType="1"/>
              </p:cNvSpPr>
              <p:nvPr/>
            </p:nvSpPr>
            <p:spPr bwMode="auto">
              <a:xfrm>
                <a:off x="3536" y="1000"/>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5" name="Line 166"/>
              <p:cNvSpPr>
                <a:spLocks noChangeShapeType="1"/>
              </p:cNvSpPr>
              <p:nvPr/>
            </p:nvSpPr>
            <p:spPr bwMode="auto">
              <a:xfrm flipH="1">
                <a:off x="4102" y="100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6" name="Line 167"/>
              <p:cNvSpPr>
                <a:spLocks noChangeShapeType="1"/>
              </p:cNvSpPr>
              <p:nvPr/>
            </p:nvSpPr>
            <p:spPr bwMode="auto">
              <a:xfrm>
                <a:off x="3536"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7" name="Freeform 168"/>
              <p:cNvSpPr>
                <a:spLocks/>
              </p:cNvSpPr>
              <p:nvPr/>
            </p:nvSpPr>
            <p:spPr bwMode="auto">
              <a:xfrm>
                <a:off x="3536"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98" name="Line 169"/>
              <p:cNvSpPr>
                <a:spLocks noChangeShapeType="1"/>
              </p:cNvSpPr>
              <p:nvPr/>
            </p:nvSpPr>
            <p:spPr bwMode="auto">
              <a:xfrm flipV="1">
                <a:off x="353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9" name="Freeform 170"/>
              <p:cNvSpPr>
                <a:spLocks/>
              </p:cNvSpPr>
              <p:nvPr/>
            </p:nvSpPr>
            <p:spPr bwMode="auto">
              <a:xfrm>
                <a:off x="3536" y="707"/>
                <a:ext cx="579" cy="580"/>
              </a:xfrm>
              <a:custGeom>
                <a:avLst/>
                <a:gdLst>
                  <a:gd name="T0" fmla="*/ 0 w 579"/>
                  <a:gd name="T1" fmla="*/ 573 h 580"/>
                  <a:gd name="T2" fmla="*/ 13 w 579"/>
                  <a:gd name="T3" fmla="*/ 560 h 580"/>
                  <a:gd name="T4" fmla="*/ 26 w 579"/>
                  <a:gd name="T5" fmla="*/ 547 h 580"/>
                  <a:gd name="T6" fmla="*/ 39 w 579"/>
                  <a:gd name="T7" fmla="*/ 534 h 580"/>
                  <a:gd name="T8" fmla="*/ 52 w 579"/>
                  <a:gd name="T9" fmla="*/ 521 h 580"/>
                  <a:gd name="T10" fmla="*/ 65 w 579"/>
                  <a:gd name="T11" fmla="*/ 508 h 580"/>
                  <a:gd name="T12" fmla="*/ 78 w 579"/>
                  <a:gd name="T13" fmla="*/ 495 h 580"/>
                  <a:gd name="T14" fmla="*/ 91 w 579"/>
                  <a:gd name="T15" fmla="*/ 482 h 580"/>
                  <a:gd name="T16" fmla="*/ 104 w 579"/>
                  <a:gd name="T17" fmla="*/ 469 h 580"/>
                  <a:gd name="T18" fmla="*/ 117 w 579"/>
                  <a:gd name="T19" fmla="*/ 456 h 580"/>
                  <a:gd name="T20" fmla="*/ 130 w 579"/>
                  <a:gd name="T21" fmla="*/ 443 h 580"/>
                  <a:gd name="T22" fmla="*/ 143 w 579"/>
                  <a:gd name="T23" fmla="*/ 430 h 580"/>
                  <a:gd name="T24" fmla="*/ 156 w 579"/>
                  <a:gd name="T25" fmla="*/ 417 h 580"/>
                  <a:gd name="T26" fmla="*/ 169 w 579"/>
                  <a:gd name="T27" fmla="*/ 404 h 580"/>
                  <a:gd name="T28" fmla="*/ 182 w 579"/>
                  <a:gd name="T29" fmla="*/ 391 h 580"/>
                  <a:gd name="T30" fmla="*/ 195 w 579"/>
                  <a:gd name="T31" fmla="*/ 378 h 580"/>
                  <a:gd name="T32" fmla="*/ 208 w 579"/>
                  <a:gd name="T33" fmla="*/ 365 h 580"/>
                  <a:gd name="T34" fmla="*/ 221 w 579"/>
                  <a:gd name="T35" fmla="*/ 352 h 580"/>
                  <a:gd name="T36" fmla="*/ 234 w 579"/>
                  <a:gd name="T37" fmla="*/ 339 h 580"/>
                  <a:gd name="T38" fmla="*/ 247 w 579"/>
                  <a:gd name="T39" fmla="*/ 326 h 580"/>
                  <a:gd name="T40" fmla="*/ 260 w 579"/>
                  <a:gd name="T41" fmla="*/ 313 h 580"/>
                  <a:gd name="T42" fmla="*/ 273 w 579"/>
                  <a:gd name="T43" fmla="*/ 300 h 580"/>
                  <a:gd name="T44" fmla="*/ 286 w 579"/>
                  <a:gd name="T45" fmla="*/ 286 h 580"/>
                  <a:gd name="T46" fmla="*/ 299 w 579"/>
                  <a:gd name="T47" fmla="*/ 273 h 580"/>
                  <a:gd name="T48" fmla="*/ 312 w 579"/>
                  <a:gd name="T49" fmla="*/ 260 h 580"/>
                  <a:gd name="T50" fmla="*/ 325 w 579"/>
                  <a:gd name="T51" fmla="*/ 247 h 580"/>
                  <a:gd name="T52" fmla="*/ 338 w 579"/>
                  <a:gd name="T53" fmla="*/ 234 h 580"/>
                  <a:gd name="T54" fmla="*/ 351 w 579"/>
                  <a:gd name="T55" fmla="*/ 221 h 580"/>
                  <a:gd name="T56" fmla="*/ 364 w 579"/>
                  <a:gd name="T57" fmla="*/ 208 h 580"/>
                  <a:gd name="T58" fmla="*/ 377 w 579"/>
                  <a:gd name="T59" fmla="*/ 195 h 580"/>
                  <a:gd name="T60" fmla="*/ 390 w 579"/>
                  <a:gd name="T61" fmla="*/ 182 h 580"/>
                  <a:gd name="T62" fmla="*/ 403 w 579"/>
                  <a:gd name="T63" fmla="*/ 169 h 580"/>
                  <a:gd name="T64" fmla="*/ 416 w 579"/>
                  <a:gd name="T65" fmla="*/ 156 h 580"/>
                  <a:gd name="T66" fmla="*/ 429 w 579"/>
                  <a:gd name="T67" fmla="*/ 143 h 580"/>
                  <a:gd name="T68" fmla="*/ 442 w 579"/>
                  <a:gd name="T69" fmla="*/ 130 h 580"/>
                  <a:gd name="T70" fmla="*/ 455 w 579"/>
                  <a:gd name="T71" fmla="*/ 117 h 580"/>
                  <a:gd name="T72" fmla="*/ 468 w 579"/>
                  <a:gd name="T73" fmla="*/ 104 h 580"/>
                  <a:gd name="T74" fmla="*/ 481 w 579"/>
                  <a:gd name="T75" fmla="*/ 91 h 580"/>
                  <a:gd name="T76" fmla="*/ 494 w 579"/>
                  <a:gd name="T77" fmla="*/ 78 h 580"/>
                  <a:gd name="T78" fmla="*/ 508 w 579"/>
                  <a:gd name="T79" fmla="*/ 65 h 580"/>
                  <a:gd name="T80" fmla="*/ 521 w 579"/>
                  <a:gd name="T81" fmla="*/ 52 h 580"/>
                  <a:gd name="T82" fmla="*/ 534 w 579"/>
                  <a:gd name="T83" fmla="*/ 39 h 580"/>
                  <a:gd name="T84" fmla="*/ 547 w 579"/>
                  <a:gd name="T85" fmla="*/ 26 h 580"/>
                  <a:gd name="T86" fmla="*/ 560 w 579"/>
                  <a:gd name="T87" fmla="*/ 13 h 580"/>
                  <a:gd name="T88" fmla="*/ 573 w 579"/>
                  <a:gd name="T89" fmla="*/ 0 h 5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9"/>
                  <a:gd name="T136" fmla="*/ 0 h 580"/>
                  <a:gd name="T137" fmla="*/ 579 w 579"/>
                  <a:gd name="T138" fmla="*/ 580 h 5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9" h="580">
                    <a:moveTo>
                      <a:pt x="0" y="580"/>
                    </a:moveTo>
                    <a:lnTo>
                      <a:pt x="0" y="573"/>
                    </a:lnTo>
                    <a:lnTo>
                      <a:pt x="6" y="566"/>
                    </a:lnTo>
                    <a:lnTo>
                      <a:pt x="13" y="560"/>
                    </a:lnTo>
                    <a:lnTo>
                      <a:pt x="19" y="553"/>
                    </a:lnTo>
                    <a:lnTo>
                      <a:pt x="26" y="547"/>
                    </a:lnTo>
                    <a:lnTo>
                      <a:pt x="32" y="540"/>
                    </a:lnTo>
                    <a:lnTo>
                      <a:pt x="39" y="534"/>
                    </a:lnTo>
                    <a:lnTo>
                      <a:pt x="45" y="527"/>
                    </a:lnTo>
                    <a:lnTo>
                      <a:pt x="52" y="521"/>
                    </a:lnTo>
                    <a:lnTo>
                      <a:pt x="58" y="514"/>
                    </a:lnTo>
                    <a:lnTo>
                      <a:pt x="65" y="508"/>
                    </a:lnTo>
                    <a:lnTo>
                      <a:pt x="71" y="501"/>
                    </a:lnTo>
                    <a:lnTo>
                      <a:pt x="78" y="495"/>
                    </a:lnTo>
                    <a:lnTo>
                      <a:pt x="84" y="488"/>
                    </a:lnTo>
                    <a:lnTo>
                      <a:pt x="91" y="482"/>
                    </a:lnTo>
                    <a:lnTo>
                      <a:pt x="97" y="475"/>
                    </a:lnTo>
                    <a:lnTo>
                      <a:pt x="104" y="469"/>
                    </a:lnTo>
                    <a:lnTo>
                      <a:pt x="110" y="462"/>
                    </a:lnTo>
                    <a:lnTo>
                      <a:pt x="117" y="456"/>
                    </a:lnTo>
                    <a:lnTo>
                      <a:pt x="123" y="449"/>
                    </a:lnTo>
                    <a:lnTo>
                      <a:pt x="130" y="443"/>
                    </a:lnTo>
                    <a:lnTo>
                      <a:pt x="136" y="436"/>
                    </a:lnTo>
                    <a:lnTo>
                      <a:pt x="143" y="430"/>
                    </a:lnTo>
                    <a:lnTo>
                      <a:pt x="149" y="423"/>
                    </a:lnTo>
                    <a:lnTo>
                      <a:pt x="156" y="417"/>
                    </a:lnTo>
                    <a:lnTo>
                      <a:pt x="162" y="410"/>
                    </a:lnTo>
                    <a:lnTo>
                      <a:pt x="169" y="404"/>
                    </a:lnTo>
                    <a:lnTo>
                      <a:pt x="175" y="397"/>
                    </a:lnTo>
                    <a:lnTo>
                      <a:pt x="182" y="391"/>
                    </a:lnTo>
                    <a:lnTo>
                      <a:pt x="188" y="384"/>
                    </a:lnTo>
                    <a:lnTo>
                      <a:pt x="195" y="378"/>
                    </a:lnTo>
                    <a:lnTo>
                      <a:pt x="201" y="371"/>
                    </a:lnTo>
                    <a:lnTo>
                      <a:pt x="208" y="365"/>
                    </a:lnTo>
                    <a:lnTo>
                      <a:pt x="214" y="358"/>
                    </a:lnTo>
                    <a:lnTo>
                      <a:pt x="221" y="352"/>
                    </a:lnTo>
                    <a:lnTo>
                      <a:pt x="228" y="345"/>
                    </a:lnTo>
                    <a:lnTo>
                      <a:pt x="234" y="339"/>
                    </a:lnTo>
                    <a:lnTo>
                      <a:pt x="241" y="332"/>
                    </a:lnTo>
                    <a:lnTo>
                      <a:pt x="247" y="326"/>
                    </a:lnTo>
                    <a:lnTo>
                      <a:pt x="254" y="319"/>
                    </a:lnTo>
                    <a:lnTo>
                      <a:pt x="260" y="313"/>
                    </a:lnTo>
                    <a:lnTo>
                      <a:pt x="267" y="306"/>
                    </a:lnTo>
                    <a:lnTo>
                      <a:pt x="273" y="300"/>
                    </a:lnTo>
                    <a:lnTo>
                      <a:pt x="280" y="293"/>
                    </a:lnTo>
                    <a:lnTo>
                      <a:pt x="286" y="286"/>
                    </a:lnTo>
                    <a:lnTo>
                      <a:pt x="293" y="280"/>
                    </a:lnTo>
                    <a:lnTo>
                      <a:pt x="299" y="273"/>
                    </a:lnTo>
                    <a:lnTo>
                      <a:pt x="306" y="267"/>
                    </a:lnTo>
                    <a:lnTo>
                      <a:pt x="312" y="260"/>
                    </a:lnTo>
                    <a:lnTo>
                      <a:pt x="319" y="254"/>
                    </a:lnTo>
                    <a:lnTo>
                      <a:pt x="325" y="247"/>
                    </a:lnTo>
                    <a:lnTo>
                      <a:pt x="332" y="241"/>
                    </a:lnTo>
                    <a:lnTo>
                      <a:pt x="338" y="234"/>
                    </a:lnTo>
                    <a:lnTo>
                      <a:pt x="345" y="228"/>
                    </a:lnTo>
                    <a:lnTo>
                      <a:pt x="351" y="221"/>
                    </a:lnTo>
                    <a:lnTo>
                      <a:pt x="358" y="215"/>
                    </a:lnTo>
                    <a:lnTo>
                      <a:pt x="364" y="208"/>
                    </a:lnTo>
                    <a:lnTo>
                      <a:pt x="371" y="202"/>
                    </a:lnTo>
                    <a:lnTo>
                      <a:pt x="377" y="195"/>
                    </a:lnTo>
                    <a:lnTo>
                      <a:pt x="384" y="189"/>
                    </a:lnTo>
                    <a:lnTo>
                      <a:pt x="390" y="182"/>
                    </a:lnTo>
                    <a:lnTo>
                      <a:pt x="397" y="176"/>
                    </a:lnTo>
                    <a:lnTo>
                      <a:pt x="403" y="169"/>
                    </a:lnTo>
                    <a:lnTo>
                      <a:pt x="410" y="163"/>
                    </a:lnTo>
                    <a:lnTo>
                      <a:pt x="416" y="156"/>
                    </a:lnTo>
                    <a:lnTo>
                      <a:pt x="423" y="150"/>
                    </a:lnTo>
                    <a:lnTo>
                      <a:pt x="429" y="143"/>
                    </a:lnTo>
                    <a:lnTo>
                      <a:pt x="436" y="137"/>
                    </a:lnTo>
                    <a:lnTo>
                      <a:pt x="442" y="130"/>
                    </a:lnTo>
                    <a:lnTo>
                      <a:pt x="449" y="124"/>
                    </a:lnTo>
                    <a:lnTo>
                      <a:pt x="455" y="117"/>
                    </a:lnTo>
                    <a:lnTo>
                      <a:pt x="462" y="111"/>
                    </a:lnTo>
                    <a:lnTo>
                      <a:pt x="468" y="104"/>
                    </a:lnTo>
                    <a:lnTo>
                      <a:pt x="475" y="98"/>
                    </a:lnTo>
                    <a:lnTo>
                      <a:pt x="481" y="91"/>
                    </a:lnTo>
                    <a:lnTo>
                      <a:pt x="488" y="85"/>
                    </a:lnTo>
                    <a:lnTo>
                      <a:pt x="494" y="78"/>
                    </a:lnTo>
                    <a:lnTo>
                      <a:pt x="501" y="72"/>
                    </a:lnTo>
                    <a:lnTo>
                      <a:pt x="508" y="65"/>
                    </a:lnTo>
                    <a:lnTo>
                      <a:pt x="514" y="59"/>
                    </a:lnTo>
                    <a:lnTo>
                      <a:pt x="521" y="52"/>
                    </a:lnTo>
                    <a:lnTo>
                      <a:pt x="527" y="46"/>
                    </a:lnTo>
                    <a:lnTo>
                      <a:pt x="534" y="39"/>
                    </a:lnTo>
                    <a:lnTo>
                      <a:pt x="540" y="33"/>
                    </a:lnTo>
                    <a:lnTo>
                      <a:pt x="547" y="26"/>
                    </a:lnTo>
                    <a:lnTo>
                      <a:pt x="553" y="20"/>
                    </a:lnTo>
                    <a:lnTo>
                      <a:pt x="560" y="13"/>
                    </a:lnTo>
                    <a:lnTo>
                      <a:pt x="566" y="6"/>
                    </a:lnTo>
                    <a:lnTo>
                      <a:pt x="573" y="0"/>
                    </a:lnTo>
                    <a:lnTo>
                      <a:pt x="57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0" name="Freeform 171"/>
              <p:cNvSpPr>
                <a:spLocks/>
              </p:cNvSpPr>
              <p:nvPr/>
            </p:nvSpPr>
            <p:spPr bwMode="auto">
              <a:xfrm>
                <a:off x="3536" y="707"/>
                <a:ext cx="573" cy="580"/>
              </a:xfrm>
              <a:custGeom>
                <a:avLst/>
                <a:gdLst>
                  <a:gd name="T0" fmla="*/ 0 w 573"/>
                  <a:gd name="T1" fmla="*/ 573 h 580"/>
                  <a:gd name="T2" fmla="*/ 13 w 573"/>
                  <a:gd name="T3" fmla="*/ 560 h 580"/>
                  <a:gd name="T4" fmla="*/ 26 w 573"/>
                  <a:gd name="T5" fmla="*/ 547 h 580"/>
                  <a:gd name="T6" fmla="*/ 39 w 573"/>
                  <a:gd name="T7" fmla="*/ 534 h 580"/>
                  <a:gd name="T8" fmla="*/ 52 w 573"/>
                  <a:gd name="T9" fmla="*/ 521 h 580"/>
                  <a:gd name="T10" fmla="*/ 65 w 573"/>
                  <a:gd name="T11" fmla="*/ 508 h 580"/>
                  <a:gd name="T12" fmla="*/ 78 w 573"/>
                  <a:gd name="T13" fmla="*/ 495 h 580"/>
                  <a:gd name="T14" fmla="*/ 91 w 573"/>
                  <a:gd name="T15" fmla="*/ 482 h 580"/>
                  <a:gd name="T16" fmla="*/ 104 w 573"/>
                  <a:gd name="T17" fmla="*/ 469 h 580"/>
                  <a:gd name="T18" fmla="*/ 117 w 573"/>
                  <a:gd name="T19" fmla="*/ 456 h 580"/>
                  <a:gd name="T20" fmla="*/ 130 w 573"/>
                  <a:gd name="T21" fmla="*/ 443 h 580"/>
                  <a:gd name="T22" fmla="*/ 143 w 573"/>
                  <a:gd name="T23" fmla="*/ 430 h 580"/>
                  <a:gd name="T24" fmla="*/ 156 w 573"/>
                  <a:gd name="T25" fmla="*/ 417 h 580"/>
                  <a:gd name="T26" fmla="*/ 169 w 573"/>
                  <a:gd name="T27" fmla="*/ 404 h 580"/>
                  <a:gd name="T28" fmla="*/ 182 w 573"/>
                  <a:gd name="T29" fmla="*/ 391 h 580"/>
                  <a:gd name="T30" fmla="*/ 195 w 573"/>
                  <a:gd name="T31" fmla="*/ 378 h 580"/>
                  <a:gd name="T32" fmla="*/ 208 w 573"/>
                  <a:gd name="T33" fmla="*/ 365 h 580"/>
                  <a:gd name="T34" fmla="*/ 221 w 573"/>
                  <a:gd name="T35" fmla="*/ 352 h 580"/>
                  <a:gd name="T36" fmla="*/ 234 w 573"/>
                  <a:gd name="T37" fmla="*/ 339 h 580"/>
                  <a:gd name="T38" fmla="*/ 247 w 573"/>
                  <a:gd name="T39" fmla="*/ 313 h 580"/>
                  <a:gd name="T40" fmla="*/ 260 w 573"/>
                  <a:gd name="T41" fmla="*/ 293 h 580"/>
                  <a:gd name="T42" fmla="*/ 273 w 573"/>
                  <a:gd name="T43" fmla="*/ 286 h 580"/>
                  <a:gd name="T44" fmla="*/ 293 w 573"/>
                  <a:gd name="T45" fmla="*/ 293 h 580"/>
                  <a:gd name="T46" fmla="*/ 293 w 573"/>
                  <a:gd name="T47" fmla="*/ 293 h 580"/>
                  <a:gd name="T48" fmla="*/ 306 w 573"/>
                  <a:gd name="T49" fmla="*/ 280 h 580"/>
                  <a:gd name="T50" fmla="*/ 319 w 573"/>
                  <a:gd name="T51" fmla="*/ 267 h 580"/>
                  <a:gd name="T52" fmla="*/ 332 w 573"/>
                  <a:gd name="T53" fmla="*/ 241 h 580"/>
                  <a:gd name="T54" fmla="*/ 338 w 573"/>
                  <a:gd name="T55" fmla="*/ 228 h 580"/>
                  <a:gd name="T56" fmla="*/ 351 w 573"/>
                  <a:gd name="T57" fmla="*/ 221 h 580"/>
                  <a:gd name="T58" fmla="*/ 364 w 573"/>
                  <a:gd name="T59" fmla="*/ 208 h 580"/>
                  <a:gd name="T60" fmla="*/ 377 w 573"/>
                  <a:gd name="T61" fmla="*/ 195 h 580"/>
                  <a:gd name="T62" fmla="*/ 390 w 573"/>
                  <a:gd name="T63" fmla="*/ 182 h 580"/>
                  <a:gd name="T64" fmla="*/ 403 w 573"/>
                  <a:gd name="T65" fmla="*/ 169 h 580"/>
                  <a:gd name="T66" fmla="*/ 416 w 573"/>
                  <a:gd name="T67" fmla="*/ 156 h 580"/>
                  <a:gd name="T68" fmla="*/ 429 w 573"/>
                  <a:gd name="T69" fmla="*/ 143 h 580"/>
                  <a:gd name="T70" fmla="*/ 442 w 573"/>
                  <a:gd name="T71" fmla="*/ 130 h 580"/>
                  <a:gd name="T72" fmla="*/ 455 w 573"/>
                  <a:gd name="T73" fmla="*/ 117 h 580"/>
                  <a:gd name="T74" fmla="*/ 468 w 573"/>
                  <a:gd name="T75" fmla="*/ 104 h 580"/>
                  <a:gd name="T76" fmla="*/ 481 w 573"/>
                  <a:gd name="T77" fmla="*/ 91 h 580"/>
                  <a:gd name="T78" fmla="*/ 494 w 573"/>
                  <a:gd name="T79" fmla="*/ 78 h 580"/>
                  <a:gd name="T80" fmla="*/ 508 w 573"/>
                  <a:gd name="T81" fmla="*/ 65 h 580"/>
                  <a:gd name="T82" fmla="*/ 521 w 573"/>
                  <a:gd name="T83" fmla="*/ 52 h 580"/>
                  <a:gd name="T84" fmla="*/ 534 w 573"/>
                  <a:gd name="T85" fmla="*/ 39 h 580"/>
                  <a:gd name="T86" fmla="*/ 547 w 573"/>
                  <a:gd name="T87" fmla="*/ 26 h 580"/>
                  <a:gd name="T88" fmla="*/ 560 w 573"/>
                  <a:gd name="T89" fmla="*/ 13 h 580"/>
                  <a:gd name="T90" fmla="*/ 573 w 573"/>
                  <a:gd name="T91" fmla="*/ 0 h 5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3"/>
                  <a:gd name="T139" fmla="*/ 0 h 580"/>
                  <a:gd name="T140" fmla="*/ 573 w 573"/>
                  <a:gd name="T141" fmla="*/ 580 h 5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3" h="580">
                    <a:moveTo>
                      <a:pt x="0" y="580"/>
                    </a:moveTo>
                    <a:lnTo>
                      <a:pt x="0" y="573"/>
                    </a:lnTo>
                    <a:lnTo>
                      <a:pt x="6" y="566"/>
                    </a:lnTo>
                    <a:lnTo>
                      <a:pt x="13" y="560"/>
                    </a:lnTo>
                    <a:lnTo>
                      <a:pt x="19" y="553"/>
                    </a:lnTo>
                    <a:lnTo>
                      <a:pt x="26" y="547"/>
                    </a:lnTo>
                    <a:lnTo>
                      <a:pt x="32" y="540"/>
                    </a:lnTo>
                    <a:lnTo>
                      <a:pt x="39" y="534"/>
                    </a:lnTo>
                    <a:lnTo>
                      <a:pt x="45" y="527"/>
                    </a:lnTo>
                    <a:lnTo>
                      <a:pt x="52" y="521"/>
                    </a:lnTo>
                    <a:lnTo>
                      <a:pt x="58" y="514"/>
                    </a:lnTo>
                    <a:lnTo>
                      <a:pt x="65" y="508"/>
                    </a:lnTo>
                    <a:lnTo>
                      <a:pt x="71" y="501"/>
                    </a:lnTo>
                    <a:lnTo>
                      <a:pt x="78" y="495"/>
                    </a:lnTo>
                    <a:lnTo>
                      <a:pt x="84" y="488"/>
                    </a:lnTo>
                    <a:lnTo>
                      <a:pt x="91" y="482"/>
                    </a:lnTo>
                    <a:lnTo>
                      <a:pt x="97" y="475"/>
                    </a:lnTo>
                    <a:lnTo>
                      <a:pt x="104" y="469"/>
                    </a:lnTo>
                    <a:lnTo>
                      <a:pt x="110" y="462"/>
                    </a:lnTo>
                    <a:lnTo>
                      <a:pt x="117" y="456"/>
                    </a:lnTo>
                    <a:lnTo>
                      <a:pt x="123" y="449"/>
                    </a:lnTo>
                    <a:lnTo>
                      <a:pt x="130" y="443"/>
                    </a:lnTo>
                    <a:lnTo>
                      <a:pt x="136" y="436"/>
                    </a:lnTo>
                    <a:lnTo>
                      <a:pt x="143" y="430"/>
                    </a:lnTo>
                    <a:lnTo>
                      <a:pt x="149" y="423"/>
                    </a:lnTo>
                    <a:lnTo>
                      <a:pt x="156" y="417"/>
                    </a:lnTo>
                    <a:lnTo>
                      <a:pt x="162" y="410"/>
                    </a:lnTo>
                    <a:lnTo>
                      <a:pt x="169" y="404"/>
                    </a:lnTo>
                    <a:lnTo>
                      <a:pt x="175" y="397"/>
                    </a:lnTo>
                    <a:lnTo>
                      <a:pt x="182" y="391"/>
                    </a:lnTo>
                    <a:lnTo>
                      <a:pt x="188" y="384"/>
                    </a:lnTo>
                    <a:lnTo>
                      <a:pt x="195" y="378"/>
                    </a:lnTo>
                    <a:lnTo>
                      <a:pt x="201" y="371"/>
                    </a:lnTo>
                    <a:lnTo>
                      <a:pt x="208" y="365"/>
                    </a:lnTo>
                    <a:lnTo>
                      <a:pt x="214" y="358"/>
                    </a:lnTo>
                    <a:lnTo>
                      <a:pt x="221" y="352"/>
                    </a:lnTo>
                    <a:lnTo>
                      <a:pt x="228" y="345"/>
                    </a:lnTo>
                    <a:lnTo>
                      <a:pt x="234" y="339"/>
                    </a:lnTo>
                    <a:lnTo>
                      <a:pt x="247" y="326"/>
                    </a:lnTo>
                    <a:lnTo>
                      <a:pt x="247" y="313"/>
                    </a:lnTo>
                    <a:lnTo>
                      <a:pt x="260" y="300"/>
                    </a:lnTo>
                    <a:lnTo>
                      <a:pt x="260" y="293"/>
                    </a:lnTo>
                    <a:lnTo>
                      <a:pt x="267" y="286"/>
                    </a:lnTo>
                    <a:lnTo>
                      <a:pt x="273" y="286"/>
                    </a:lnTo>
                    <a:lnTo>
                      <a:pt x="280" y="293"/>
                    </a:lnTo>
                    <a:lnTo>
                      <a:pt x="293" y="293"/>
                    </a:lnTo>
                    <a:lnTo>
                      <a:pt x="286" y="293"/>
                    </a:lnTo>
                    <a:lnTo>
                      <a:pt x="293" y="293"/>
                    </a:lnTo>
                    <a:lnTo>
                      <a:pt x="299" y="286"/>
                    </a:lnTo>
                    <a:lnTo>
                      <a:pt x="306" y="280"/>
                    </a:lnTo>
                    <a:lnTo>
                      <a:pt x="312" y="273"/>
                    </a:lnTo>
                    <a:lnTo>
                      <a:pt x="319" y="267"/>
                    </a:lnTo>
                    <a:lnTo>
                      <a:pt x="319" y="254"/>
                    </a:lnTo>
                    <a:lnTo>
                      <a:pt x="332" y="241"/>
                    </a:lnTo>
                    <a:lnTo>
                      <a:pt x="332" y="234"/>
                    </a:lnTo>
                    <a:lnTo>
                      <a:pt x="338" y="228"/>
                    </a:lnTo>
                    <a:lnTo>
                      <a:pt x="345" y="221"/>
                    </a:lnTo>
                    <a:lnTo>
                      <a:pt x="351" y="221"/>
                    </a:lnTo>
                    <a:lnTo>
                      <a:pt x="358" y="215"/>
                    </a:lnTo>
                    <a:lnTo>
                      <a:pt x="364" y="208"/>
                    </a:lnTo>
                    <a:lnTo>
                      <a:pt x="371" y="202"/>
                    </a:lnTo>
                    <a:lnTo>
                      <a:pt x="377" y="195"/>
                    </a:lnTo>
                    <a:lnTo>
                      <a:pt x="384" y="189"/>
                    </a:lnTo>
                    <a:lnTo>
                      <a:pt x="390" y="182"/>
                    </a:lnTo>
                    <a:lnTo>
                      <a:pt x="397" y="176"/>
                    </a:lnTo>
                    <a:lnTo>
                      <a:pt x="403" y="169"/>
                    </a:lnTo>
                    <a:lnTo>
                      <a:pt x="410" y="163"/>
                    </a:lnTo>
                    <a:lnTo>
                      <a:pt x="416" y="156"/>
                    </a:lnTo>
                    <a:lnTo>
                      <a:pt x="423" y="150"/>
                    </a:lnTo>
                    <a:lnTo>
                      <a:pt x="429" y="143"/>
                    </a:lnTo>
                    <a:lnTo>
                      <a:pt x="436" y="137"/>
                    </a:lnTo>
                    <a:lnTo>
                      <a:pt x="442" y="130"/>
                    </a:lnTo>
                    <a:lnTo>
                      <a:pt x="449" y="124"/>
                    </a:lnTo>
                    <a:lnTo>
                      <a:pt x="455" y="117"/>
                    </a:lnTo>
                    <a:lnTo>
                      <a:pt x="462" y="111"/>
                    </a:lnTo>
                    <a:lnTo>
                      <a:pt x="468" y="104"/>
                    </a:lnTo>
                    <a:lnTo>
                      <a:pt x="475" y="98"/>
                    </a:lnTo>
                    <a:lnTo>
                      <a:pt x="481" y="91"/>
                    </a:lnTo>
                    <a:lnTo>
                      <a:pt x="488" y="85"/>
                    </a:lnTo>
                    <a:lnTo>
                      <a:pt x="494" y="78"/>
                    </a:lnTo>
                    <a:lnTo>
                      <a:pt x="501" y="72"/>
                    </a:lnTo>
                    <a:lnTo>
                      <a:pt x="508" y="65"/>
                    </a:lnTo>
                    <a:lnTo>
                      <a:pt x="514" y="59"/>
                    </a:lnTo>
                    <a:lnTo>
                      <a:pt x="521" y="52"/>
                    </a:lnTo>
                    <a:lnTo>
                      <a:pt x="527" y="46"/>
                    </a:lnTo>
                    <a:lnTo>
                      <a:pt x="534" y="39"/>
                    </a:lnTo>
                    <a:lnTo>
                      <a:pt x="540" y="33"/>
                    </a:lnTo>
                    <a:lnTo>
                      <a:pt x="547" y="26"/>
                    </a:lnTo>
                    <a:lnTo>
                      <a:pt x="553" y="20"/>
                    </a:lnTo>
                    <a:lnTo>
                      <a:pt x="560" y="13"/>
                    </a:lnTo>
                    <a:lnTo>
                      <a:pt x="566" y="6"/>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1" name="Rectangle 172"/>
              <p:cNvSpPr>
                <a:spLocks noChangeArrowheads="1"/>
              </p:cNvSpPr>
              <p:nvPr/>
            </p:nvSpPr>
            <p:spPr bwMode="auto">
              <a:xfrm>
                <a:off x="4356" y="713"/>
                <a:ext cx="573" cy="57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302" name="Rectangle 173"/>
              <p:cNvSpPr>
                <a:spLocks noChangeArrowheads="1"/>
              </p:cNvSpPr>
              <p:nvPr/>
            </p:nvSpPr>
            <p:spPr bwMode="auto">
              <a:xfrm>
                <a:off x="4356" y="713"/>
                <a:ext cx="573" cy="574"/>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3" name="Freeform 174"/>
              <p:cNvSpPr>
                <a:spLocks/>
              </p:cNvSpPr>
              <p:nvPr/>
            </p:nvSpPr>
            <p:spPr bwMode="auto">
              <a:xfrm>
                <a:off x="4643" y="707"/>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4" name="Freeform 175"/>
              <p:cNvSpPr>
                <a:spLocks/>
              </p:cNvSpPr>
              <p:nvPr/>
            </p:nvSpPr>
            <p:spPr bwMode="auto">
              <a:xfrm>
                <a:off x="4356" y="1000"/>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5" name="Line 176"/>
              <p:cNvSpPr>
                <a:spLocks noChangeShapeType="1"/>
              </p:cNvSpPr>
              <p:nvPr/>
            </p:nvSpPr>
            <p:spPr bwMode="auto">
              <a:xfrm>
                <a:off x="4356"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06" name="Freeform 177"/>
              <p:cNvSpPr>
                <a:spLocks/>
              </p:cNvSpPr>
              <p:nvPr/>
            </p:nvSpPr>
            <p:spPr bwMode="auto">
              <a:xfrm>
                <a:off x="4356"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7" name="Line 178"/>
              <p:cNvSpPr>
                <a:spLocks noChangeShapeType="1"/>
              </p:cNvSpPr>
              <p:nvPr/>
            </p:nvSpPr>
            <p:spPr bwMode="auto">
              <a:xfrm flipV="1">
                <a:off x="435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08" name="Line 179"/>
              <p:cNvSpPr>
                <a:spLocks noChangeShapeType="1"/>
              </p:cNvSpPr>
              <p:nvPr/>
            </p:nvSpPr>
            <p:spPr bwMode="auto">
              <a:xfrm>
                <a:off x="4356" y="1287"/>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09" name="Line 180"/>
              <p:cNvSpPr>
                <a:spLocks noChangeShapeType="1"/>
              </p:cNvSpPr>
              <p:nvPr/>
            </p:nvSpPr>
            <p:spPr bwMode="auto">
              <a:xfrm flipV="1">
                <a:off x="435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0" name="Line 181"/>
              <p:cNvSpPr>
                <a:spLocks noChangeShapeType="1"/>
              </p:cNvSpPr>
              <p:nvPr/>
            </p:nvSpPr>
            <p:spPr bwMode="auto">
              <a:xfrm flipV="1">
                <a:off x="4643" y="1280"/>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1" name="Line 182"/>
              <p:cNvSpPr>
                <a:spLocks noChangeShapeType="1"/>
              </p:cNvSpPr>
              <p:nvPr/>
            </p:nvSpPr>
            <p:spPr bwMode="auto">
              <a:xfrm>
                <a:off x="4643" y="70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2" name="Line 183"/>
              <p:cNvSpPr>
                <a:spLocks noChangeShapeType="1"/>
              </p:cNvSpPr>
              <p:nvPr/>
            </p:nvSpPr>
            <p:spPr bwMode="auto">
              <a:xfrm>
                <a:off x="4356" y="1000"/>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3" name="Line 184"/>
              <p:cNvSpPr>
                <a:spLocks noChangeShapeType="1"/>
              </p:cNvSpPr>
              <p:nvPr/>
            </p:nvSpPr>
            <p:spPr bwMode="auto">
              <a:xfrm flipH="1">
                <a:off x="4923" y="100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4" name="Line 185"/>
              <p:cNvSpPr>
                <a:spLocks noChangeShapeType="1"/>
              </p:cNvSpPr>
              <p:nvPr/>
            </p:nvSpPr>
            <p:spPr bwMode="auto">
              <a:xfrm>
                <a:off x="4356"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5" name="Freeform 186"/>
              <p:cNvSpPr>
                <a:spLocks/>
              </p:cNvSpPr>
              <p:nvPr/>
            </p:nvSpPr>
            <p:spPr bwMode="auto">
              <a:xfrm>
                <a:off x="4356"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16" name="Line 187"/>
              <p:cNvSpPr>
                <a:spLocks noChangeShapeType="1"/>
              </p:cNvSpPr>
              <p:nvPr/>
            </p:nvSpPr>
            <p:spPr bwMode="auto">
              <a:xfrm flipV="1">
                <a:off x="435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7" name="Freeform 188"/>
              <p:cNvSpPr>
                <a:spLocks/>
              </p:cNvSpPr>
              <p:nvPr/>
            </p:nvSpPr>
            <p:spPr bwMode="auto">
              <a:xfrm>
                <a:off x="4356" y="707"/>
                <a:ext cx="580" cy="580"/>
              </a:xfrm>
              <a:custGeom>
                <a:avLst/>
                <a:gdLst>
                  <a:gd name="T0" fmla="*/ 0 w 580"/>
                  <a:gd name="T1" fmla="*/ 573 h 580"/>
                  <a:gd name="T2" fmla="*/ 13 w 580"/>
                  <a:gd name="T3" fmla="*/ 560 h 580"/>
                  <a:gd name="T4" fmla="*/ 26 w 580"/>
                  <a:gd name="T5" fmla="*/ 547 h 580"/>
                  <a:gd name="T6" fmla="*/ 39 w 580"/>
                  <a:gd name="T7" fmla="*/ 534 h 580"/>
                  <a:gd name="T8" fmla="*/ 52 w 580"/>
                  <a:gd name="T9" fmla="*/ 521 h 580"/>
                  <a:gd name="T10" fmla="*/ 65 w 580"/>
                  <a:gd name="T11" fmla="*/ 508 h 580"/>
                  <a:gd name="T12" fmla="*/ 78 w 580"/>
                  <a:gd name="T13" fmla="*/ 495 h 580"/>
                  <a:gd name="T14" fmla="*/ 91 w 580"/>
                  <a:gd name="T15" fmla="*/ 482 h 580"/>
                  <a:gd name="T16" fmla="*/ 104 w 580"/>
                  <a:gd name="T17" fmla="*/ 469 h 580"/>
                  <a:gd name="T18" fmla="*/ 117 w 580"/>
                  <a:gd name="T19" fmla="*/ 456 h 580"/>
                  <a:gd name="T20" fmla="*/ 130 w 580"/>
                  <a:gd name="T21" fmla="*/ 443 h 580"/>
                  <a:gd name="T22" fmla="*/ 143 w 580"/>
                  <a:gd name="T23" fmla="*/ 430 h 580"/>
                  <a:gd name="T24" fmla="*/ 156 w 580"/>
                  <a:gd name="T25" fmla="*/ 417 h 580"/>
                  <a:gd name="T26" fmla="*/ 169 w 580"/>
                  <a:gd name="T27" fmla="*/ 404 h 580"/>
                  <a:gd name="T28" fmla="*/ 182 w 580"/>
                  <a:gd name="T29" fmla="*/ 391 h 580"/>
                  <a:gd name="T30" fmla="*/ 195 w 580"/>
                  <a:gd name="T31" fmla="*/ 378 h 580"/>
                  <a:gd name="T32" fmla="*/ 208 w 580"/>
                  <a:gd name="T33" fmla="*/ 365 h 580"/>
                  <a:gd name="T34" fmla="*/ 221 w 580"/>
                  <a:gd name="T35" fmla="*/ 352 h 580"/>
                  <a:gd name="T36" fmla="*/ 234 w 580"/>
                  <a:gd name="T37" fmla="*/ 339 h 580"/>
                  <a:gd name="T38" fmla="*/ 248 w 580"/>
                  <a:gd name="T39" fmla="*/ 326 h 580"/>
                  <a:gd name="T40" fmla="*/ 261 w 580"/>
                  <a:gd name="T41" fmla="*/ 313 h 580"/>
                  <a:gd name="T42" fmla="*/ 274 w 580"/>
                  <a:gd name="T43" fmla="*/ 300 h 580"/>
                  <a:gd name="T44" fmla="*/ 287 w 580"/>
                  <a:gd name="T45" fmla="*/ 286 h 580"/>
                  <a:gd name="T46" fmla="*/ 300 w 580"/>
                  <a:gd name="T47" fmla="*/ 273 h 580"/>
                  <a:gd name="T48" fmla="*/ 313 w 580"/>
                  <a:gd name="T49" fmla="*/ 260 h 580"/>
                  <a:gd name="T50" fmla="*/ 326 w 580"/>
                  <a:gd name="T51" fmla="*/ 247 h 580"/>
                  <a:gd name="T52" fmla="*/ 339 w 580"/>
                  <a:gd name="T53" fmla="*/ 234 h 580"/>
                  <a:gd name="T54" fmla="*/ 352 w 580"/>
                  <a:gd name="T55" fmla="*/ 221 h 580"/>
                  <a:gd name="T56" fmla="*/ 365 w 580"/>
                  <a:gd name="T57" fmla="*/ 208 h 580"/>
                  <a:gd name="T58" fmla="*/ 378 w 580"/>
                  <a:gd name="T59" fmla="*/ 195 h 580"/>
                  <a:gd name="T60" fmla="*/ 391 w 580"/>
                  <a:gd name="T61" fmla="*/ 182 h 580"/>
                  <a:gd name="T62" fmla="*/ 404 w 580"/>
                  <a:gd name="T63" fmla="*/ 169 h 580"/>
                  <a:gd name="T64" fmla="*/ 417 w 580"/>
                  <a:gd name="T65" fmla="*/ 156 h 580"/>
                  <a:gd name="T66" fmla="*/ 430 w 580"/>
                  <a:gd name="T67" fmla="*/ 143 h 580"/>
                  <a:gd name="T68" fmla="*/ 443 w 580"/>
                  <a:gd name="T69" fmla="*/ 130 h 580"/>
                  <a:gd name="T70" fmla="*/ 456 w 580"/>
                  <a:gd name="T71" fmla="*/ 117 h 580"/>
                  <a:gd name="T72" fmla="*/ 469 w 580"/>
                  <a:gd name="T73" fmla="*/ 104 h 580"/>
                  <a:gd name="T74" fmla="*/ 482 w 580"/>
                  <a:gd name="T75" fmla="*/ 91 h 580"/>
                  <a:gd name="T76" fmla="*/ 495 w 580"/>
                  <a:gd name="T77" fmla="*/ 78 h 580"/>
                  <a:gd name="T78" fmla="*/ 508 w 580"/>
                  <a:gd name="T79" fmla="*/ 65 h 580"/>
                  <a:gd name="T80" fmla="*/ 521 w 580"/>
                  <a:gd name="T81" fmla="*/ 52 h 580"/>
                  <a:gd name="T82" fmla="*/ 534 w 580"/>
                  <a:gd name="T83" fmla="*/ 39 h 580"/>
                  <a:gd name="T84" fmla="*/ 547 w 580"/>
                  <a:gd name="T85" fmla="*/ 26 h 580"/>
                  <a:gd name="T86" fmla="*/ 560 w 580"/>
                  <a:gd name="T87" fmla="*/ 13 h 580"/>
                  <a:gd name="T88" fmla="*/ 573 w 580"/>
                  <a:gd name="T89" fmla="*/ 0 h 5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80"/>
                  <a:gd name="T136" fmla="*/ 0 h 580"/>
                  <a:gd name="T137" fmla="*/ 580 w 580"/>
                  <a:gd name="T138" fmla="*/ 580 h 5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80" h="580">
                    <a:moveTo>
                      <a:pt x="0" y="580"/>
                    </a:moveTo>
                    <a:lnTo>
                      <a:pt x="0" y="573"/>
                    </a:ln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2" y="391"/>
                    </a:lnTo>
                    <a:lnTo>
                      <a:pt x="189" y="384"/>
                    </a:lnTo>
                    <a:lnTo>
                      <a:pt x="195" y="378"/>
                    </a:lnTo>
                    <a:lnTo>
                      <a:pt x="202" y="371"/>
                    </a:lnTo>
                    <a:lnTo>
                      <a:pt x="208" y="365"/>
                    </a:lnTo>
                    <a:lnTo>
                      <a:pt x="215" y="358"/>
                    </a:lnTo>
                    <a:lnTo>
                      <a:pt x="221" y="352"/>
                    </a:lnTo>
                    <a:lnTo>
                      <a:pt x="228" y="345"/>
                    </a:lnTo>
                    <a:lnTo>
                      <a:pt x="234" y="339"/>
                    </a:lnTo>
                    <a:lnTo>
                      <a:pt x="241" y="332"/>
                    </a:lnTo>
                    <a:lnTo>
                      <a:pt x="248" y="326"/>
                    </a:lnTo>
                    <a:lnTo>
                      <a:pt x="254" y="319"/>
                    </a:lnTo>
                    <a:lnTo>
                      <a:pt x="261" y="313"/>
                    </a:lnTo>
                    <a:lnTo>
                      <a:pt x="267" y="306"/>
                    </a:lnTo>
                    <a:lnTo>
                      <a:pt x="274" y="300"/>
                    </a:lnTo>
                    <a:lnTo>
                      <a:pt x="280" y="293"/>
                    </a:lnTo>
                    <a:lnTo>
                      <a:pt x="287" y="286"/>
                    </a:lnTo>
                    <a:lnTo>
                      <a:pt x="293" y="280"/>
                    </a:lnTo>
                    <a:lnTo>
                      <a:pt x="300" y="273"/>
                    </a:lnTo>
                    <a:lnTo>
                      <a:pt x="306" y="267"/>
                    </a:lnTo>
                    <a:lnTo>
                      <a:pt x="313" y="260"/>
                    </a:lnTo>
                    <a:lnTo>
                      <a:pt x="319" y="254"/>
                    </a:lnTo>
                    <a:lnTo>
                      <a:pt x="326" y="247"/>
                    </a:lnTo>
                    <a:lnTo>
                      <a:pt x="332" y="241"/>
                    </a:lnTo>
                    <a:lnTo>
                      <a:pt x="339" y="234"/>
                    </a:lnTo>
                    <a:lnTo>
                      <a:pt x="345" y="228"/>
                    </a:lnTo>
                    <a:lnTo>
                      <a:pt x="352" y="221"/>
                    </a:lnTo>
                    <a:lnTo>
                      <a:pt x="358" y="215"/>
                    </a:lnTo>
                    <a:lnTo>
                      <a:pt x="365" y="208"/>
                    </a:lnTo>
                    <a:lnTo>
                      <a:pt x="371" y="202"/>
                    </a:lnTo>
                    <a:lnTo>
                      <a:pt x="378" y="195"/>
                    </a:lnTo>
                    <a:lnTo>
                      <a:pt x="384" y="189"/>
                    </a:lnTo>
                    <a:lnTo>
                      <a:pt x="391" y="182"/>
                    </a:lnTo>
                    <a:lnTo>
                      <a:pt x="397" y="176"/>
                    </a:lnTo>
                    <a:lnTo>
                      <a:pt x="404" y="169"/>
                    </a:lnTo>
                    <a:lnTo>
                      <a:pt x="410" y="163"/>
                    </a:lnTo>
                    <a:lnTo>
                      <a:pt x="417" y="156"/>
                    </a:lnTo>
                    <a:lnTo>
                      <a:pt x="423" y="150"/>
                    </a:lnTo>
                    <a:lnTo>
                      <a:pt x="430" y="143"/>
                    </a:lnTo>
                    <a:lnTo>
                      <a:pt x="436" y="137"/>
                    </a:lnTo>
                    <a:lnTo>
                      <a:pt x="443" y="130"/>
                    </a:lnTo>
                    <a:lnTo>
                      <a:pt x="449" y="124"/>
                    </a:lnTo>
                    <a:lnTo>
                      <a:pt x="456" y="117"/>
                    </a:lnTo>
                    <a:lnTo>
                      <a:pt x="462" y="111"/>
                    </a:lnTo>
                    <a:lnTo>
                      <a:pt x="469" y="104"/>
                    </a:lnTo>
                    <a:lnTo>
                      <a:pt x="475" y="98"/>
                    </a:lnTo>
                    <a:lnTo>
                      <a:pt x="482" y="91"/>
                    </a:lnTo>
                    <a:lnTo>
                      <a:pt x="488" y="85"/>
                    </a:lnTo>
                    <a:lnTo>
                      <a:pt x="495" y="78"/>
                    </a:lnTo>
                    <a:lnTo>
                      <a:pt x="501" y="72"/>
                    </a:lnTo>
                    <a:lnTo>
                      <a:pt x="508" y="65"/>
                    </a:lnTo>
                    <a:lnTo>
                      <a:pt x="514" y="59"/>
                    </a:lnTo>
                    <a:lnTo>
                      <a:pt x="521" y="52"/>
                    </a:lnTo>
                    <a:lnTo>
                      <a:pt x="528" y="46"/>
                    </a:lnTo>
                    <a:lnTo>
                      <a:pt x="534" y="39"/>
                    </a:lnTo>
                    <a:lnTo>
                      <a:pt x="541" y="33"/>
                    </a:lnTo>
                    <a:lnTo>
                      <a:pt x="547" y="26"/>
                    </a:lnTo>
                    <a:lnTo>
                      <a:pt x="554" y="20"/>
                    </a:lnTo>
                    <a:lnTo>
                      <a:pt x="560" y="13"/>
                    </a:lnTo>
                    <a:lnTo>
                      <a:pt x="567" y="6"/>
                    </a:lnTo>
                    <a:lnTo>
                      <a:pt x="573" y="0"/>
                    </a:lnTo>
                    <a:lnTo>
                      <a:pt x="58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18" name="Freeform 189"/>
              <p:cNvSpPr>
                <a:spLocks/>
              </p:cNvSpPr>
              <p:nvPr/>
            </p:nvSpPr>
            <p:spPr bwMode="auto">
              <a:xfrm>
                <a:off x="4356" y="707"/>
                <a:ext cx="580" cy="580"/>
              </a:xfrm>
              <a:custGeom>
                <a:avLst/>
                <a:gdLst>
                  <a:gd name="T0" fmla="*/ 0 w 580"/>
                  <a:gd name="T1" fmla="*/ 573 h 580"/>
                  <a:gd name="T2" fmla="*/ 13 w 580"/>
                  <a:gd name="T3" fmla="*/ 560 h 580"/>
                  <a:gd name="T4" fmla="*/ 26 w 580"/>
                  <a:gd name="T5" fmla="*/ 547 h 580"/>
                  <a:gd name="T6" fmla="*/ 39 w 580"/>
                  <a:gd name="T7" fmla="*/ 534 h 580"/>
                  <a:gd name="T8" fmla="*/ 52 w 580"/>
                  <a:gd name="T9" fmla="*/ 521 h 580"/>
                  <a:gd name="T10" fmla="*/ 65 w 580"/>
                  <a:gd name="T11" fmla="*/ 508 h 580"/>
                  <a:gd name="T12" fmla="*/ 78 w 580"/>
                  <a:gd name="T13" fmla="*/ 495 h 580"/>
                  <a:gd name="T14" fmla="*/ 91 w 580"/>
                  <a:gd name="T15" fmla="*/ 482 h 580"/>
                  <a:gd name="T16" fmla="*/ 104 w 580"/>
                  <a:gd name="T17" fmla="*/ 469 h 580"/>
                  <a:gd name="T18" fmla="*/ 117 w 580"/>
                  <a:gd name="T19" fmla="*/ 456 h 580"/>
                  <a:gd name="T20" fmla="*/ 130 w 580"/>
                  <a:gd name="T21" fmla="*/ 443 h 580"/>
                  <a:gd name="T22" fmla="*/ 143 w 580"/>
                  <a:gd name="T23" fmla="*/ 430 h 580"/>
                  <a:gd name="T24" fmla="*/ 156 w 580"/>
                  <a:gd name="T25" fmla="*/ 417 h 580"/>
                  <a:gd name="T26" fmla="*/ 169 w 580"/>
                  <a:gd name="T27" fmla="*/ 404 h 580"/>
                  <a:gd name="T28" fmla="*/ 182 w 580"/>
                  <a:gd name="T29" fmla="*/ 391 h 580"/>
                  <a:gd name="T30" fmla="*/ 195 w 580"/>
                  <a:gd name="T31" fmla="*/ 378 h 580"/>
                  <a:gd name="T32" fmla="*/ 208 w 580"/>
                  <a:gd name="T33" fmla="*/ 365 h 580"/>
                  <a:gd name="T34" fmla="*/ 221 w 580"/>
                  <a:gd name="T35" fmla="*/ 352 h 580"/>
                  <a:gd name="T36" fmla="*/ 234 w 580"/>
                  <a:gd name="T37" fmla="*/ 339 h 580"/>
                  <a:gd name="T38" fmla="*/ 248 w 580"/>
                  <a:gd name="T39" fmla="*/ 326 h 580"/>
                  <a:gd name="T40" fmla="*/ 254 w 580"/>
                  <a:gd name="T41" fmla="*/ 313 h 580"/>
                  <a:gd name="T42" fmla="*/ 261 w 580"/>
                  <a:gd name="T43" fmla="*/ 293 h 580"/>
                  <a:gd name="T44" fmla="*/ 274 w 580"/>
                  <a:gd name="T45" fmla="*/ 286 h 580"/>
                  <a:gd name="T46" fmla="*/ 287 w 580"/>
                  <a:gd name="T47" fmla="*/ 293 h 580"/>
                  <a:gd name="T48" fmla="*/ 300 w 580"/>
                  <a:gd name="T49" fmla="*/ 293 h 580"/>
                  <a:gd name="T50" fmla="*/ 313 w 580"/>
                  <a:gd name="T51" fmla="*/ 267 h 580"/>
                  <a:gd name="T52" fmla="*/ 319 w 580"/>
                  <a:gd name="T53" fmla="*/ 254 h 580"/>
                  <a:gd name="T54" fmla="*/ 332 w 580"/>
                  <a:gd name="T55" fmla="*/ 234 h 580"/>
                  <a:gd name="T56" fmla="*/ 345 w 580"/>
                  <a:gd name="T57" fmla="*/ 221 h 580"/>
                  <a:gd name="T58" fmla="*/ 358 w 580"/>
                  <a:gd name="T59" fmla="*/ 215 h 580"/>
                  <a:gd name="T60" fmla="*/ 371 w 580"/>
                  <a:gd name="T61" fmla="*/ 195 h 580"/>
                  <a:gd name="T62" fmla="*/ 384 w 580"/>
                  <a:gd name="T63" fmla="*/ 189 h 580"/>
                  <a:gd name="T64" fmla="*/ 397 w 580"/>
                  <a:gd name="T65" fmla="*/ 176 h 580"/>
                  <a:gd name="T66" fmla="*/ 410 w 580"/>
                  <a:gd name="T67" fmla="*/ 163 h 580"/>
                  <a:gd name="T68" fmla="*/ 423 w 580"/>
                  <a:gd name="T69" fmla="*/ 150 h 580"/>
                  <a:gd name="T70" fmla="*/ 436 w 580"/>
                  <a:gd name="T71" fmla="*/ 137 h 580"/>
                  <a:gd name="T72" fmla="*/ 449 w 580"/>
                  <a:gd name="T73" fmla="*/ 124 h 580"/>
                  <a:gd name="T74" fmla="*/ 462 w 580"/>
                  <a:gd name="T75" fmla="*/ 111 h 580"/>
                  <a:gd name="T76" fmla="*/ 475 w 580"/>
                  <a:gd name="T77" fmla="*/ 98 h 580"/>
                  <a:gd name="T78" fmla="*/ 488 w 580"/>
                  <a:gd name="T79" fmla="*/ 85 h 580"/>
                  <a:gd name="T80" fmla="*/ 501 w 580"/>
                  <a:gd name="T81" fmla="*/ 72 h 580"/>
                  <a:gd name="T82" fmla="*/ 514 w 580"/>
                  <a:gd name="T83" fmla="*/ 59 h 580"/>
                  <a:gd name="T84" fmla="*/ 528 w 580"/>
                  <a:gd name="T85" fmla="*/ 46 h 580"/>
                  <a:gd name="T86" fmla="*/ 541 w 580"/>
                  <a:gd name="T87" fmla="*/ 33 h 580"/>
                  <a:gd name="T88" fmla="*/ 554 w 580"/>
                  <a:gd name="T89" fmla="*/ 20 h 580"/>
                  <a:gd name="T90" fmla="*/ 567 w 580"/>
                  <a:gd name="T91" fmla="*/ 6 h 580"/>
                  <a:gd name="T92" fmla="*/ 580 w 580"/>
                  <a:gd name="T93" fmla="*/ 0 h 58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80"/>
                  <a:gd name="T142" fmla="*/ 0 h 580"/>
                  <a:gd name="T143" fmla="*/ 580 w 580"/>
                  <a:gd name="T144" fmla="*/ 580 h 58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80" h="580">
                    <a:moveTo>
                      <a:pt x="0" y="580"/>
                    </a:moveTo>
                    <a:lnTo>
                      <a:pt x="0" y="573"/>
                    </a:ln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2" y="391"/>
                    </a:lnTo>
                    <a:lnTo>
                      <a:pt x="189" y="384"/>
                    </a:lnTo>
                    <a:lnTo>
                      <a:pt x="195" y="378"/>
                    </a:lnTo>
                    <a:lnTo>
                      <a:pt x="202" y="371"/>
                    </a:lnTo>
                    <a:lnTo>
                      <a:pt x="208" y="365"/>
                    </a:lnTo>
                    <a:lnTo>
                      <a:pt x="215" y="358"/>
                    </a:lnTo>
                    <a:lnTo>
                      <a:pt x="221" y="352"/>
                    </a:lnTo>
                    <a:lnTo>
                      <a:pt x="228" y="345"/>
                    </a:lnTo>
                    <a:lnTo>
                      <a:pt x="234" y="339"/>
                    </a:lnTo>
                    <a:lnTo>
                      <a:pt x="241" y="332"/>
                    </a:lnTo>
                    <a:lnTo>
                      <a:pt x="248" y="326"/>
                    </a:lnTo>
                    <a:lnTo>
                      <a:pt x="248" y="319"/>
                    </a:lnTo>
                    <a:lnTo>
                      <a:pt x="254" y="313"/>
                    </a:lnTo>
                    <a:lnTo>
                      <a:pt x="254" y="300"/>
                    </a:lnTo>
                    <a:lnTo>
                      <a:pt x="261" y="293"/>
                    </a:lnTo>
                    <a:lnTo>
                      <a:pt x="267" y="286"/>
                    </a:lnTo>
                    <a:lnTo>
                      <a:pt x="274" y="286"/>
                    </a:lnTo>
                    <a:lnTo>
                      <a:pt x="280" y="286"/>
                    </a:lnTo>
                    <a:lnTo>
                      <a:pt x="287" y="293"/>
                    </a:lnTo>
                    <a:lnTo>
                      <a:pt x="293" y="293"/>
                    </a:lnTo>
                    <a:lnTo>
                      <a:pt x="300" y="293"/>
                    </a:lnTo>
                    <a:lnTo>
                      <a:pt x="313" y="280"/>
                    </a:lnTo>
                    <a:lnTo>
                      <a:pt x="313" y="267"/>
                    </a:lnTo>
                    <a:lnTo>
                      <a:pt x="319" y="260"/>
                    </a:lnTo>
                    <a:lnTo>
                      <a:pt x="319" y="254"/>
                    </a:lnTo>
                    <a:lnTo>
                      <a:pt x="332" y="241"/>
                    </a:lnTo>
                    <a:lnTo>
                      <a:pt x="332" y="234"/>
                    </a:lnTo>
                    <a:lnTo>
                      <a:pt x="339" y="228"/>
                    </a:lnTo>
                    <a:lnTo>
                      <a:pt x="345" y="221"/>
                    </a:lnTo>
                    <a:lnTo>
                      <a:pt x="352" y="221"/>
                    </a:lnTo>
                    <a:lnTo>
                      <a:pt x="358" y="215"/>
                    </a:lnTo>
                    <a:lnTo>
                      <a:pt x="371" y="202"/>
                    </a:lnTo>
                    <a:lnTo>
                      <a:pt x="371" y="195"/>
                    </a:lnTo>
                    <a:lnTo>
                      <a:pt x="378" y="195"/>
                    </a:lnTo>
                    <a:lnTo>
                      <a:pt x="384" y="189"/>
                    </a:lnTo>
                    <a:lnTo>
                      <a:pt x="391" y="182"/>
                    </a:lnTo>
                    <a:lnTo>
                      <a:pt x="397" y="176"/>
                    </a:lnTo>
                    <a:lnTo>
                      <a:pt x="404" y="169"/>
                    </a:lnTo>
                    <a:lnTo>
                      <a:pt x="410" y="163"/>
                    </a:lnTo>
                    <a:lnTo>
                      <a:pt x="417" y="156"/>
                    </a:lnTo>
                    <a:lnTo>
                      <a:pt x="423" y="150"/>
                    </a:lnTo>
                    <a:lnTo>
                      <a:pt x="430" y="143"/>
                    </a:lnTo>
                    <a:lnTo>
                      <a:pt x="436" y="137"/>
                    </a:lnTo>
                    <a:lnTo>
                      <a:pt x="443" y="130"/>
                    </a:lnTo>
                    <a:lnTo>
                      <a:pt x="449" y="124"/>
                    </a:lnTo>
                    <a:lnTo>
                      <a:pt x="456" y="117"/>
                    </a:lnTo>
                    <a:lnTo>
                      <a:pt x="462" y="111"/>
                    </a:lnTo>
                    <a:lnTo>
                      <a:pt x="469" y="104"/>
                    </a:lnTo>
                    <a:lnTo>
                      <a:pt x="475" y="98"/>
                    </a:lnTo>
                    <a:lnTo>
                      <a:pt x="482" y="91"/>
                    </a:lnTo>
                    <a:lnTo>
                      <a:pt x="488" y="85"/>
                    </a:lnTo>
                    <a:lnTo>
                      <a:pt x="495" y="78"/>
                    </a:lnTo>
                    <a:lnTo>
                      <a:pt x="501" y="72"/>
                    </a:lnTo>
                    <a:lnTo>
                      <a:pt x="508" y="65"/>
                    </a:lnTo>
                    <a:lnTo>
                      <a:pt x="514" y="59"/>
                    </a:lnTo>
                    <a:lnTo>
                      <a:pt x="521" y="52"/>
                    </a:lnTo>
                    <a:lnTo>
                      <a:pt x="528" y="46"/>
                    </a:lnTo>
                    <a:lnTo>
                      <a:pt x="534" y="39"/>
                    </a:lnTo>
                    <a:lnTo>
                      <a:pt x="541" y="33"/>
                    </a:lnTo>
                    <a:lnTo>
                      <a:pt x="547" y="26"/>
                    </a:lnTo>
                    <a:lnTo>
                      <a:pt x="554" y="20"/>
                    </a:lnTo>
                    <a:lnTo>
                      <a:pt x="560" y="13"/>
                    </a:lnTo>
                    <a:lnTo>
                      <a:pt x="567" y="6"/>
                    </a:lnTo>
                    <a:lnTo>
                      <a:pt x="573" y="0"/>
                    </a:lnTo>
                    <a:lnTo>
                      <a:pt x="58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19" name="Rectangle 190"/>
              <p:cNvSpPr>
                <a:spLocks noChangeArrowheads="1"/>
              </p:cNvSpPr>
              <p:nvPr/>
            </p:nvSpPr>
            <p:spPr bwMode="auto">
              <a:xfrm>
                <a:off x="1061" y="1508"/>
                <a:ext cx="580" cy="5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320" name="Rectangle 191"/>
              <p:cNvSpPr>
                <a:spLocks noChangeArrowheads="1"/>
              </p:cNvSpPr>
              <p:nvPr/>
            </p:nvSpPr>
            <p:spPr bwMode="auto">
              <a:xfrm>
                <a:off x="1061" y="1508"/>
                <a:ext cx="580" cy="579"/>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21" name="Freeform 192"/>
              <p:cNvSpPr>
                <a:spLocks/>
              </p:cNvSpPr>
              <p:nvPr/>
            </p:nvSpPr>
            <p:spPr bwMode="auto">
              <a:xfrm>
                <a:off x="1354" y="1508"/>
                <a:ext cx="1" cy="579"/>
              </a:xfrm>
              <a:custGeom>
                <a:avLst/>
                <a:gdLst>
                  <a:gd name="T0" fmla="*/ 0 w 1"/>
                  <a:gd name="T1" fmla="*/ 24507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22" name="Freeform 193"/>
              <p:cNvSpPr>
                <a:spLocks/>
              </p:cNvSpPr>
              <p:nvPr/>
            </p:nvSpPr>
            <p:spPr bwMode="auto">
              <a:xfrm>
                <a:off x="1061" y="1794"/>
                <a:ext cx="580" cy="1"/>
              </a:xfrm>
              <a:custGeom>
                <a:avLst/>
                <a:gdLst>
                  <a:gd name="T0" fmla="*/ 0 w 89"/>
                  <a:gd name="T1" fmla="*/ 0 h 1"/>
                  <a:gd name="T2" fmla="*/ 24634 w 89"/>
                  <a:gd name="T3" fmla="*/ 0 h 1"/>
                  <a:gd name="T4" fmla="*/ 24634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23" name="Line 194"/>
              <p:cNvSpPr>
                <a:spLocks noChangeShapeType="1"/>
              </p:cNvSpPr>
              <p:nvPr/>
            </p:nvSpPr>
            <p:spPr bwMode="auto">
              <a:xfrm>
                <a:off x="1061" y="1508"/>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24" name="Freeform 195"/>
              <p:cNvSpPr>
                <a:spLocks/>
              </p:cNvSpPr>
              <p:nvPr/>
            </p:nvSpPr>
            <p:spPr bwMode="auto">
              <a:xfrm>
                <a:off x="1061" y="1508"/>
                <a:ext cx="580" cy="579"/>
              </a:xfrm>
              <a:custGeom>
                <a:avLst/>
                <a:gdLst>
                  <a:gd name="T0" fmla="*/ 0 w 89"/>
                  <a:gd name="T1" fmla="*/ 24507 h 89"/>
                  <a:gd name="T2" fmla="*/ 24634 w 89"/>
                  <a:gd name="T3" fmla="*/ 24507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25" name="Line 196"/>
              <p:cNvSpPr>
                <a:spLocks noChangeShapeType="1"/>
              </p:cNvSpPr>
              <p:nvPr/>
            </p:nvSpPr>
            <p:spPr bwMode="auto">
              <a:xfrm flipV="1">
                <a:off x="1061"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26" name="Line 197"/>
              <p:cNvSpPr>
                <a:spLocks noChangeShapeType="1"/>
              </p:cNvSpPr>
              <p:nvPr/>
            </p:nvSpPr>
            <p:spPr bwMode="auto">
              <a:xfrm>
                <a:off x="1061" y="2087"/>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27" name="Line 198"/>
              <p:cNvSpPr>
                <a:spLocks noChangeShapeType="1"/>
              </p:cNvSpPr>
              <p:nvPr/>
            </p:nvSpPr>
            <p:spPr bwMode="auto">
              <a:xfrm flipV="1">
                <a:off x="1061"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28" name="Line 199"/>
              <p:cNvSpPr>
                <a:spLocks noChangeShapeType="1"/>
              </p:cNvSpPr>
              <p:nvPr/>
            </p:nvSpPr>
            <p:spPr bwMode="auto">
              <a:xfrm flipV="1">
                <a:off x="1354" y="2081"/>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29" name="Line 200"/>
              <p:cNvSpPr>
                <a:spLocks noChangeShapeType="1"/>
              </p:cNvSpPr>
              <p:nvPr/>
            </p:nvSpPr>
            <p:spPr bwMode="auto">
              <a:xfrm>
                <a:off x="1354" y="1508"/>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30" name="Line 201"/>
              <p:cNvSpPr>
                <a:spLocks noChangeShapeType="1"/>
              </p:cNvSpPr>
              <p:nvPr/>
            </p:nvSpPr>
            <p:spPr bwMode="auto">
              <a:xfrm>
                <a:off x="1061" y="1794"/>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31" name="Line 202"/>
              <p:cNvSpPr>
                <a:spLocks noChangeShapeType="1"/>
              </p:cNvSpPr>
              <p:nvPr/>
            </p:nvSpPr>
            <p:spPr bwMode="auto">
              <a:xfrm flipH="1">
                <a:off x="1634" y="1794"/>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32" name="Line 203"/>
              <p:cNvSpPr>
                <a:spLocks noChangeShapeType="1"/>
              </p:cNvSpPr>
              <p:nvPr/>
            </p:nvSpPr>
            <p:spPr bwMode="auto">
              <a:xfrm>
                <a:off x="1061" y="1508"/>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33" name="Freeform 204"/>
              <p:cNvSpPr>
                <a:spLocks/>
              </p:cNvSpPr>
              <p:nvPr/>
            </p:nvSpPr>
            <p:spPr bwMode="auto">
              <a:xfrm>
                <a:off x="1061" y="1508"/>
                <a:ext cx="580" cy="579"/>
              </a:xfrm>
              <a:custGeom>
                <a:avLst/>
                <a:gdLst>
                  <a:gd name="T0" fmla="*/ 0 w 89"/>
                  <a:gd name="T1" fmla="*/ 24507 h 89"/>
                  <a:gd name="T2" fmla="*/ 24634 w 89"/>
                  <a:gd name="T3" fmla="*/ 24507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34" name="Line 205"/>
              <p:cNvSpPr>
                <a:spLocks noChangeShapeType="1"/>
              </p:cNvSpPr>
              <p:nvPr/>
            </p:nvSpPr>
            <p:spPr bwMode="auto">
              <a:xfrm flipV="1">
                <a:off x="1061"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35" name="Freeform 206"/>
              <p:cNvSpPr>
                <a:spLocks/>
              </p:cNvSpPr>
              <p:nvPr/>
            </p:nvSpPr>
            <p:spPr bwMode="auto">
              <a:xfrm>
                <a:off x="1068"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56" y="410"/>
                    </a:lnTo>
                    <a:lnTo>
                      <a:pt x="163" y="404"/>
                    </a:lnTo>
                    <a:lnTo>
                      <a:pt x="169" y="397"/>
                    </a:lnTo>
                    <a:lnTo>
                      <a:pt x="176" y="391"/>
                    </a:lnTo>
                    <a:lnTo>
                      <a:pt x="182" y="384"/>
                    </a:lnTo>
                    <a:lnTo>
                      <a:pt x="189" y="378"/>
                    </a:lnTo>
                    <a:lnTo>
                      <a:pt x="195" y="371"/>
                    </a:lnTo>
                    <a:lnTo>
                      <a:pt x="202" y="365"/>
                    </a:lnTo>
                    <a:lnTo>
                      <a:pt x="208" y="358"/>
                    </a:lnTo>
                    <a:lnTo>
                      <a:pt x="215" y="352"/>
                    </a:lnTo>
                    <a:lnTo>
                      <a:pt x="221" y="345"/>
                    </a:lnTo>
                    <a:lnTo>
                      <a:pt x="228" y="339"/>
                    </a:lnTo>
                    <a:lnTo>
                      <a:pt x="234" y="332"/>
                    </a:lnTo>
                    <a:lnTo>
                      <a:pt x="241" y="325"/>
                    </a:lnTo>
                    <a:lnTo>
                      <a:pt x="247" y="319"/>
                    </a:lnTo>
                    <a:lnTo>
                      <a:pt x="254" y="312"/>
                    </a:lnTo>
                    <a:lnTo>
                      <a:pt x="260" y="306"/>
                    </a:lnTo>
                    <a:lnTo>
                      <a:pt x="267" y="299"/>
                    </a:lnTo>
                    <a:lnTo>
                      <a:pt x="273" y="293"/>
                    </a:lnTo>
                    <a:lnTo>
                      <a:pt x="280" y="286"/>
                    </a:lnTo>
                    <a:lnTo>
                      <a:pt x="286" y="280"/>
                    </a:lnTo>
                    <a:lnTo>
                      <a:pt x="293" y="273"/>
                    </a:lnTo>
                    <a:lnTo>
                      <a:pt x="299" y="267"/>
                    </a:lnTo>
                    <a:lnTo>
                      <a:pt x="306" y="260"/>
                    </a:lnTo>
                    <a:lnTo>
                      <a:pt x="312" y="254"/>
                    </a:lnTo>
                    <a:lnTo>
                      <a:pt x="319" y="247"/>
                    </a:lnTo>
                    <a:lnTo>
                      <a:pt x="325" y="241"/>
                    </a:lnTo>
                    <a:lnTo>
                      <a:pt x="332" y="234"/>
                    </a:lnTo>
                    <a:lnTo>
                      <a:pt x="338" y="228"/>
                    </a:lnTo>
                    <a:lnTo>
                      <a:pt x="345" y="221"/>
                    </a:lnTo>
                    <a:lnTo>
                      <a:pt x="351" y="215"/>
                    </a:lnTo>
                    <a:lnTo>
                      <a:pt x="358" y="208"/>
                    </a:lnTo>
                    <a:lnTo>
                      <a:pt x="364" y="202"/>
                    </a:lnTo>
                    <a:lnTo>
                      <a:pt x="371" y="195"/>
                    </a:lnTo>
                    <a:lnTo>
                      <a:pt x="377" y="189"/>
                    </a:lnTo>
                    <a:lnTo>
                      <a:pt x="384" y="182"/>
                    </a:lnTo>
                    <a:lnTo>
                      <a:pt x="390" y="176"/>
                    </a:lnTo>
                    <a:lnTo>
                      <a:pt x="397" y="169"/>
                    </a:lnTo>
                    <a:lnTo>
                      <a:pt x="403" y="163"/>
                    </a:lnTo>
                    <a:lnTo>
                      <a:pt x="410" y="156"/>
                    </a:lnTo>
                    <a:lnTo>
                      <a:pt x="416" y="150"/>
                    </a:lnTo>
                    <a:lnTo>
                      <a:pt x="423" y="143"/>
                    </a:lnTo>
                    <a:lnTo>
                      <a:pt x="429"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5"/>
                    </a:lnTo>
                    <a:lnTo>
                      <a:pt x="527" y="39"/>
                    </a:lnTo>
                    <a:lnTo>
                      <a:pt x="534" y="32"/>
                    </a:lnTo>
                    <a:lnTo>
                      <a:pt x="540" y="26"/>
                    </a:lnTo>
                    <a:lnTo>
                      <a:pt x="547" y="19"/>
                    </a:lnTo>
                    <a:lnTo>
                      <a:pt x="553" y="13"/>
                    </a:lnTo>
                    <a:lnTo>
                      <a:pt x="560" y="6"/>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36" name="Freeform 207"/>
              <p:cNvSpPr>
                <a:spLocks/>
              </p:cNvSpPr>
              <p:nvPr/>
            </p:nvSpPr>
            <p:spPr bwMode="auto">
              <a:xfrm>
                <a:off x="1068"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2 w 573"/>
                  <a:gd name="T33" fmla="*/ 352 h 573"/>
                  <a:gd name="T34" fmla="*/ 215 w 573"/>
                  <a:gd name="T35" fmla="*/ 325 h 573"/>
                  <a:gd name="T36" fmla="*/ 228 w 573"/>
                  <a:gd name="T37" fmla="*/ 312 h 573"/>
                  <a:gd name="T38" fmla="*/ 241 w 573"/>
                  <a:gd name="T39" fmla="*/ 293 h 573"/>
                  <a:gd name="T40" fmla="*/ 241 w 573"/>
                  <a:gd name="T41" fmla="*/ 293 h 573"/>
                  <a:gd name="T42" fmla="*/ 254 w 573"/>
                  <a:gd name="T43" fmla="*/ 273 h 573"/>
                  <a:gd name="T44" fmla="*/ 267 w 573"/>
                  <a:gd name="T45" fmla="*/ 280 h 573"/>
                  <a:gd name="T46" fmla="*/ 280 w 573"/>
                  <a:gd name="T47" fmla="*/ 286 h 573"/>
                  <a:gd name="T48" fmla="*/ 293 w 573"/>
                  <a:gd name="T49" fmla="*/ 293 h 573"/>
                  <a:gd name="T50" fmla="*/ 306 w 573"/>
                  <a:gd name="T51" fmla="*/ 299 h 573"/>
                  <a:gd name="T52" fmla="*/ 319 w 573"/>
                  <a:gd name="T53" fmla="*/ 286 h 573"/>
                  <a:gd name="T54" fmla="*/ 332 w 573"/>
                  <a:gd name="T55" fmla="*/ 273 h 573"/>
                  <a:gd name="T56" fmla="*/ 338 w 573"/>
                  <a:gd name="T57" fmla="*/ 260 h 573"/>
                  <a:gd name="T58" fmla="*/ 351 w 573"/>
                  <a:gd name="T59" fmla="*/ 234 h 573"/>
                  <a:gd name="T60" fmla="*/ 364 w 573"/>
                  <a:gd name="T61" fmla="*/ 208 h 573"/>
                  <a:gd name="T62" fmla="*/ 377 w 573"/>
                  <a:gd name="T63" fmla="*/ 195 h 573"/>
                  <a:gd name="T64" fmla="*/ 384 w 573"/>
                  <a:gd name="T65" fmla="*/ 182 h 573"/>
                  <a:gd name="T66" fmla="*/ 403 w 573"/>
                  <a:gd name="T67" fmla="*/ 169 h 573"/>
                  <a:gd name="T68" fmla="*/ 410 w 573"/>
                  <a:gd name="T69" fmla="*/ 156 h 573"/>
                  <a:gd name="T70" fmla="*/ 423 w 573"/>
                  <a:gd name="T71" fmla="*/ 143 h 573"/>
                  <a:gd name="T72" fmla="*/ 436 w 573"/>
                  <a:gd name="T73" fmla="*/ 130 h 573"/>
                  <a:gd name="T74" fmla="*/ 449 w 573"/>
                  <a:gd name="T75" fmla="*/ 117 h 573"/>
                  <a:gd name="T76" fmla="*/ 462 w 573"/>
                  <a:gd name="T77" fmla="*/ 104 h 573"/>
                  <a:gd name="T78" fmla="*/ 475 w 573"/>
                  <a:gd name="T79" fmla="*/ 91 h 573"/>
                  <a:gd name="T80" fmla="*/ 488 w 573"/>
                  <a:gd name="T81" fmla="*/ 78 h 573"/>
                  <a:gd name="T82" fmla="*/ 501 w 573"/>
                  <a:gd name="T83" fmla="*/ 65 h 573"/>
                  <a:gd name="T84" fmla="*/ 514 w 573"/>
                  <a:gd name="T85" fmla="*/ 52 h 573"/>
                  <a:gd name="T86" fmla="*/ 527 w 573"/>
                  <a:gd name="T87" fmla="*/ 39 h 573"/>
                  <a:gd name="T88" fmla="*/ 540 w 573"/>
                  <a:gd name="T89" fmla="*/ 26 h 573"/>
                  <a:gd name="T90" fmla="*/ 553 w 573"/>
                  <a:gd name="T91" fmla="*/ 13 h 573"/>
                  <a:gd name="T92" fmla="*/ 573 w 573"/>
                  <a:gd name="T93" fmla="*/ 0 h 5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3"/>
                  <a:gd name="T142" fmla="*/ 0 h 573"/>
                  <a:gd name="T143" fmla="*/ 573 w 573"/>
                  <a:gd name="T144" fmla="*/ 573 h 5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56" y="410"/>
                    </a:lnTo>
                    <a:lnTo>
                      <a:pt x="163" y="404"/>
                    </a:lnTo>
                    <a:lnTo>
                      <a:pt x="169" y="397"/>
                    </a:lnTo>
                    <a:lnTo>
                      <a:pt x="176" y="391"/>
                    </a:lnTo>
                    <a:lnTo>
                      <a:pt x="182" y="384"/>
                    </a:lnTo>
                    <a:lnTo>
                      <a:pt x="189" y="378"/>
                    </a:lnTo>
                    <a:lnTo>
                      <a:pt x="195" y="371"/>
                    </a:lnTo>
                    <a:lnTo>
                      <a:pt x="202" y="365"/>
                    </a:lnTo>
                    <a:lnTo>
                      <a:pt x="202" y="352"/>
                    </a:lnTo>
                    <a:lnTo>
                      <a:pt x="215" y="339"/>
                    </a:lnTo>
                    <a:lnTo>
                      <a:pt x="215" y="325"/>
                    </a:lnTo>
                    <a:lnTo>
                      <a:pt x="221" y="319"/>
                    </a:lnTo>
                    <a:lnTo>
                      <a:pt x="228" y="312"/>
                    </a:lnTo>
                    <a:lnTo>
                      <a:pt x="228" y="306"/>
                    </a:lnTo>
                    <a:lnTo>
                      <a:pt x="241" y="293"/>
                    </a:lnTo>
                    <a:lnTo>
                      <a:pt x="234" y="293"/>
                    </a:lnTo>
                    <a:lnTo>
                      <a:pt x="241" y="293"/>
                    </a:lnTo>
                    <a:lnTo>
                      <a:pt x="254" y="280"/>
                    </a:lnTo>
                    <a:lnTo>
                      <a:pt x="254" y="273"/>
                    </a:lnTo>
                    <a:lnTo>
                      <a:pt x="260" y="273"/>
                    </a:lnTo>
                    <a:lnTo>
                      <a:pt x="267" y="280"/>
                    </a:lnTo>
                    <a:lnTo>
                      <a:pt x="273" y="280"/>
                    </a:lnTo>
                    <a:lnTo>
                      <a:pt x="280" y="286"/>
                    </a:lnTo>
                    <a:lnTo>
                      <a:pt x="286" y="286"/>
                    </a:lnTo>
                    <a:lnTo>
                      <a:pt x="293" y="293"/>
                    </a:lnTo>
                    <a:lnTo>
                      <a:pt x="299" y="299"/>
                    </a:lnTo>
                    <a:lnTo>
                      <a:pt x="306" y="299"/>
                    </a:lnTo>
                    <a:lnTo>
                      <a:pt x="312" y="293"/>
                    </a:lnTo>
                    <a:lnTo>
                      <a:pt x="319" y="286"/>
                    </a:lnTo>
                    <a:lnTo>
                      <a:pt x="325" y="280"/>
                    </a:lnTo>
                    <a:lnTo>
                      <a:pt x="332" y="273"/>
                    </a:lnTo>
                    <a:lnTo>
                      <a:pt x="338" y="267"/>
                    </a:lnTo>
                    <a:lnTo>
                      <a:pt x="338" y="260"/>
                    </a:lnTo>
                    <a:lnTo>
                      <a:pt x="351" y="247"/>
                    </a:lnTo>
                    <a:lnTo>
                      <a:pt x="351" y="234"/>
                    </a:lnTo>
                    <a:lnTo>
                      <a:pt x="364" y="221"/>
                    </a:lnTo>
                    <a:lnTo>
                      <a:pt x="364" y="208"/>
                    </a:lnTo>
                    <a:lnTo>
                      <a:pt x="371" y="202"/>
                    </a:lnTo>
                    <a:lnTo>
                      <a:pt x="377" y="195"/>
                    </a:lnTo>
                    <a:lnTo>
                      <a:pt x="390" y="182"/>
                    </a:lnTo>
                    <a:lnTo>
                      <a:pt x="384" y="182"/>
                    </a:lnTo>
                    <a:lnTo>
                      <a:pt x="390" y="182"/>
                    </a:lnTo>
                    <a:lnTo>
                      <a:pt x="403" y="169"/>
                    </a:lnTo>
                    <a:lnTo>
                      <a:pt x="403" y="163"/>
                    </a:lnTo>
                    <a:lnTo>
                      <a:pt x="410" y="156"/>
                    </a:lnTo>
                    <a:lnTo>
                      <a:pt x="416" y="150"/>
                    </a:lnTo>
                    <a:lnTo>
                      <a:pt x="423" y="143"/>
                    </a:lnTo>
                    <a:lnTo>
                      <a:pt x="429"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5"/>
                    </a:lnTo>
                    <a:lnTo>
                      <a:pt x="527" y="39"/>
                    </a:lnTo>
                    <a:lnTo>
                      <a:pt x="534" y="32"/>
                    </a:lnTo>
                    <a:lnTo>
                      <a:pt x="540" y="26"/>
                    </a:lnTo>
                    <a:lnTo>
                      <a:pt x="547" y="19"/>
                    </a:lnTo>
                    <a:lnTo>
                      <a:pt x="553" y="13"/>
                    </a:lnTo>
                    <a:lnTo>
                      <a:pt x="560" y="13"/>
                    </a:lnTo>
                    <a:lnTo>
                      <a:pt x="573" y="0"/>
                    </a:lnTo>
                    <a:lnTo>
                      <a:pt x="56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37" name="Rectangle 208"/>
              <p:cNvSpPr>
                <a:spLocks noChangeArrowheads="1"/>
              </p:cNvSpPr>
              <p:nvPr/>
            </p:nvSpPr>
            <p:spPr bwMode="auto">
              <a:xfrm>
                <a:off x="1882" y="1508"/>
                <a:ext cx="579" cy="5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338" name="Rectangle 209"/>
              <p:cNvSpPr>
                <a:spLocks noChangeArrowheads="1"/>
              </p:cNvSpPr>
              <p:nvPr/>
            </p:nvSpPr>
            <p:spPr bwMode="auto">
              <a:xfrm>
                <a:off x="1882" y="1508"/>
                <a:ext cx="579" cy="579"/>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sp>
          <p:nvSpPr>
            <p:cNvPr id="83979" name="Freeform 210"/>
            <p:cNvSpPr>
              <a:spLocks/>
            </p:cNvSpPr>
            <p:nvPr/>
          </p:nvSpPr>
          <p:spPr bwMode="auto">
            <a:xfrm>
              <a:off x="2175" y="1508"/>
              <a:ext cx="1" cy="579"/>
            </a:xfrm>
            <a:custGeom>
              <a:avLst/>
              <a:gdLst>
                <a:gd name="T0" fmla="*/ 0 w 1"/>
                <a:gd name="T1" fmla="*/ 24507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80" name="Freeform 211"/>
            <p:cNvSpPr>
              <a:spLocks/>
            </p:cNvSpPr>
            <p:nvPr/>
          </p:nvSpPr>
          <p:spPr bwMode="auto">
            <a:xfrm>
              <a:off x="1882" y="1794"/>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81" name="Line 212"/>
            <p:cNvSpPr>
              <a:spLocks noChangeShapeType="1"/>
            </p:cNvSpPr>
            <p:nvPr/>
          </p:nvSpPr>
          <p:spPr bwMode="auto">
            <a:xfrm>
              <a:off x="1882"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2" name="Freeform 213"/>
            <p:cNvSpPr>
              <a:spLocks/>
            </p:cNvSpPr>
            <p:nvPr/>
          </p:nvSpPr>
          <p:spPr bwMode="auto">
            <a:xfrm>
              <a:off x="1882"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83" name="Line 214"/>
            <p:cNvSpPr>
              <a:spLocks noChangeShapeType="1"/>
            </p:cNvSpPr>
            <p:nvPr/>
          </p:nvSpPr>
          <p:spPr bwMode="auto">
            <a:xfrm flipV="1">
              <a:off x="1882"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4" name="Line 215"/>
            <p:cNvSpPr>
              <a:spLocks noChangeShapeType="1"/>
            </p:cNvSpPr>
            <p:nvPr/>
          </p:nvSpPr>
          <p:spPr bwMode="auto">
            <a:xfrm>
              <a:off x="1882" y="2087"/>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5" name="Line 216"/>
            <p:cNvSpPr>
              <a:spLocks noChangeShapeType="1"/>
            </p:cNvSpPr>
            <p:nvPr/>
          </p:nvSpPr>
          <p:spPr bwMode="auto">
            <a:xfrm flipV="1">
              <a:off x="1882"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6" name="Line 217"/>
            <p:cNvSpPr>
              <a:spLocks noChangeShapeType="1"/>
            </p:cNvSpPr>
            <p:nvPr/>
          </p:nvSpPr>
          <p:spPr bwMode="auto">
            <a:xfrm flipV="1">
              <a:off x="2175" y="2081"/>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7" name="Line 218"/>
            <p:cNvSpPr>
              <a:spLocks noChangeShapeType="1"/>
            </p:cNvSpPr>
            <p:nvPr/>
          </p:nvSpPr>
          <p:spPr bwMode="auto">
            <a:xfrm>
              <a:off x="2175" y="1508"/>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8" name="Line 219"/>
            <p:cNvSpPr>
              <a:spLocks noChangeShapeType="1"/>
            </p:cNvSpPr>
            <p:nvPr/>
          </p:nvSpPr>
          <p:spPr bwMode="auto">
            <a:xfrm>
              <a:off x="1882"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9" name="Line 220"/>
            <p:cNvSpPr>
              <a:spLocks noChangeShapeType="1"/>
            </p:cNvSpPr>
            <p:nvPr/>
          </p:nvSpPr>
          <p:spPr bwMode="auto">
            <a:xfrm flipH="1">
              <a:off x="2455"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90" name="Line 221"/>
            <p:cNvSpPr>
              <a:spLocks noChangeShapeType="1"/>
            </p:cNvSpPr>
            <p:nvPr/>
          </p:nvSpPr>
          <p:spPr bwMode="auto">
            <a:xfrm>
              <a:off x="1882"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91" name="Freeform 222"/>
            <p:cNvSpPr>
              <a:spLocks/>
            </p:cNvSpPr>
            <p:nvPr/>
          </p:nvSpPr>
          <p:spPr bwMode="auto">
            <a:xfrm>
              <a:off x="1882"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2" name="Line 223"/>
            <p:cNvSpPr>
              <a:spLocks noChangeShapeType="1"/>
            </p:cNvSpPr>
            <p:nvPr/>
          </p:nvSpPr>
          <p:spPr bwMode="auto">
            <a:xfrm flipV="1">
              <a:off x="1882"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93" name="Freeform 224"/>
            <p:cNvSpPr>
              <a:spLocks/>
            </p:cNvSpPr>
            <p:nvPr/>
          </p:nvSpPr>
          <p:spPr bwMode="auto">
            <a:xfrm>
              <a:off x="1888"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3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3" y="384"/>
                  </a:lnTo>
                  <a:lnTo>
                    <a:pt x="189" y="378"/>
                  </a:lnTo>
                  <a:lnTo>
                    <a:pt x="196" y="371"/>
                  </a:lnTo>
                  <a:lnTo>
                    <a:pt x="202" y="365"/>
                  </a:lnTo>
                  <a:lnTo>
                    <a:pt x="209" y="358"/>
                  </a:lnTo>
                  <a:lnTo>
                    <a:pt x="215" y="352"/>
                  </a:lnTo>
                  <a:lnTo>
                    <a:pt x="222" y="345"/>
                  </a:lnTo>
                  <a:lnTo>
                    <a:pt x="228" y="339"/>
                  </a:lnTo>
                  <a:lnTo>
                    <a:pt x="235"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3" y="104"/>
                  </a:lnTo>
                  <a:lnTo>
                    <a:pt x="469" y="98"/>
                  </a:lnTo>
                  <a:lnTo>
                    <a:pt x="476" y="91"/>
                  </a:lnTo>
                  <a:lnTo>
                    <a:pt x="482" y="85"/>
                  </a:lnTo>
                  <a:lnTo>
                    <a:pt x="489" y="78"/>
                  </a:lnTo>
                  <a:lnTo>
                    <a:pt x="495" y="72"/>
                  </a:lnTo>
                  <a:lnTo>
                    <a:pt x="502" y="65"/>
                  </a:lnTo>
                  <a:lnTo>
                    <a:pt x="508" y="59"/>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4" name="Freeform 225"/>
            <p:cNvSpPr>
              <a:spLocks/>
            </p:cNvSpPr>
            <p:nvPr/>
          </p:nvSpPr>
          <p:spPr bwMode="auto">
            <a:xfrm>
              <a:off x="1888"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24 w 573"/>
                <a:gd name="T19" fmla="*/ 449 h 573"/>
                <a:gd name="T20" fmla="*/ 124 w 573"/>
                <a:gd name="T21" fmla="*/ 449 h 573"/>
                <a:gd name="T22" fmla="*/ 137 w 573"/>
                <a:gd name="T23" fmla="*/ 436 h 573"/>
                <a:gd name="T24" fmla="*/ 150 w 573"/>
                <a:gd name="T25" fmla="*/ 423 h 573"/>
                <a:gd name="T26" fmla="*/ 163 w 573"/>
                <a:gd name="T27" fmla="*/ 410 h 573"/>
                <a:gd name="T28" fmla="*/ 176 w 573"/>
                <a:gd name="T29" fmla="*/ 397 h 573"/>
                <a:gd name="T30" fmla="*/ 196 w 573"/>
                <a:gd name="T31" fmla="*/ 378 h 573"/>
                <a:gd name="T32" fmla="*/ 209 w 573"/>
                <a:gd name="T33" fmla="*/ 358 h 573"/>
                <a:gd name="T34" fmla="*/ 215 w 573"/>
                <a:gd name="T35" fmla="*/ 339 h 573"/>
                <a:gd name="T36" fmla="*/ 222 w 573"/>
                <a:gd name="T37" fmla="*/ 325 h 573"/>
                <a:gd name="T38" fmla="*/ 228 w 573"/>
                <a:gd name="T39" fmla="*/ 312 h 573"/>
                <a:gd name="T40" fmla="*/ 241 w 573"/>
                <a:gd name="T41" fmla="*/ 293 h 573"/>
                <a:gd name="T42" fmla="*/ 248 w 573"/>
                <a:gd name="T43" fmla="*/ 280 h 573"/>
                <a:gd name="T44" fmla="*/ 254 w 573"/>
                <a:gd name="T45" fmla="*/ 280 h 573"/>
                <a:gd name="T46" fmla="*/ 267 w 573"/>
                <a:gd name="T47" fmla="*/ 280 h 573"/>
                <a:gd name="T48" fmla="*/ 280 w 573"/>
                <a:gd name="T49" fmla="*/ 286 h 573"/>
                <a:gd name="T50" fmla="*/ 293 w 573"/>
                <a:gd name="T51" fmla="*/ 293 h 573"/>
                <a:gd name="T52" fmla="*/ 306 w 573"/>
                <a:gd name="T53" fmla="*/ 293 h 573"/>
                <a:gd name="T54" fmla="*/ 326 w 573"/>
                <a:gd name="T55" fmla="*/ 286 h 573"/>
                <a:gd name="T56" fmla="*/ 332 w 573"/>
                <a:gd name="T57" fmla="*/ 273 h 573"/>
                <a:gd name="T58" fmla="*/ 339 w 573"/>
                <a:gd name="T59" fmla="*/ 260 h 573"/>
                <a:gd name="T60" fmla="*/ 345 w 573"/>
                <a:gd name="T61" fmla="*/ 247 h 573"/>
                <a:gd name="T62" fmla="*/ 352 w 573"/>
                <a:gd name="T63" fmla="*/ 234 h 573"/>
                <a:gd name="T64" fmla="*/ 358 w 573"/>
                <a:gd name="T65" fmla="*/ 215 h 573"/>
                <a:gd name="T66" fmla="*/ 371 w 573"/>
                <a:gd name="T67" fmla="*/ 195 h 573"/>
                <a:gd name="T68" fmla="*/ 384 w 573"/>
                <a:gd name="T69" fmla="*/ 182 h 573"/>
                <a:gd name="T70" fmla="*/ 404 w 573"/>
                <a:gd name="T71" fmla="*/ 163 h 573"/>
                <a:gd name="T72" fmla="*/ 410 w 573"/>
                <a:gd name="T73" fmla="*/ 150 h 573"/>
                <a:gd name="T74" fmla="*/ 423 w 573"/>
                <a:gd name="T75" fmla="*/ 137 h 573"/>
                <a:gd name="T76" fmla="*/ 436 w 573"/>
                <a:gd name="T77" fmla="*/ 130 h 573"/>
                <a:gd name="T78" fmla="*/ 449 w 573"/>
                <a:gd name="T79" fmla="*/ 117 h 573"/>
                <a:gd name="T80" fmla="*/ 463 w 573"/>
                <a:gd name="T81" fmla="*/ 104 h 573"/>
                <a:gd name="T82" fmla="*/ 476 w 573"/>
                <a:gd name="T83" fmla="*/ 91 h 573"/>
                <a:gd name="T84" fmla="*/ 489 w 573"/>
                <a:gd name="T85" fmla="*/ 78 h 573"/>
                <a:gd name="T86" fmla="*/ 502 w 573"/>
                <a:gd name="T87" fmla="*/ 65 h 573"/>
                <a:gd name="T88" fmla="*/ 515 w 573"/>
                <a:gd name="T89" fmla="*/ 52 h 573"/>
                <a:gd name="T90" fmla="*/ 528 w 573"/>
                <a:gd name="T91" fmla="*/ 39 h 573"/>
                <a:gd name="T92" fmla="*/ 541 w 573"/>
                <a:gd name="T93" fmla="*/ 26 h 573"/>
                <a:gd name="T94" fmla="*/ 554 w 573"/>
                <a:gd name="T95" fmla="*/ 13 h 573"/>
                <a:gd name="T96" fmla="*/ 567 w 573"/>
                <a:gd name="T97" fmla="*/ 0 h 57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3"/>
                <a:gd name="T148" fmla="*/ 0 h 573"/>
                <a:gd name="T149" fmla="*/ 573 w 573"/>
                <a:gd name="T150" fmla="*/ 573 h 57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62"/>
                  </a:lnTo>
                  <a:lnTo>
                    <a:pt x="124" y="449"/>
                  </a:lnTo>
                  <a:lnTo>
                    <a:pt x="117" y="449"/>
                  </a:lnTo>
                  <a:lnTo>
                    <a:pt x="124" y="449"/>
                  </a:lnTo>
                  <a:lnTo>
                    <a:pt x="130" y="443"/>
                  </a:lnTo>
                  <a:lnTo>
                    <a:pt x="137" y="436"/>
                  </a:lnTo>
                  <a:lnTo>
                    <a:pt x="143" y="430"/>
                  </a:lnTo>
                  <a:lnTo>
                    <a:pt x="150" y="423"/>
                  </a:lnTo>
                  <a:lnTo>
                    <a:pt x="156" y="417"/>
                  </a:lnTo>
                  <a:lnTo>
                    <a:pt x="163" y="410"/>
                  </a:lnTo>
                  <a:lnTo>
                    <a:pt x="169" y="404"/>
                  </a:lnTo>
                  <a:lnTo>
                    <a:pt x="176" y="397"/>
                  </a:lnTo>
                  <a:lnTo>
                    <a:pt x="183" y="391"/>
                  </a:lnTo>
                  <a:lnTo>
                    <a:pt x="196" y="378"/>
                  </a:lnTo>
                  <a:lnTo>
                    <a:pt x="196" y="371"/>
                  </a:lnTo>
                  <a:lnTo>
                    <a:pt x="209" y="358"/>
                  </a:lnTo>
                  <a:lnTo>
                    <a:pt x="209" y="345"/>
                  </a:lnTo>
                  <a:lnTo>
                    <a:pt x="215" y="339"/>
                  </a:lnTo>
                  <a:lnTo>
                    <a:pt x="215" y="332"/>
                  </a:lnTo>
                  <a:lnTo>
                    <a:pt x="222" y="325"/>
                  </a:lnTo>
                  <a:lnTo>
                    <a:pt x="222" y="319"/>
                  </a:lnTo>
                  <a:lnTo>
                    <a:pt x="228" y="312"/>
                  </a:lnTo>
                  <a:lnTo>
                    <a:pt x="228" y="306"/>
                  </a:lnTo>
                  <a:lnTo>
                    <a:pt x="241" y="293"/>
                  </a:lnTo>
                  <a:lnTo>
                    <a:pt x="241" y="286"/>
                  </a:lnTo>
                  <a:lnTo>
                    <a:pt x="248" y="280"/>
                  </a:lnTo>
                  <a:lnTo>
                    <a:pt x="261" y="280"/>
                  </a:lnTo>
                  <a:lnTo>
                    <a:pt x="254" y="280"/>
                  </a:lnTo>
                  <a:lnTo>
                    <a:pt x="261" y="280"/>
                  </a:lnTo>
                  <a:lnTo>
                    <a:pt x="267" y="280"/>
                  </a:lnTo>
                  <a:lnTo>
                    <a:pt x="274" y="286"/>
                  </a:lnTo>
                  <a:lnTo>
                    <a:pt x="280" y="286"/>
                  </a:lnTo>
                  <a:lnTo>
                    <a:pt x="287" y="286"/>
                  </a:lnTo>
                  <a:lnTo>
                    <a:pt x="293" y="293"/>
                  </a:lnTo>
                  <a:lnTo>
                    <a:pt x="300" y="293"/>
                  </a:lnTo>
                  <a:lnTo>
                    <a:pt x="306" y="293"/>
                  </a:lnTo>
                  <a:lnTo>
                    <a:pt x="313" y="299"/>
                  </a:lnTo>
                  <a:lnTo>
                    <a:pt x="326" y="286"/>
                  </a:lnTo>
                  <a:lnTo>
                    <a:pt x="326" y="280"/>
                  </a:lnTo>
                  <a:lnTo>
                    <a:pt x="332" y="273"/>
                  </a:lnTo>
                  <a:lnTo>
                    <a:pt x="339" y="267"/>
                  </a:lnTo>
                  <a:lnTo>
                    <a:pt x="339" y="260"/>
                  </a:lnTo>
                  <a:lnTo>
                    <a:pt x="345" y="254"/>
                  </a:lnTo>
                  <a:lnTo>
                    <a:pt x="345" y="247"/>
                  </a:lnTo>
                  <a:lnTo>
                    <a:pt x="352" y="241"/>
                  </a:lnTo>
                  <a:lnTo>
                    <a:pt x="352" y="234"/>
                  </a:lnTo>
                  <a:lnTo>
                    <a:pt x="358" y="228"/>
                  </a:lnTo>
                  <a:lnTo>
                    <a:pt x="358" y="215"/>
                  </a:lnTo>
                  <a:lnTo>
                    <a:pt x="371" y="202"/>
                  </a:lnTo>
                  <a:lnTo>
                    <a:pt x="371" y="195"/>
                  </a:lnTo>
                  <a:lnTo>
                    <a:pt x="378" y="189"/>
                  </a:lnTo>
                  <a:lnTo>
                    <a:pt x="384" y="182"/>
                  </a:lnTo>
                  <a:lnTo>
                    <a:pt x="391" y="176"/>
                  </a:lnTo>
                  <a:lnTo>
                    <a:pt x="404" y="163"/>
                  </a:lnTo>
                  <a:lnTo>
                    <a:pt x="404" y="156"/>
                  </a:lnTo>
                  <a:lnTo>
                    <a:pt x="410" y="150"/>
                  </a:lnTo>
                  <a:lnTo>
                    <a:pt x="417" y="143"/>
                  </a:lnTo>
                  <a:lnTo>
                    <a:pt x="423" y="137"/>
                  </a:lnTo>
                  <a:lnTo>
                    <a:pt x="430" y="130"/>
                  </a:lnTo>
                  <a:lnTo>
                    <a:pt x="436" y="130"/>
                  </a:lnTo>
                  <a:lnTo>
                    <a:pt x="443" y="124"/>
                  </a:lnTo>
                  <a:lnTo>
                    <a:pt x="449" y="117"/>
                  </a:lnTo>
                  <a:lnTo>
                    <a:pt x="456" y="111"/>
                  </a:lnTo>
                  <a:lnTo>
                    <a:pt x="463" y="104"/>
                  </a:lnTo>
                  <a:lnTo>
                    <a:pt x="469" y="98"/>
                  </a:lnTo>
                  <a:lnTo>
                    <a:pt x="476" y="91"/>
                  </a:lnTo>
                  <a:lnTo>
                    <a:pt x="482" y="85"/>
                  </a:lnTo>
                  <a:lnTo>
                    <a:pt x="489" y="78"/>
                  </a:lnTo>
                  <a:lnTo>
                    <a:pt x="495" y="72"/>
                  </a:lnTo>
                  <a:lnTo>
                    <a:pt x="502" y="65"/>
                  </a:lnTo>
                  <a:lnTo>
                    <a:pt x="508" y="59"/>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5" name="Rectangle 226"/>
            <p:cNvSpPr>
              <a:spLocks noChangeArrowheads="1"/>
            </p:cNvSpPr>
            <p:nvPr/>
          </p:nvSpPr>
          <p:spPr bwMode="auto">
            <a:xfrm>
              <a:off x="2709" y="1508"/>
              <a:ext cx="579" cy="5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3996" name="Rectangle 227"/>
            <p:cNvSpPr>
              <a:spLocks noChangeArrowheads="1"/>
            </p:cNvSpPr>
            <p:nvPr/>
          </p:nvSpPr>
          <p:spPr bwMode="auto">
            <a:xfrm>
              <a:off x="2709" y="1508"/>
              <a:ext cx="579" cy="579"/>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7" name="Freeform 228"/>
            <p:cNvSpPr>
              <a:spLocks/>
            </p:cNvSpPr>
            <p:nvPr/>
          </p:nvSpPr>
          <p:spPr bwMode="auto">
            <a:xfrm>
              <a:off x="3002" y="1508"/>
              <a:ext cx="1" cy="579"/>
            </a:xfrm>
            <a:custGeom>
              <a:avLst/>
              <a:gdLst>
                <a:gd name="T0" fmla="*/ 0 w 1"/>
                <a:gd name="T1" fmla="*/ 24507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8" name="Freeform 229"/>
            <p:cNvSpPr>
              <a:spLocks/>
            </p:cNvSpPr>
            <p:nvPr/>
          </p:nvSpPr>
          <p:spPr bwMode="auto">
            <a:xfrm>
              <a:off x="2709" y="1794"/>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9" name="Line 230"/>
            <p:cNvSpPr>
              <a:spLocks noChangeShapeType="1"/>
            </p:cNvSpPr>
            <p:nvPr/>
          </p:nvSpPr>
          <p:spPr bwMode="auto">
            <a:xfrm>
              <a:off x="2709"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0" name="Freeform 231"/>
            <p:cNvSpPr>
              <a:spLocks/>
            </p:cNvSpPr>
            <p:nvPr/>
          </p:nvSpPr>
          <p:spPr bwMode="auto">
            <a:xfrm>
              <a:off x="2709"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01" name="Line 232"/>
            <p:cNvSpPr>
              <a:spLocks noChangeShapeType="1"/>
            </p:cNvSpPr>
            <p:nvPr/>
          </p:nvSpPr>
          <p:spPr bwMode="auto">
            <a:xfrm flipV="1">
              <a:off x="270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2" name="Line 233"/>
            <p:cNvSpPr>
              <a:spLocks noChangeShapeType="1"/>
            </p:cNvSpPr>
            <p:nvPr/>
          </p:nvSpPr>
          <p:spPr bwMode="auto">
            <a:xfrm>
              <a:off x="2709" y="2087"/>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3" name="Line 234"/>
            <p:cNvSpPr>
              <a:spLocks noChangeShapeType="1"/>
            </p:cNvSpPr>
            <p:nvPr/>
          </p:nvSpPr>
          <p:spPr bwMode="auto">
            <a:xfrm flipV="1">
              <a:off x="270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4" name="Line 235"/>
            <p:cNvSpPr>
              <a:spLocks noChangeShapeType="1"/>
            </p:cNvSpPr>
            <p:nvPr/>
          </p:nvSpPr>
          <p:spPr bwMode="auto">
            <a:xfrm flipV="1">
              <a:off x="3002" y="2081"/>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5" name="Line 236"/>
            <p:cNvSpPr>
              <a:spLocks noChangeShapeType="1"/>
            </p:cNvSpPr>
            <p:nvPr/>
          </p:nvSpPr>
          <p:spPr bwMode="auto">
            <a:xfrm>
              <a:off x="3002" y="1508"/>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6" name="Line 237"/>
            <p:cNvSpPr>
              <a:spLocks noChangeShapeType="1"/>
            </p:cNvSpPr>
            <p:nvPr/>
          </p:nvSpPr>
          <p:spPr bwMode="auto">
            <a:xfrm>
              <a:off x="2709"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7" name="Line 238"/>
            <p:cNvSpPr>
              <a:spLocks noChangeShapeType="1"/>
            </p:cNvSpPr>
            <p:nvPr/>
          </p:nvSpPr>
          <p:spPr bwMode="auto">
            <a:xfrm flipH="1">
              <a:off x="3282"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8" name="Line 239"/>
            <p:cNvSpPr>
              <a:spLocks noChangeShapeType="1"/>
            </p:cNvSpPr>
            <p:nvPr/>
          </p:nvSpPr>
          <p:spPr bwMode="auto">
            <a:xfrm>
              <a:off x="2709"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9" name="Freeform 240"/>
            <p:cNvSpPr>
              <a:spLocks/>
            </p:cNvSpPr>
            <p:nvPr/>
          </p:nvSpPr>
          <p:spPr bwMode="auto">
            <a:xfrm>
              <a:off x="2709"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0" name="Line 241"/>
            <p:cNvSpPr>
              <a:spLocks noChangeShapeType="1"/>
            </p:cNvSpPr>
            <p:nvPr/>
          </p:nvSpPr>
          <p:spPr bwMode="auto">
            <a:xfrm flipV="1">
              <a:off x="270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11" name="Freeform 242"/>
            <p:cNvSpPr>
              <a:spLocks/>
            </p:cNvSpPr>
            <p:nvPr/>
          </p:nvSpPr>
          <p:spPr bwMode="auto">
            <a:xfrm>
              <a:off x="2715"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2" y="384"/>
                  </a:lnTo>
                  <a:lnTo>
                    <a:pt x="189" y="378"/>
                  </a:lnTo>
                  <a:lnTo>
                    <a:pt x="196" y="371"/>
                  </a:lnTo>
                  <a:lnTo>
                    <a:pt x="202" y="365"/>
                  </a:lnTo>
                  <a:lnTo>
                    <a:pt x="209" y="358"/>
                  </a:lnTo>
                  <a:lnTo>
                    <a:pt x="215" y="352"/>
                  </a:lnTo>
                  <a:lnTo>
                    <a:pt x="222" y="345"/>
                  </a:lnTo>
                  <a:lnTo>
                    <a:pt x="228" y="339"/>
                  </a:lnTo>
                  <a:lnTo>
                    <a:pt x="235"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5"/>
                  </a:lnTo>
                  <a:lnTo>
                    <a:pt x="489" y="78"/>
                  </a:lnTo>
                  <a:lnTo>
                    <a:pt x="495" y="72"/>
                  </a:lnTo>
                  <a:lnTo>
                    <a:pt x="502" y="65"/>
                  </a:lnTo>
                  <a:lnTo>
                    <a:pt x="508" y="59"/>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2" name="Freeform 243"/>
            <p:cNvSpPr>
              <a:spLocks/>
            </p:cNvSpPr>
            <p:nvPr/>
          </p:nvSpPr>
          <p:spPr bwMode="auto">
            <a:xfrm>
              <a:off x="2715"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56 h 573"/>
                <a:gd name="T20" fmla="*/ 130 w 573"/>
                <a:gd name="T21" fmla="*/ 443 h 573"/>
                <a:gd name="T22" fmla="*/ 143 w 573"/>
                <a:gd name="T23" fmla="*/ 430 h 573"/>
                <a:gd name="T24" fmla="*/ 156 w 573"/>
                <a:gd name="T25" fmla="*/ 417 h 573"/>
                <a:gd name="T26" fmla="*/ 169 w 573"/>
                <a:gd name="T27" fmla="*/ 404 h 573"/>
                <a:gd name="T28" fmla="*/ 182 w 573"/>
                <a:gd name="T29" fmla="*/ 397 h 573"/>
                <a:gd name="T30" fmla="*/ 189 w 573"/>
                <a:gd name="T31" fmla="*/ 384 h 573"/>
                <a:gd name="T32" fmla="*/ 202 w 573"/>
                <a:gd name="T33" fmla="*/ 371 h 573"/>
                <a:gd name="T34" fmla="*/ 209 w 573"/>
                <a:gd name="T35" fmla="*/ 358 h 573"/>
                <a:gd name="T36" fmla="*/ 215 w 573"/>
                <a:gd name="T37" fmla="*/ 345 h 573"/>
                <a:gd name="T38" fmla="*/ 222 w 573"/>
                <a:gd name="T39" fmla="*/ 332 h 573"/>
                <a:gd name="T40" fmla="*/ 228 w 573"/>
                <a:gd name="T41" fmla="*/ 319 h 573"/>
                <a:gd name="T42" fmla="*/ 235 w 573"/>
                <a:gd name="T43" fmla="*/ 299 h 573"/>
                <a:gd name="T44" fmla="*/ 241 w 573"/>
                <a:gd name="T45" fmla="*/ 286 h 573"/>
                <a:gd name="T46" fmla="*/ 254 w 573"/>
                <a:gd name="T47" fmla="*/ 280 h 573"/>
                <a:gd name="T48" fmla="*/ 267 w 573"/>
                <a:gd name="T49" fmla="*/ 280 h 573"/>
                <a:gd name="T50" fmla="*/ 280 w 573"/>
                <a:gd name="T51" fmla="*/ 286 h 573"/>
                <a:gd name="T52" fmla="*/ 293 w 573"/>
                <a:gd name="T53" fmla="*/ 286 h 573"/>
                <a:gd name="T54" fmla="*/ 306 w 573"/>
                <a:gd name="T55" fmla="*/ 293 h 573"/>
                <a:gd name="T56" fmla="*/ 319 w 573"/>
                <a:gd name="T57" fmla="*/ 286 h 573"/>
                <a:gd name="T58" fmla="*/ 332 w 573"/>
                <a:gd name="T59" fmla="*/ 280 h 573"/>
                <a:gd name="T60" fmla="*/ 339 w 573"/>
                <a:gd name="T61" fmla="*/ 260 h 573"/>
                <a:gd name="T62" fmla="*/ 345 w 573"/>
                <a:gd name="T63" fmla="*/ 247 h 573"/>
                <a:gd name="T64" fmla="*/ 352 w 573"/>
                <a:gd name="T65" fmla="*/ 234 h 573"/>
                <a:gd name="T66" fmla="*/ 358 w 573"/>
                <a:gd name="T67" fmla="*/ 221 h 573"/>
                <a:gd name="T68" fmla="*/ 365 w 573"/>
                <a:gd name="T69" fmla="*/ 208 h 573"/>
                <a:gd name="T70" fmla="*/ 371 w 573"/>
                <a:gd name="T71" fmla="*/ 195 h 573"/>
                <a:gd name="T72" fmla="*/ 378 w 573"/>
                <a:gd name="T73" fmla="*/ 182 h 573"/>
                <a:gd name="T74" fmla="*/ 391 w 573"/>
                <a:gd name="T75" fmla="*/ 169 h 573"/>
                <a:gd name="T76" fmla="*/ 404 w 573"/>
                <a:gd name="T77" fmla="*/ 156 h 573"/>
                <a:gd name="T78" fmla="*/ 417 w 573"/>
                <a:gd name="T79" fmla="*/ 143 h 573"/>
                <a:gd name="T80" fmla="*/ 430 w 573"/>
                <a:gd name="T81" fmla="*/ 130 h 573"/>
                <a:gd name="T82" fmla="*/ 443 w 573"/>
                <a:gd name="T83" fmla="*/ 124 h 573"/>
                <a:gd name="T84" fmla="*/ 456 w 573"/>
                <a:gd name="T85" fmla="*/ 111 h 573"/>
                <a:gd name="T86" fmla="*/ 469 w 573"/>
                <a:gd name="T87" fmla="*/ 98 h 573"/>
                <a:gd name="T88" fmla="*/ 482 w 573"/>
                <a:gd name="T89" fmla="*/ 85 h 573"/>
                <a:gd name="T90" fmla="*/ 495 w 573"/>
                <a:gd name="T91" fmla="*/ 72 h 573"/>
                <a:gd name="T92" fmla="*/ 508 w 573"/>
                <a:gd name="T93" fmla="*/ 59 h 573"/>
                <a:gd name="T94" fmla="*/ 521 w 573"/>
                <a:gd name="T95" fmla="*/ 45 h 573"/>
                <a:gd name="T96" fmla="*/ 534 w 573"/>
                <a:gd name="T97" fmla="*/ 32 h 573"/>
                <a:gd name="T98" fmla="*/ 547 w 573"/>
                <a:gd name="T99" fmla="*/ 19 h 573"/>
                <a:gd name="T100" fmla="*/ 560 w 573"/>
                <a:gd name="T101" fmla="*/ 6 h 573"/>
                <a:gd name="T102" fmla="*/ 573 w 573"/>
                <a:gd name="T103" fmla="*/ 0 h 5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3"/>
                <a:gd name="T157" fmla="*/ 0 h 573"/>
                <a:gd name="T158" fmla="*/ 573 w 573"/>
                <a:gd name="T159" fmla="*/ 573 h 57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404"/>
                  </a:lnTo>
                  <a:lnTo>
                    <a:pt x="182" y="397"/>
                  </a:lnTo>
                  <a:lnTo>
                    <a:pt x="189" y="391"/>
                  </a:lnTo>
                  <a:lnTo>
                    <a:pt x="189" y="384"/>
                  </a:lnTo>
                  <a:lnTo>
                    <a:pt x="196" y="378"/>
                  </a:lnTo>
                  <a:lnTo>
                    <a:pt x="202" y="371"/>
                  </a:lnTo>
                  <a:lnTo>
                    <a:pt x="202" y="365"/>
                  </a:lnTo>
                  <a:lnTo>
                    <a:pt x="209" y="358"/>
                  </a:lnTo>
                  <a:lnTo>
                    <a:pt x="209" y="352"/>
                  </a:lnTo>
                  <a:lnTo>
                    <a:pt x="215" y="345"/>
                  </a:lnTo>
                  <a:lnTo>
                    <a:pt x="215" y="339"/>
                  </a:lnTo>
                  <a:lnTo>
                    <a:pt x="222" y="332"/>
                  </a:lnTo>
                  <a:lnTo>
                    <a:pt x="222" y="325"/>
                  </a:lnTo>
                  <a:lnTo>
                    <a:pt x="228" y="319"/>
                  </a:lnTo>
                  <a:lnTo>
                    <a:pt x="228" y="306"/>
                  </a:lnTo>
                  <a:lnTo>
                    <a:pt x="235" y="299"/>
                  </a:lnTo>
                  <a:lnTo>
                    <a:pt x="235" y="293"/>
                  </a:lnTo>
                  <a:lnTo>
                    <a:pt x="241" y="286"/>
                  </a:lnTo>
                  <a:lnTo>
                    <a:pt x="248" y="280"/>
                  </a:lnTo>
                  <a:lnTo>
                    <a:pt x="254" y="280"/>
                  </a:lnTo>
                  <a:lnTo>
                    <a:pt x="261" y="280"/>
                  </a:lnTo>
                  <a:lnTo>
                    <a:pt x="267" y="280"/>
                  </a:lnTo>
                  <a:lnTo>
                    <a:pt x="274" y="286"/>
                  </a:lnTo>
                  <a:lnTo>
                    <a:pt x="280" y="286"/>
                  </a:lnTo>
                  <a:lnTo>
                    <a:pt x="287" y="286"/>
                  </a:lnTo>
                  <a:lnTo>
                    <a:pt x="293" y="286"/>
                  </a:lnTo>
                  <a:lnTo>
                    <a:pt x="300" y="293"/>
                  </a:lnTo>
                  <a:lnTo>
                    <a:pt x="306" y="293"/>
                  </a:lnTo>
                  <a:lnTo>
                    <a:pt x="313" y="293"/>
                  </a:lnTo>
                  <a:lnTo>
                    <a:pt x="319" y="286"/>
                  </a:lnTo>
                  <a:lnTo>
                    <a:pt x="326" y="286"/>
                  </a:lnTo>
                  <a:lnTo>
                    <a:pt x="332" y="280"/>
                  </a:lnTo>
                  <a:lnTo>
                    <a:pt x="332" y="267"/>
                  </a:lnTo>
                  <a:lnTo>
                    <a:pt x="339" y="260"/>
                  </a:lnTo>
                  <a:lnTo>
                    <a:pt x="339" y="254"/>
                  </a:lnTo>
                  <a:lnTo>
                    <a:pt x="345" y="247"/>
                  </a:lnTo>
                  <a:lnTo>
                    <a:pt x="345" y="241"/>
                  </a:lnTo>
                  <a:lnTo>
                    <a:pt x="352" y="234"/>
                  </a:lnTo>
                  <a:lnTo>
                    <a:pt x="352" y="228"/>
                  </a:lnTo>
                  <a:lnTo>
                    <a:pt x="358" y="221"/>
                  </a:lnTo>
                  <a:lnTo>
                    <a:pt x="358" y="215"/>
                  </a:lnTo>
                  <a:lnTo>
                    <a:pt x="365" y="208"/>
                  </a:lnTo>
                  <a:lnTo>
                    <a:pt x="365" y="202"/>
                  </a:lnTo>
                  <a:lnTo>
                    <a:pt x="371" y="195"/>
                  </a:lnTo>
                  <a:lnTo>
                    <a:pt x="378" y="189"/>
                  </a:lnTo>
                  <a:lnTo>
                    <a:pt x="378" y="182"/>
                  </a:lnTo>
                  <a:lnTo>
                    <a:pt x="384" y="176"/>
                  </a:lnTo>
                  <a:lnTo>
                    <a:pt x="391" y="169"/>
                  </a:lnTo>
                  <a:lnTo>
                    <a:pt x="397" y="163"/>
                  </a:lnTo>
                  <a:lnTo>
                    <a:pt x="404" y="156"/>
                  </a:lnTo>
                  <a:lnTo>
                    <a:pt x="410" y="150"/>
                  </a:lnTo>
                  <a:lnTo>
                    <a:pt x="417" y="143"/>
                  </a:lnTo>
                  <a:lnTo>
                    <a:pt x="423" y="137"/>
                  </a:lnTo>
                  <a:lnTo>
                    <a:pt x="430" y="130"/>
                  </a:lnTo>
                  <a:lnTo>
                    <a:pt x="436" y="130"/>
                  </a:lnTo>
                  <a:lnTo>
                    <a:pt x="443" y="124"/>
                  </a:lnTo>
                  <a:lnTo>
                    <a:pt x="449" y="117"/>
                  </a:lnTo>
                  <a:lnTo>
                    <a:pt x="456" y="111"/>
                  </a:lnTo>
                  <a:lnTo>
                    <a:pt x="462" y="104"/>
                  </a:lnTo>
                  <a:lnTo>
                    <a:pt x="469" y="98"/>
                  </a:lnTo>
                  <a:lnTo>
                    <a:pt x="475" y="91"/>
                  </a:lnTo>
                  <a:lnTo>
                    <a:pt x="482" y="85"/>
                  </a:lnTo>
                  <a:lnTo>
                    <a:pt x="489" y="78"/>
                  </a:lnTo>
                  <a:lnTo>
                    <a:pt x="495" y="72"/>
                  </a:lnTo>
                  <a:lnTo>
                    <a:pt x="502" y="65"/>
                  </a:lnTo>
                  <a:lnTo>
                    <a:pt x="508" y="59"/>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3" name="Rectangle 244"/>
            <p:cNvSpPr>
              <a:spLocks noChangeArrowheads="1"/>
            </p:cNvSpPr>
            <p:nvPr/>
          </p:nvSpPr>
          <p:spPr bwMode="auto">
            <a:xfrm>
              <a:off x="3529" y="1508"/>
              <a:ext cx="580" cy="5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014" name="Rectangle 245"/>
            <p:cNvSpPr>
              <a:spLocks noChangeArrowheads="1"/>
            </p:cNvSpPr>
            <p:nvPr/>
          </p:nvSpPr>
          <p:spPr bwMode="auto">
            <a:xfrm>
              <a:off x="3529" y="1508"/>
              <a:ext cx="580" cy="579"/>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5" name="Freeform 246"/>
            <p:cNvSpPr>
              <a:spLocks/>
            </p:cNvSpPr>
            <p:nvPr/>
          </p:nvSpPr>
          <p:spPr bwMode="auto">
            <a:xfrm>
              <a:off x="3822" y="1508"/>
              <a:ext cx="1" cy="579"/>
            </a:xfrm>
            <a:custGeom>
              <a:avLst/>
              <a:gdLst>
                <a:gd name="T0" fmla="*/ 0 w 1"/>
                <a:gd name="T1" fmla="*/ 24507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6" name="Freeform 247"/>
            <p:cNvSpPr>
              <a:spLocks/>
            </p:cNvSpPr>
            <p:nvPr/>
          </p:nvSpPr>
          <p:spPr bwMode="auto">
            <a:xfrm>
              <a:off x="3529" y="1794"/>
              <a:ext cx="580" cy="1"/>
            </a:xfrm>
            <a:custGeom>
              <a:avLst/>
              <a:gdLst>
                <a:gd name="T0" fmla="*/ 0 w 89"/>
                <a:gd name="T1" fmla="*/ 0 h 1"/>
                <a:gd name="T2" fmla="*/ 24634 w 89"/>
                <a:gd name="T3" fmla="*/ 0 h 1"/>
                <a:gd name="T4" fmla="*/ 24634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7" name="Line 248"/>
            <p:cNvSpPr>
              <a:spLocks noChangeShapeType="1"/>
            </p:cNvSpPr>
            <p:nvPr/>
          </p:nvSpPr>
          <p:spPr bwMode="auto">
            <a:xfrm>
              <a:off x="3529" y="1508"/>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18" name="Freeform 249"/>
            <p:cNvSpPr>
              <a:spLocks/>
            </p:cNvSpPr>
            <p:nvPr/>
          </p:nvSpPr>
          <p:spPr bwMode="auto">
            <a:xfrm>
              <a:off x="3529" y="1508"/>
              <a:ext cx="580" cy="579"/>
            </a:xfrm>
            <a:custGeom>
              <a:avLst/>
              <a:gdLst>
                <a:gd name="T0" fmla="*/ 0 w 89"/>
                <a:gd name="T1" fmla="*/ 24507 h 89"/>
                <a:gd name="T2" fmla="*/ 24634 w 89"/>
                <a:gd name="T3" fmla="*/ 24507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9" name="Line 250"/>
            <p:cNvSpPr>
              <a:spLocks noChangeShapeType="1"/>
            </p:cNvSpPr>
            <p:nvPr/>
          </p:nvSpPr>
          <p:spPr bwMode="auto">
            <a:xfrm flipV="1">
              <a:off x="352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0" name="Line 251"/>
            <p:cNvSpPr>
              <a:spLocks noChangeShapeType="1"/>
            </p:cNvSpPr>
            <p:nvPr/>
          </p:nvSpPr>
          <p:spPr bwMode="auto">
            <a:xfrm>
              <a:off x="3529" y="2087"/>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1" name="Line 252"/>
            <p:cNvSpPr>
              <a:spLocks noChangeShapeType="1"/>
            </p:cNvSpPr>
            <p:nvPr/>
          </p:nvSpPr>
          <p:spPr bwMode="auto">
            <a:xfrm flipV="1">
              <a:off x="352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2" name="Line 253"/>
            <p:cNvSpPr>
              <a:spLocks noChangeShapeType="1"/>
            </p:cNvSpPr>
            <p:nvPr/>
          </p:nvSpPr>
          <p:spPr bwMode="auto">
            <a:xfrm flipV="1">
              <a:off x="3822" y="2081"/>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3" name="Line 254"/>
            <p:cNvSpPr>
              <a:spLocks noChangeShapeType="1"/>
            </p:cNvSpPr>
            <p:nvPr/>
          </p:nvSpPr>
          <p:spPr bwMode="auto">
            <a:xfrm>
              <a:off x="3822" y="1508"/>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4" name="Line 255"/>
            <p:cNvSpPr>
              <a:spLocks noChangeShapeType="1"/>
            </p:cNvSpPr>
            <p:nvPr/>
          </p:nvSpPr>
          <p:spPr bwMode="auto">
            <a:xfrm>
              <a:off x="3529" y="1794"/>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5" name="Line 256"/>
            <p:cNvSpPr>
              <a:spLocks noChangeShapeType="1"/>
            </p:cNvSpPr>
            <p:nvPr/>
          </p:nvSpPr>
          <p:spPr bwMode="auto">
            <a:xfrm flipH="1">
              <a:off x="4102" y="1794"/>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6" name="Line 257"/>
            <p:cNvSpPr>
              <a:spLocks noChangeShapeType="1"/>
            </p:cNvSpPr>
            <p:nvPr/>
          </p:nvSpPr>
          <p:spPr bwMode="auto">
            <a:xfrm>
              <a:off x="3529" y="1508"/>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7" name="Freeform 258"/>
            <p:cNvSpPr>
              <a:spLocks/>
            </p:cNvSpPr>
            <p:nvPr/>
          </p:nvSpPr>
          <p:spPr bwMode="auto">
            <a:xfrm>
              <a:off x="3529" y="1508"/>
              <a:ext cx="580" cy="579"/>
            </a:xfrm>
            <a:custGeom>
              <a:avLst/>
              <a:gdLst>
                <a:gd name="T0" fmla="*/ 0 w 89"/>
                <a:gd name="T1" fmla="*/ 24507 h 89"/>
                <a:gd name="T2" fmla="*/ 24634 w 89"/>
                <a:gd name="T3" fmla="*/ 24507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28" name="Line 259"/>
            <p:cNvSpPr>
              <a:spLocks noChangeShapeType="1"/>
            </p:cNvSpPr>
            <p:nvPr/>
          </p:nvSpPr>
          <p:spPr bwMode="auto">
            <a:xfrm flipV="1">
              <a:off x="352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9" name="Freeform 260"/>
            <p:cNvSpPr>
              <a:spLocks/>
            </p:cNvSpPr>
            <p:nvPr/>
          </p:nvSpPr>
          <p:spPr bwMode="auto">
            <a:xfrm>
              <a:off x="3536"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2 w 573"/>
                <a:gd name="T69" fmla="*/ 124 h 573"/>
                <a:gd name="T70" fmla="*/ 455 w 573"/>
                <a:gd name="T71" fmla="*/ 111 h 573"/>
                <a:gd name="T72" fmla="*/ 468 w 573"/>
                <a:gd name="T73" fmla="*/ 98 h 573"/>
                <a:gd name="T74" fmla="*/ 481 w 573"/>
                <a:gd name="T75" fmla="*/ 85 h 573"/>
                <a:gd name="T76" fmla="*/ 494 w 573"/>
                <a:gd name="T77" fmla="*/ 72 h 573"/>
                <a:gd name="T78" fmla="*/ 508 w 573"/>
                <a:gd name="T79" fmla="*/ 59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56" y="410"/>
                  </a:lnTo>
                  <a:lnTo>
                    <a:pt x="162" y="404"/>
                  </a:lnTo>
                  <a:lnTo>
                    <a:pt x="169" y="397"/>
                  </a:lnTo>
                  <a:lnTo>
                    <a:pt x="175" y="391"/>
                  </a:lnTo>
                  <a:lnTo>
                    <a:pt x="182" y="384"/>
                  </a:lnTo>
                  <a:lnTo>
                    <a:pt x="188" y="378"/>
                  </a:lnTo>
                  <a:lnTo>
                    <a:pt x="195" y="371"/>
                  </a:lnTo>
                  <a:lnTo>
                    <a:pt x="201" y="365"/>
                  </a:lnTo>
                  <a:lnTo>
                    <a:pt x="208" y="358"/>
                  </a:lnTo>
                  <a:lnTo>
                    <a:pt x="214" y="352"/>
                  </a:lnTo>
                  <a:lnTo>
                    <a:pt x="221" y="345"/>
                  </a:lnTo>
                  <a:lnTo>
                    <a:pt x="228" y="339"/>
                  </a:lnTo>
                  <a:lnTo>
                    <a:pt x="234" y="332"/>
                  </a:lnTo>
                  <a:lnTo>
                    <a:pt x="241" y="325"/>
                  </a:lnTo>
                  <a:lnTo>
                    <a:pt x="247" y="319"/>
                  </a:lnTo>
                  <a:lnTo>
                    <a:pt x="254" y="312"/>
                  </a:lnTo>
                  <a:lnTo>
                    <a:pt x="260" y="306"/>
                  </a:lnTo>
                  <a:lnTo>
                    <a:pt x="267" y="299"/>
                  </a:lnTo>
                  <a:lnTo>
                    <a:pt x="273" y="293"/>
                  </a:lnTo>
                  <a:lnTo>
                    <a:pt x="280" y="286"/>
                  </a:lnTo>
                  <a:lnTo>
                    <a:pt x="286" y="280"/>
                  </a:lnTo>
                  <a:lnTo>
                    <a:pt x="293" y="273"/>
                  </a:lnTo>
                  <a:lnTo>
                    <a:pt x="299" y="267"/>
                  </a:lnTo>
                  <a:lnTo>
                    <a:pt x="306" y="260"/>
                  </a:lnTo>
                  <a:lnTo>
                    <a:pt x="312" y="254"/>
                  </a:lnTo>
                  <a:lnTo>
                    <a:pt x="319" y="247"/>
                  </a:lnTo>
                  <a:lnTo>
                    <a:pt x="325" y="241"/>
                  </a:lnTo>
                  <a:lnTo>
                    <a:pt x="332" y="234"/>
                  </a:lnTo>
                  <a:lnTo>
                    <a:pt x="338" y="228"/>
                  </a:lnTo>
                  <a:lnTo>
                    <a:pt x="345" y="221"/>
                  </a:lnTo>
                  <a:lnTo>
                    <a:pt x="351" y="215"/>
                  </a:lnTo>
                  <a:lnTo>
                    <a:pt x="358" y="208"/>
                  </a:lnTo>
                  <a:lnTo>
                    <a:pt x="364" y="202"/>
                  </a:lnTo>
                  <a:lnTo>
                    <a:pt x="371" y="195"/>
                  </a:lnTo>
                  <a:lnTo>
                    <a:pt x="377" y="189"/>
                  </a:lnTo>
                  <a:lnTo>
                    <a:pt x="384" y="182"/>
                  </a:lnTo>
                  <a:lnTo>
                    <a:pt x="390" y="176"/>
                  </a:lnTo>
                  <a:lnTo>
                    <a:pt x="397" y="169"/>
                  </a:lnTo>
                  <a:lnTo>
                    <a:pt x="403" y="163"/>
                  </a:lnTo>
                  <a:lnTo>
                    <a:pt x="410" y="156"/>
                  </a:lnTo>
                  <a:lnTo>
                    <a:pt x="416" y="150"/>
                  </a:lnTo>
                  <a:lnTo>
                    <a:pt x="423" y="143"/>
                  </a:lnTo>
                  <a:lnTo>
                    <a:pt x="429" y="137"/>
                  </a:lnTo>
                  <a:lnTo>
                    <a:pt x="436" y="130"/>
                  </a:lnTo>
                  <a:lnTo>
                    <a:pt x="442" y="124"/>
                  </a:lnTo>
                  <a:lnTo>
                    <a:pt x="449" y="117"/>
                  </a:lnTo>
                  <a:lnTo>
                    <a:pt x="455" y="111"/>
                  </a:lnTo>
                  <a:lnTo>
                    <a:pt x="462" y="104"/>
                  </a:lnTo>
                  <a:lnTo>
                    <a:pt x="468" y="98"/>
                  </a:lnTo>
                  <a:lnTo>
                    <a:pt x="475" y="91"/>
                  </a:lnTo>
                  <a:lnTo>
                    <a:pt x="481" y="85"/>
                  </a:lnTo>
                  <a:lnTo>
                    <a:pt x="488" y="78"/>
                  </a:lnTo>
                  <a:lnTo>
                    <a:pt x="494" y="72"/>
                  </a:lnTo>
                  <a:lnTo>
                    <a:pt x="501" y="65"/>
                  </a:lnTo>
                  <a:lnTo>
                    <a:pt x="508" y="59"/>
                  </a:lnTo>
                  <a:lnTo>
                    <a:pt x="514" y="52"/>
                  </a:lnTo>
                  <a:lnTo>
                    <a:pt x="521" y="45"/>
                  </a:lnTo>
                  <a:lnTo>
                    <a:pt x="527" y="39"/>
                  </a:lnTo>
                  <a:lnTo>
                    <a:pt x="534" y="32"/>
                  </a:lnTo>
                  <a:lnTo>
                    <a:pt x="540" y="26"/>
                  </a:lnTo>
                  <a:lnTo>
                    <a:pt x="547" y="19"/>
                  </a:lnTo>
                  <a:lnTo>
                    <a:pt x="553" y="13"/>
                  </a:lnTo>
                  <a:lnTo>
                    <a:pt x="560" y="6"/>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0" name="Freeform 261"/>
            <p:cNvSpPr>
              <a:spLocks/>
            </p:cNvSpPr>
            <p:nvPr/>
          </p:nvSpPr>
          <p:spPr bwMode="auto">
            <a:xfrm>
              <a:off x="3536"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43 h 573"/>
                <a:gd name="T22" fmla="*/ 143 w 573"/>
                <a:gd name="T23" fmla="*/ 423 h 573"/>
                <a:gd name="T24" fmla="*/ 156 w 573"/>
                <a:gd name="T25" fmla="*/ 417 h 573"/>
                <a:gd name="T26" fmla="*/ 169 w 573"/>
                <a:gd name="T27" fmla="*/ 404 h 573"/>
                <a:gd name="T28" fmla="*/ 182 w 573"/>
                <a:gd name="T29" fmla="*/ 391 h 573"/>
                <a:gd name="T30" fmla="*/ 195 w 573"/>
                <a:gd name="T31" fmla="*/ 378 h 573"/>
                <a:gd name="T32" fmla="*/ 201 w 573"/>
                <a:gd name="T33" fmla="*/ 365 h 573"/>
                <a:gd name="T34" fmla="*/ 208 w 573"/>
                <a:gd name="T35" fmla="*/ 352 h 573"/>
                <a:gd name="T36" fmla="*/ 214 w 573"/>
                <a:gd name="T37" fmla="*/ 339 h 573"/>
                <a:gd name="T38" fmla="*/ 221 w 573"/>
                <a:gd name="T39" fmla="*/ 325 h 573"/>
                <a:gd name="T40" fmla="*/ 228 w 573"/>
                <a:gd name="T41" fmla="*/ 306 h 573"/>
                <a:gd name="T42" fmla="*/ 234 w 573"/>
                <a:gd name="T43" fmla="*/ 293 h 573"/>
                <a:gd name="T44" fmla="*/ 247 w 573"/>
                <a:gd name="T45" fmla="*/ 286 h 573"/>
                <a:gd name="T46" fmla="*/ 260 w 573"/>
                <a:gd name="T47" fmla="*/ 280 h 573"/>
                <a:gd name="T48" fmla="*/ 273 w 573"/>
                <a:gd name="T49" fmla="*/ 286 h 573"/>
                <a:gd name="T50" fmla="*/ 286 w 573"/>
                <a:gd name="T51" fmla="*/ 286 h 573"/>
                <a:gd name="T52" fmla="*/ 299 w 573"/>
                <a:gd name="T53" fmla="*/ 293 h 573"/>
                <a:gd name="T54" fmla="*/ 312 w 573"/>
                <a:gd name="T55" fmla="*/ 293 h 573"/>
                <a:gd name="T56" fmla="*/ 325 w 573"/>
                <a:gd name="T57" fmla="*/ 280 h 573"/>
                <a:gd name="T58" fmla="*/ 338 w 573"/>
                <a:gd name="T59" fmla="*/ 267 h 573"/>
                <a:gd name="T60" fmla="*/ 345 w 573"/>
                <a:gd name="T61" fmla="*/ 247 h 573"/>
                <a:gd name="T62" fmla="*/ 351 w 573"/>
                <a:gd name="T63" fmla="*/ 234 h 573"/>
                <a:gd name="T64" fmla="*/ 358 w 573"/>
                <a:gd name="T65" fmla="*/ 221 h 573"/>
                <a:gd name="T66" fmla="*/ 364 w 573"/>
                <a:gd name="T67" fmla="*/ 208 h 573"/>
                <a:gd name="T68" fmla="*/ 371 w 573"/>
                <a:gd name="T69" fmla="*/ 195 h 573"/>
                <a:gd name="T70" fmla="*/ 384 w 573"/>
                <a:gd name="T71" fmla="*/ 176 h 573"/>
                <a:gd name="T72" fmla="*/ 397 w 573"/>
                <a:gd name="T73" fmla="*/ 169 h 573"/>
                <a:gd name="T74" fmla="*/ 410 w 573"/>
                <a:gd name="T75" fmla="*/ 156 h 573"/>
                <a:gd name="T76" fmla="*/ 423 w 573"/>
                <a:gd name="T77" fmla="*/ 143 h 573"/>
                <a:gd name="T78" fmla="*/ 436 w 573"/>
                <a:gd name="T79" fmla="*/ 130 h 573"/>
                <a:gd name="T80" fmla="*/ 449 w 573"/>
                <a:gd name="T81" fmla="*/ 117 h 573"/>
                <a:gd name="T82" fmla="*/ 462 w 573"/>
                <a:gd name="T83" fmla="*/ 104 h 573"/>
                <a:gd name="T84" fmla="*/ 475 w 573"/>
                <a:gd name="T85" fmla="*/ 91 h 573"/>
                <a:gd name="T86" fmla="*/ 488 w 573"/>
                <a:gd name="T87" fmla="*/ 78 h 573"/>
                <a:gd name="T88" fmla="*/ 501 w 573"/>
                <a:gd name="T89" fmla="*/ 65 h 573"/>
                <a:gd name="T90" fmla="*/ 514 w 573"/>
                <a:gd name="T91" fmla="*/ 52 h 573"/>
                <a:gd name="T92" fmla="*/ 527 w 573"/>
                <a:gd name="T93" fmla="*/ 39 h 573"/>
                <a:gd name="T94" fmla="*/ 540 w 573"/>
                <a:gd name="T95" fmla="*/ 26 h 573"/>
                <a:gd name="T96" fmla="*/ 553 w 573"/>
                <a:gd name="T97" fmla="*/ 13 h 573"/>
                <a:gd name="T98" fmla="*/ 566 w 573"/>
                <a:gd name="T99" fmla="*/ 0 h 57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73"/>
                <a:gd name="T151" fmla="*/ 0 h 573"/>
                <a:gd name="T152" fmla="*/ 573 w 573"/>
                <a:gd name="T153" fmla="*/ 573 h 57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43"/>
                  </a:lnTo>
                  <a:lnTo>
                    <a:pt x="143" y="430"/>
                  </a:lnTo>
                  <a:lnTo>
                    <a:pt x="143" y="423"/>
                  </a:lnTo>
                  <a:lnTo>
                    <a:pt x="149" y="417"/>
                  </a:lnTo>
                  <a:lnTo>
                    <a:pt x="156" y="417"/>
                  </a:lnTo>
                  <a:lnTo>
                    <a:pt x="162" y="410"/>
                  </a:lnTo>
                  <a:lnTo>
                    <a:pt x="169" y="404"/>
                  </a:lnTo>
                  <a:lnTo>
                    <a:pt x="175" y="397"/>
                  </a:lnTo>
                  <a:lnTo>
                    <a:pt x="182" y="391"/>
                  </a:lnTo>
                  <a:lnTo>
                    <a:pt x="188" y="384"/>
                  </a:lnTo>
                  <a:lnTo>
                    <a:pt x="195" y="378"/>
                  </a:lnTo>
                  <a:lnTo>
                    <a:pt x="201" y="371"/>
                  </a:lnTo>
                  <a:lnTo>
                    <a:pt x="201" y="365"/>
                  </a:lnTo>
                  <a:lnTo>
                    <a:pt x="208" y="358"/>
                  </a:lnTo>
                  <a:lnTo>
                    <a:pt x="208" y="352"/>
                  </a:lnTo>
                  <a:lnTo>
                    <a:pt x="214" y="345"/>
                  </a:lnTo>
                  <a:lnTo>
                    <a:pt x="214" y="339"/>
                  </a:lnTo>
                  <a:lnTo>
                    <a:pt x="221" y="332"/>
                  </a:lnTo>
                  <a:lnTo>
                    <a:pt x="221" y="325"/>
                  </a:lnTo>
                  <a:lnTo>
                    <a:pt x="228" y="319"/>
                  </a:lnTo>
                  <a:lnTo>
                    <a:pt x="228" y="306"/>
                  </a:lnTo>
                  <a:lnTo>
                    <a:pt x="241" y="293"/>
                  </a:lnTo>
                  <a:lnTo>
                    <a:pt x="234" y="293"/>
                  </a:lnTo>
                  <a:lnTo>
                    <a:pt x="241" y="293"/>
                  </a:lnTo>
                  <a:lnTo>
                    <a:pt x="247" y="286"/>
                  </a:lnTo>
                  <a:lnTo>
                    <a:pt x="254" y="280"/>
                  </a:lnTo>
                  <a:lnTo>
                    <a:pt x="260" y="280"/>
                  </a:lnTo>
                  <a:lnTo>
                    <a:pt x="267" y="286"/>
                  </a:lnTo>
                  <a:lnTo>
                    <a:pt x="273" y="286"/>
                  </a:lnTo>
                  <a:lnTo>
                    <a:pt x="280" y="286"/>
                  </a:lnTo>
                  <a:lnTo>
                    <a:pt x="286" y="286"/>
                  </a:lnTo>
                  <a:lnTo>
                    <a:pt x="293" y="286"/>
                  </a:lnTo>
                  <a:lnTo>
                    <a:pt x="299" y="293"/>
                  </a:lnTo>
                  <a:lnTo>
                    <a:pt x="306" y="293"/>
                  </a:lnTo>
                  <a:lnTo>
                    <a:pt x="312" y="293"/>
                  </a:lnTo>
                  <a:lnTo>
                    <a:pt x="319" y="286"/>
                  </a:lnTo>
                  <a:lnTo>
                    <a:pt x="325" y="280"/>
                  </a:lnTo>
                  <a:lnTo>
                    <a:pt x="332" y="273"/>
                  </a:lnTo>
                  <a:lnTo>
                    <a:pt x="338" y="267"/>
                  </a:lnTo>
                  <a:lnTo>
                    <a:pt x="338" y="254"/>
                  </a:lnTo>
                  <a:lnTo>
                    <a:pt x="345" y="247"/>
                  </a:lnTo>
                  <a:lnTo>
                    <a:pt x="345" y="241"/>
                  </a:lnTo>
                  <a:lnTo>
                    <a:pt x="351" y="234"/>
                  </a:lnTo>
                  <a:lnTo>
                    <a:pt x="351" y="228"/>
                  </a:lnTo>
                  <a:lnTo>
                    <a:pt x="358" y="221"/>
                  </a:lnTo>
                  <a:lnTo>
                    <a:pt x="358" y="215"/>
                  </a:lnTo>
                  <a:lnTo>
                    <a:pt x="364" y="208"/>
                  </a:lnTo>
                  <a:lnTo>
                    <a:pt x="364" y="202"/>
                  </a:lnTo>
                  <a:lnTo>
                    <a:pt x="371" y="195"/>
                  </a:lnTo>
                  <a:lnTo>
                    <a:pt x="384" y="182"/>
                  </a:lnTo>
                  <a:lnTo>
                    <a:pt x="384" y="176"/>
                  </a:lnTo>
                  <a:lnTo>
                    <a:pt x="390" y="176"/>
                  </a:lnTo>
                  <a:lnTo>
                    <a:pt x="397" y="169"/>
                  </a:lnTo>
                  <a:lnTo>
                    <a:pt x="403" y="163"/>
                  </a:lnTo>
                  <a:lnTo>
                    <a:pt x="410" y="156"/>
                  </a:lnTo>
                  <a:lnTo>
                    <a:pt x="416" y="150"/>
                  </a:lnTo>
                  <a:lnTo>
                    <a:pt x="423" y="143"/>
                  </a:lnTo>
                  <a:lnTo>
                    <a:pt x="429" y="137"/>
                  </a:lnTo>
                  <a:lnTo>
                    <a:pt x="436" y="130"/>
                  </a:lnTo>
                  <a:lnTo>
                    <a:pt x="442" y="124"/>
                  </a:lnTo>
                  <a:lnTo>
                    <a:pt x="449" y="117"/>
                  </a:lnTo>
                  <a:lnTo>
                    <a:pt x="455" y="111"/>
                  </a:lnTo>
                  <a:lnTo>
                    <a:pt x="462" y="104"/>
                  </a:lnTo>
                  <a:lnTo>
                    <a:pt x="468" y="98"/>
                  </a:lnTo>
                  <a:lnTo>
                    <a:pt x="475" y="91"/>
                  </a:lnTo>
                  <a:lnTo>
                    <a:pt x="481" y="85"/>
                  </a:lnTo>
                  <a:lnTo>
                    <a:pt x="488" y="78"/>
                  </a:lnTo>
                  <a:lnTo>
                    <a:pt x="494" y="72"/>
                  </a:lnTo>
                  <a:lnTo>
                    <a:pt x="501" y="65"/>
                  </a:lnTo>
                  <a:lnTo>
                    <a:pt x="508" y="59"/>
                  </a:lnTo>
                  <a:lnTo>
                    <a:pt x="514" y="52"/>
                  </a:lnTo>
                  <a:lnTo>
                    <a:pt x="521" y="45"/>
                  </a:lnTo>
                  <a:lnTo>
                    <a:pt x="527" y="39"/>
                  </a:lnTo>
                  <a:lnTo>
                    <a:pt x="534" y="32"/>
                  </a:lnTo>
                  <a:lnTo>
                    <a:pt x="540" y="26"/>
                  </a:lnTo>
                  <a:lnTo>
                    <a:pt x="547" y="19"/>
                  </a:lnTo>
                  <a:lnTo>
                    <a:pt x="553" y="13"/>
                  </a:lnTo>
                  <a:lnTo>
                    <a:pt x="560" y="6"/>
                  </a:lnTo>
                  <a:lnTo>
                    <a:pt x="566"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1" name="Rectangle 262"/>
            <p:cNvSpPr>
              <a:spLocks noChangeArrowheads="1"/>
            </p:cNvSpPr>
            <p:nvPr/>
          </p:nvSpPr>
          <p:spPr bwMode="auto">
            <a:xfrm>
              <a:off x="4350" y="1508"/>
              <a:ext cx="579" cy="5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032" name="Rectangle 263"/>
            <p:cNvSpPr>
              <a:spLocks noChangeArrowheads="1"/>
            </p:cNvSpPr>
            <p:nvPr/>
          </p:nvSpPr>
          <p:spPr bwMode="auto">
            <a:xfrm>
              <a:off x="4350" y="1508"/>
              <a:ext cx="579" cy="579"/>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3" name="Freeform 264"/>
            <p:cNvSpPr>
              <a:spLocks/>
            </p:cNvSpPr>
            <p:nvPr/>
          </p:nvSpPr>
          <p:spPr bwMode="auto">
            <a:xfrm>
              <a:off x="4643" y="1508"/>
              <a:ext cx="1" cy="579"/>
            </a:xfrm>
            <a:custGeom>
              <a:avLst/>
              <a:gdLst>
                <a:gd name="T0" fmla="*/ 0 w 1"/>
                <a:gd name="T1" fmla="*/ 24507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4" name="Freeform 265"/>
            <p:cNvSpPr>
              <a:spLocks/>
            </p:cNvSpPr>
            <p:nvPr/>
          </p:nvSpPr>
          <p:spPr bwMode="auto">
            <a:xfrm>
              <a:off x="4350" y="1794"/>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5" name="Line 266"/>
            <p:cNvSpPr>
              <a:spLocks noChangeShapeType="1"/>
            </p:cNvSpPr>
            <p:nvPr/>
          </p:nvSpPr>
          <p:spPr bwMode="auto">
            <a:xfrm>
              <a:off x="4350"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36" name="Freeform 267"/>
            <p:cNvSpPr>
              <a:spLocks/>
            </p:cNvSpPr>
            <p:nvPr/>
          </p:nvSpPr>
          <p:spPr bwMode="auto">
            <a:xfrm>
              <a:off x="4350"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7" name="Line 268"/>
            <p:cNvSpPr>
              <a:spLocks noChangeShapeType="1"/>
            </p:cNvSpPr>
            <p:nvPr/>
          </p:nvSpPr>
          <p:spPr bwMode="auto">
            <a:xfrm flipV="1">
              <a:off x="4350"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38" name="Line 269"/>
            <p:cNvSpPr>
              <a:spLocks noChangeShapeType="1"/>
            </p:cNvSpPr>
            <p:nvPr/>
          </p:nvSpPr>
          <p:spPr bwMode="auto">
            <a:xfrm>
              <a:off x="4350" y="2087"/>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39" name="Line 270"/>
            <p:cNvSpPr>
              <a:spLocks noChangeShapeType="1"/>
            </p:cNvSpPr>
            <p:nvPr/>
          </p:nvSpPr>
          <p:spPr bwMode="auto">
            <a:xfrm flipV="1">
              <a:off x="4350"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0" name="Line 271"/>
            <p:cNvSpPr>
              <a:spLocks noChangeShapeType="1"/>
            </p:cNvSpPr>
            <p:nvPr/>
          </p:nvSpPr>
          <p:spPr bwMode="auto">
            <a:xfrm flipV="1">
              <a:off x="4643" y="2081"/>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1" name="Line 272"/>
            <p:cNvSpPr>
              <a:spLocks noChangeShapeType="1"/>
            </p:cNvSpPr>
            <p:nvPr/>
          </p:nvSpPr>
          <p:spPr bwMode="auto">
            <a:xfrm>
              <a:off x="4643" y="1508"/>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2" name="Line 273"/>
            <p:cNvSpPr>
              <a:spLocks noChangeShapeType="1"/>
            </p:cNvSpPr>
            <p:nvPr/>
          </p:nvSpPr>
          <p:spPr bwMode="auto">
            <a:xfrm>
              <a:off x="4350"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3" name="Line 274"/>
            <p:cNvSpPr>
              <a:spLocks noChangeShapeType="1"/>
            </p:cNvSpPr>
            <p:nvPr/>
          </p:nvSpPr>
          <p:spPr bwMode="auto">
            <a:xfrm flipH="1">
              <a:off x="4923"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4" name="Line 275"/>
            <p:cNvSpPr>
              <a:spLocks noChangeShapeType="1"/>
            </p:cNvSpPr>
            <p:nvPr/>
          </p:nvSpPr>
          <p:spPr bwMode="auto">
            <a:xfrm>
              <a:off x="4350"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5" name="Freeform 276"/>
            <p:cNvSpPr>
              <a:spLocks/>
            </p:cNvSpPr>
            <p:nvPr/>
          </p:nvSpPr>
          <p:spPr bwMode="auto">
            <a:xfrm>
              <a:off x="4350"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46" name="Line 277"/>
            <p:cNvSpPr>
              <a:spLocks noChangeShapeType="1"/>
            </p:cNvSpPr>
            <p:nvPr/>
          </p:nvSpPr>
          <p:spPr bwMode="auto">
            <a:xfrm flipV="1">
              <a:off x="4350"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7" name="Freeform 278"/>
            <p:cNvSpPr>
              <a:spLocks/>
            </p:cNvSpPr>
            <p:nvPr/>
          </p:nvSpPr>
          <p:spPr bwMode="auto">
            <a:xfrm>
              <a:off x="4356"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2" y="384"/>
                  </a:lnTo>
                  <a:lnTo>
                    <a:pt x="189" y="378"/>
                  </a:lnTo>
                  <a:lnTo>
                    <a:pt x="195" y="371"/>
                  </a:lnTo>
                  <a:lnTo>
                    <a:pt x="202" y="365"/>
                  </a:lnTo>
                  <a:lnTo>
                    <a:pt x="208" y="358"/>
                  </a:lnTo>
                  <a:lnTo>
                    <a:pt x="215" y="352"/>
                  </a:lnTo>
                  <a:lnTo>
                    <a:pt x="221" y="345"/>
                  </a:lnTo>
                  <a:lnTo>
                    <a:pt x="228" y="339"/>
                  </a:lnTo>
                  <a:lnTo>
                    <a:pt x="234"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48" name="Freeform 279"/>
            <p:cNvSpPr>
              <a:spLocks/>
            </p:cNvSpPr>
            <p:nvPr/>
          </p:nvSpPr>
          <p:spPr bwMode="auto">
            <a:xfrm>
              <a:off x="4356"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7 h 573"/>
                <a:gd name="T26" fmla="*/ 169 w 573"/>
                <a:gd name="T27" fmla="*/ 397 h 573"/>
                <a:gd name="T28" fmla="*/ 182 w 573"/>
                <a:gd name="T29" fmla="*/ 391 h 573"/>
                <a:gd name="T30" fmla="*/ 195 w 573"/>
                <a:gd name="T31" fmla="*/ 371 h 573"/>
                <a:gd name="T32" fmla="*/ 208 w 573"/>
                <a:gd name="T33" fmla="*/ 358 h 573"/>
                <a:gd name="T34" fmla="*/ 215 w 573"/>
                <a:gd name="T35" fmla="*/ 345 h 573"/>
                <a:gd name="T36" fmla="*/ 221 w 573"/>
                <a:gd name="T37" fmla="*/ 325 h 573"/>
                <a:gd name="T38" fmla="*/ 228 w 573"/>
                <a:gd name="T39" fmla="*/ 312 h 573"/>
                <a:gd name="T40" fmla="*/ 234 w 573"/>
                <a:gd name="T41" fmla="*/ 293 h 573"/>
                <a:gd name="T42" fmla="*/ 248 w 573"/>
                <a:gd name="T43" fmla="*/ 280 h 573"/>
                <a:gd name="T44" fmla="*/ 261 w 573"/>
                <a:gd name="T45" fmla="*/ 280 h 573"/>
                <a:gd name="T46" fmla="*/ 274 w 573"/>
                <a:gd name="T47" fmla="*/ 286 h 573"/>
                <a:gd name="T48" fmla="*/ 287 w 573"/>
                <a:gd name="T49" fmla="*/ 286 h 573"/>
                <a:gd name="T50" fmla="*/ 300 w 573"/>
                <a:gd name="T51" fmla="*/ 293 h 573"/>
                <a:gd name="T52" fmla="*/ 313 w 573"/>
                <a:gd name="T53" fmla="*/ 293 h 573"/>
                <a:gd name="T54" fmla="*/ 326 w 573"/>
                <a:gd name="T55" fmla="*/ 286 h 573"/>
                <a:gd name="T56" fmla="*/ 332 w 573"/>
                <a:gd name="T57" fmla="*/ 267 h 573"/>
                <a:gd name="T58" fmla="*/ 339 w 573"/>
                <a:gd name="T59" fmla="*/ 254 h 573"/>
                <a:gd name="T60" fmla="*/ 352 w 573"/>
                <a:gd name="T61" fmla="*/ 228 h 573"/>
                <a:gd name="T62" fmla="*/ 358 w 573"/>
                <a:gd name="T63" fmla="*/ 215 h 573"/>
                <a:gd name="T64" fmla="*/ 371 w 573"/>
                <a:gd name="T65" fmla="*/ 195 h 573"/>
                <a:gd name="T66" fmla="*/ 384 w 573"/>
                <a:gd name="T67" fmla="*/ 182 h 573"/>
                <a:gd name="T68" fmla="*/ 397 w 573"/>
                <a:gd name="T69" fmla="*/ 169 h 573"/>
                <a:gd name="T70" fmla="*/ 410 w 573"/>
                <a:gd name="T71" fmla="*/ 156 h 573"/>
                <a:gd name="T72" fmla="*/ 423 w 573"/>
                <a:gd name="T73" fmla="*/ 143 h 573"/>
                <a:gd name="T74" fmla="*/ 436 w 573"/>
                <a:gd name="T75" fmla="*/ 130 h 573"/>
                <a:gd name="T76" fmla="*/ 449 w 573"/>
                <a:gd name="T77" fmla="*/ 117 h 573"/>
                <a:gd name="T78" fmla="*/ 462 w 573"/>
                <a:gd name="T79" fmla="*/ 104 h 573"/>
                <a:gd name="T80" fmla="*/ 475 w 573"/>
                <a:gd name="T81" fmla="*/ 91 h 573"/>
                <a:gd name="T82" fmla="*/ 488 w 573"/>
                <a:gd name="T83" fmla="*/ 78 h 573"/>
                <a:gd name="T84" fmla="*/ 501 w 573"/>
                <a:gd name="T85" fmla="*/ 65 h 573"/>
                <a:gd name="T86" fmla="*/ 514 w 573"/>
                <a:gd name="T87" fmla="*/ 52 h 573"/>
                <a:gd name="T88" fmla="*/ 528 w 573"/>
                <a:gd name="T89" fmla="*/ 39 h 573"/>
                <a:gd name="T90" fmla="*/ 541 w 573"/>
                <a:gd name="T91" fmla="*/ 26 h 573"/>
                <a:gd name="T92" fmla="*/ 554 w 573"/>
                <a:gd name="T93" fmla="*/ 13 h 573"/>
                <a:gd name="T94" fmla="*/ 567 w 573"/>
                <a:gd name="T95" fmla="*/ 0 h 5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3"/>
                <a:gd name="T145" fmla="*/ 0 h 573"/>
                <a:gd name="T146" fmla="*/ 573 w 573"/>
                <a:gd name="T147" fmla="*/ 573 h 5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7"/>
                  </a:lnTo>
                  <a:lnTo>
                    <a:pt x="169" y="404"/>
                  </a:lnTo>
                  <a:lnTo>
                    <a:pt x="169" y="397"/>
                  </a:lnTo>
                  <a:lnTo>
                    <a:pt x="176" y="397"/>
                  </a:lnTo>
                  <a:lnTo>
                    <a:pt x="182" y="391"/>
                  </a:lnTo>
                  <a:lnTo>
                    <a:pt x="195" y="378"/>
                  </a:lnTo>
                  <a:lnTo>
                    <a:pt x="195" y="371"/>
                  </a:lnTo>
                  <a:lnTo>
                    <a:pt x="202" y="365"/>
                  </a:lnTo>
                  <a:lnTo>
                    <a:pt x="208" y="358"/>
                  </a:lnTo>
                  <a:lnTo>
                    <a:pt x="208" y="352"/>
                  </a:lnTo>
                  <a:lnTo>
                    <a:pt x="215" y="345"/>
                  </a:lnTo>
                  <a:lnTo>
                    <a:pt x="215" y="332"/>
                  </a:lnTo>
                  <a:lnTo>
                    <a:pt x="221" y="325"/>
                  </a:lnTo>
                  <a:lnTo>
                    <a:pt x="228" y="319"/>
                  </a:lnTo>
                  <a:lnTo>
                    <a:pt x="228" y="312"/>
                  </a:lnTo>
                  <a:lnTo>
                    <a:pt x="234" y="306"/>
                  </a:lnTo>
                  <a:lnTo>
                    <a:pt x="234" y="293"/>
                  </a:lnTo>
                  <a:lnTo>
                    <a:pt x="241" y="286"/>
                  </a:lnTo>
                  <a:lnTo>
                    <a:pt x="248" y="280"/>
                  </a:lnTo>
                  <a:lnTo>
                    <a:pt x="254" y="280"/>
                  </a:lnTo>
                  <a:lnTo>
                    <a:pt x="261" y="280"/>
                  </a:lnTo>
                  <a:lnTo>
                    <a:pt x="267" y="280"/>
                  </a:lnTo>
                  <a:lnTo>
                    <a:pt x="274" y="286"/>
                  </a:lnTo>
                  <a:lnTo>
                    <a:pt x="280" y="286"/>
                  </a:lnTo>
                  <a:lnTo>
                    <a:pt x="287" y="286"/>
                  </a:lnTo>
                  <a:lnTo>
                    <a:pt x="293" y="286"/>
                  </a:lnTo>
                  <a:lnTo>
                    <a:pt x="300" y="293"/>
                  </a:lnTo>
                  <a:lnTo>
                    <a:pt x="306" y="293"/>
                  </a:lnTo>
                  <a:lnTo>
                    <a:pt x="313" y="293"/>
                  </a:lnTo>
                  <a:lnTo>
                    <a:pt x="319" y="286"/>
                  </a:lnTo>
                  <a:lnTo>
                    <a:pt x="326" y="286"/>
                  </a:lnTo>
                  <a:lnTo>
                    <a:pt x="332" y="280"/>
                  </a:lnTo>
                  <a:lnTo>
                    <a:pt x="332" y="267"/>
                  </a:lnTo>
                  <a:lnTo>
                    <a:pt x="339" y="260"/>
                  </a:lnTo>
                  <a:lnTo>
                    <a:pt x="339" y="254"/>
                  </a:lnTo>
                  <a:lnTo>
                    <a:pt x="352" y="241"/>
                  </a:lnTo>
                  <a:lnTo>
                    <a:pt x="352" y="228"/>
                  </a:lnTo>
                  <a:lnTo>
                    <a:pt x="358" y="221"/>
                  </a:lnTo>
                  <a:lnTo>
                    <a:pt x="358" y="215"/>
                  </a:lnTo>
                  <a:lnTo>
                    <a:pt x="371"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49" name="Rectangle 280"/>
            <p:cNvSpPr>
              <a:spLocks noChangeArrowheads="1"/>
            </p:cNvSpPr>
            <p:nvPr/>
          </p:nvSpPr>
          <p:spPr bwMode="auto">
            <a:xfrm>
              <a:off x="1061" y="3103"/>
              <a:ext cx="580" cy="5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050" name="Rectangle 281"/>
            <p:cNvSpPr>
              <a:spLocks noChangeArrowheads="1"/>
            </p:cNvSpPr>
            <p:nvPr/>
          </p:nvSpPr>
          <p:spPr bwMode="auto">
            <a:xfrm>
              <a:off x="1061" y="3103"/>
              <a:ext cx="580" cy="58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51" name="Freeform 282"/>
            <p:cNvSpPr>
              <a:spLocks/>
            </p:cNvSpPr>
            <p:nvPr/>
          </p:nvSpPr>
          <p:spPr bwMode="auto">
            <a:xfrm>
              <a:off x="1354" y="3103"/>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52" name="Freeform 283"/>
            <p:cNvSpPr>
              <a:spLocks/>
            </p:cNvSpPr>
            <p:nvPr/>
          </p:nvSpPr>
          <p:spPr bwMode="auto">
            <a:xfrm>
              <a:off x="1061" y="3390"/>
              <a:ext cx="580" cy="1"/>
            </a:xfrm>
            <a:custGeom>
              <a:avLst/>
              <a:gdLst>
                <a:gd name="T0" fmla="*/ 0 w 89"/>
                <a:gd name="T1" fmla="*/ 0 h 1"/>
                <a:gd name="T2" fmla="*/ 24634 w 89"/>
                <a:gd name="T3" fmla="*/ 0 h 1"/>
                <a:gd name="T4" fmla="*/ 24634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53" name="Line 284"/>
            <p:cNvSpPr>
              <a:spLocks noChangeShapeType="1"/>
            </p:cNvSpPr>
            <p:nvPr/>
          </p:nvSpPr>
          <p:spPr bwMode="auto">
            <a:xfrm>
              <a:off x="1061" y="310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54" name="Freeform 285"/>
            <p:cNvSpPr>
              <a:spLocks/>
            </p:cNvSpPr>
            <p:nvPr/>
          </p:nvSpPr>
          <p:spPr bwMode="auto">
            <a:xfrm>
              <a:off x="1061" y="3103"/>
              <a:ext cx="580" cy="580"/>
            </a:xfrm>
            <a:custGeom>
              <a:avLst/>
              <a:gdLst>
                <a:gd name="T0" fmla="*/ 0 w 89"/>
                <a:gd name="T1" fmla="*/ 24634 h 89"/>
                <a:gd name="T2" fmla="*/ 24634 w 89"/>
                <a:gd name="T3" fmla="*/ 24634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55" name="Line 286"/>
            <p:cNvSpPr>
              <a:spLocks noChangeShapeType="1"/>
            </p:cNvSpPr>
            <p:nvPr/>
          </p:nvSpPr>
          <p:spPr bwMode="auto">
            <a:xfrm flipV="1">
              <a:off x="1061"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56" name="Line 287"/>
            <p:cNvSpPr>
              <a:spLocks noChangeShapeType="1"/>
            </p:cNvSpPr>
            <p:nvPr/>
          </p:nvSpPr>
          <p:spPr bwMode="auto">
            <a:xfrm>
              <a:off x="1061" y="368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57" name="Line 288"/>
            <p:cNvSpPr>
              <a:spLocks noChangeShapeType="1"/>
            </p:cNvSpPr>
            <p:nvPr/>
          </p:nvSpPr>
          <p:spPr bwMode="auto">
            <a:xfrm flipV="1">
              <a:off x="1061"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58" name="Line 289"/>
            <p:cNvSpPr>
              <a:spLocks noChangeShapeType="1"/>
            </p:cNvSpPr>
            <p:nvPr/>
          </p:nvSpPr>
          <p:spPr bwMode="auto">
            <a:xfrm flipV="1">
              <a:off x="1354" y="3676"/>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59" name="Line 290"/>
            <p:cNvSpPr>
              <a:spLocks noChangeShapeType="1"/>
            </p:cNvSpPr>
            <p:nvPr/>
          </p:nvSpPr>
          <p:spPr bwMode="auto">
            <a:xfrm>
              <a:off x="1354" y="3103"/>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60" name="Line 291"/>
            <p:cNvSpPr>
              <a:spLocks noChangeShapeType="1"/>
            </p:cNvSpPr>
            <p:nvPr/>
          </p:nvSpPr>
          <p:spPr bwMode="auto">
            <a:xfrm>
              <a:off x="1061" y="339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61" name="Line 292"/>
            <p:cNvSpPr>
              <a:spLocks noChangeShapeType="1"/>
            </p:cNvSpPr>
            <p:nvPr/>
          </p:nvSpPr>
          <p:spPr bwMode="auto">
            <a:xfrm flipH="1">
              <a:off x="1634" y="339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62" name="Line 293"/>
            <p:cNvSpPr>
              <a:spLocks noChangeShapeType="1"/>
            </p:cNvSpPr>
            <p:nvPr/>
          </p:nvSpPr>
          <p:spPr bwMode="auto">
            <a:xfrm>
              <a:off x="1061" y="310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63" name="Freeform 294"/>
            <p:cNvSpPr>
              <a:spLocks/>
            </p:cNvSpPr>
            <p:nvPr/>
          </p:nvSpPr>
          <p:spPr bwMode="auto">
            <a:xfrm>
              <a:off x="1061" y="3103"/>
              <a:ext cx="580" cy="580"/>
            </a:xfrm>
            <a:custGeom>
              <a:avLst/>
              <a:gdLst>
                <a:gd name="T0" fmla="*/ 0 w 89"/>
                <a:gd name="T1" fmla="*/ 24634 h 89"/>
                <a:gd name="T2" fmla="*/ 24634 w 89"/>
                <a:gd name="T3" fmla="*/ 24634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64" name="Line 295"/>
            <p:cNvSpPr>
              <a:spLocks noChangeShapeType="1"/>
            </p:cNvSpPr>
            <p:nvPr/>
          </p:nvSpPr>
          <p:spPr bwMode="auto">
            <a:xfrm flipV="1">
              <a:off x="1061"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65" name="Freeform 296"/>
            <p:cNvSpPr>
              <a:spLocks/>
            </p:cNvSpPr>
            <p:nvPr/>
          </p:nvSpPr>
          <p:spPr bwMode="auto">
            <a:xfrm>
              <a:off x="1068"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63 h 573"/>
                <a:gd name="T18" fmla="*/ 117 w 573"/>
                <a:gd name="T19" fmla="*/ 450 h 573"/>
                <a:gd name="T20" fmla="*/ 130 w 573"/>
                <a:gd name="T21" fmla="*/ 437 h 573"/>
                <a:gd name="T22" fmla="*/ 143 w 573"/>
                <a:gd name="T23" fmla="*/ 424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6 h 573"/>
                <a:gd name="T82" fmla="*/ 534 w 573"/>
                <a:gd name="T83" fmla="*/ 33 h 573"/>
                <a:gd name="T84" fmla="*/ 547 w 573"/>
                <a:gd name="T85" fmla="*/ 20 h 573"/>
                <a:gd name="T86" fmla="*/ 560 w 573"/>
                <a:gd name="T87" fmla="*/ 7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7"/>
                  </a:lnTo>
                  <a:lnTo>
                    <a:pt x="6" y="560"/>
                  </a:lnTo>
                  <a:lnTo>
                    <a:pt x="13" y="554"/>
                  </a:lnTo>
                  <a:lnTo>
                    <a:pt x="19" y="547"/>
                  </a:lnTo>
                  <a:lnTo>
                    <a:pt x="26" y="541"/>
                  </a:lnTo>
                  <a:lnTo>
                    <a:pt x="32" y="534"/>
                  </a:lnTo>
                  <a:lnTo>
                    <a:pt x="39" y="528"/>
                  </a:lnTo>
                  <a:lnTo>
                    <a:pt x="45" y="521"/>
                  </a:lnTo>
                  <a:lnTo>
                    <a:pt x="52" y="515"/>
                  </a:lnTo>
                  <a:lnTo>
                    <a:pt x="58" y="508"/>
                  </a:lnTo>
                  <a:lnTo>
                    <a:pt x="65" y="502"/>
                  </a:lnTo>
                  <a:lnTo>
                    <a:pt x="71" y="495"/>
                  </a:lnTo>
                  <a:lnTo>
                    <a:pt x="78" y="489"/>
                  </a:lnTo>
                  <a:lnTo>
                    <a:pt x="84" y="482"/>
                  </a:lnTo>
                  <a:lnTo>
                    <a:pt x="91" y="476"/>
                  </a:lnTo>
                  <a:lnTo>
                    <a:pt x="97" y="469"/>
                  </a:lnTo>
                  <a:lnTo>
                    <a:pt x="104" y="463"/>
                  </a:lnTo>
                  <a:lnTo>
                    <a:pt x="110" y="456"/>
                  </a:lnTo>
                  <a:lnTo>
                    <a:pt x="117" y="450"/>
                  </a:lnTo>
                  <a:lnTo>
                    <a:pt x="123" y="443"/>
                  </a:lnTo>
                  <a:lnTo>
                    <a:pt x="130" y="437"/>
                  </a:lnTo>
                  <a:lnTo>
                    <a:pt x="136" y="430"/>
                  </a:lnTo>
                  <a:lnTo>
                    <a:pt x="143" y="424"/>
                  </a:lnTo>
                  <a:lnTo>
                    <a:pt x="149" y="417"/>
                  </a:lnTo>
                  <a:lnTo>
                    <a:pt x="156" y="410"/>
                  </a:lnTo>
                  <a:lnTo>
                    <a:pt x="163" y="404"/>
                  </a:lnTo>
                  <a:lnTo>
                    <a:pt x="169" y="397"/>
                  </a:lnTo>
                  <a:lnTo>
                    <a:pt x="176" y="391"/>
                  </a:lnTo>
                  <a:lnTo>
                    <a:pt x="182" y="384"/>
                  </a:lnTo>
                  <a:lnTo>
                    <a:pt x="189" y="378"/>
                  </a:lnTo>
                  <a:lnTo>
                    <a:pt x="195" y="371"/>
                  </a:lnTo>
                  <a:lnTo>
                    <a:pt x="202" y="365"/>
                  </a:lnTo>
                  <a:lnTo>
                    <a:pt x="208" y="358"/>
                  </a:lnTo>
                  <a:lnTo>
                    <a:pt x="215" y="352"/>
                  </a:lnTo>
                  <a:lnTo>
                    <a:pt x="221" y="345"/>
                  </a:lnTo>
                  <a:lnTo>
                    <a:pt x="228" y="339"/>
                  </a:lnTo>
                  <a:lnTo>
                    <a:pt x="234" y="332"/>
                  </a:lnTo>
                  <a:lnTo>
                    <a:pt x="241" y="326"/>
                  </a:lnTo>
                  <a:lnTo>
                    <a:pt x="247" y="319"/>
                  </a:lnTo>
                  <a:lnTo>
                    <a:pt x="254" y="313"/>
                  </a:lnTo>
                  <a:lnTo>
                    <a:pt x="260" y="306"/>
                  </a:lnTo>
                  <a:lnTo>
                    <a:pt x="267" y="300"/>
                  </a:lnTo>
                  <a:lnTo>
                    <a:pt x="273" y="293"/>
                  </a:lnTo>
                  <a:lnTo>
                    <a:pt x="280" y="287"/>
                  </a:lnTo>
                  <a:lnTo>
                    <a:pt x="286" y="280"/>
                  </a:lnTo>
                  <a:lnTo>
                    <a:pt x="293" y="274"/>
                  </a:lnTo>
                  <a:lnTo>
                    <a:pt x="299" y="267"/>
                  </a:lnTo>
                  <a:lnTo>
                    <a:pt x="306" y="261"/>
                  </a:lnTo>
                  <a:lnTo>
                    <a:pt x="312" y="254"/>
                  </a:lnTo>
                  <a:lnTo>
                    <a:pt x="319" y="248"/>
                  </a:lnTo>
                  <a:lnTo>
                    <a:pt x="325" y="241"/>
                  </a:lnTo>
                  <a:lnTo>
                    <a:pt x="332" y="235"/>
                  </a:lnTo>
                  <a:lnTo>
                    <a:pt x="338" y="228"/>
                  </a:lnTo>
                  <a:lnTo>
                    <a:pt x="345" y="222"/>
                  </a:lnTo>
                  <a:lnTo>
                    <a:pt x="351" y="215"/>
                  </a:lnTo>
                  <a:lnTo>
                    <a:pt x="358" y="209"/>
                  </a:lnTo>
                  <a:lnTo>
                    <a:pt x="364" y="202"/>
                  </a:lnTo>
                  <a:lnTo>
                    <a:pt x="371" y="196"/>
                  </a:lnTo>
                  <a:lnTo>
                    <a:pt x="377" y="189"/>
                  </a:lnTo>
                  <a:lnTo>
                    <a:pt x="384" y="183"/>
                  </a:lnTo>
                  <a:lnTo>
                    <a:pt x="390" y="176"/>
                  </a:lnTo>
                  <a:lnTo>
                    <a:pt x="397" y="170"/>
                  </a:lnTo>
                  <a:lnTo>
                    <a:pt x="403" y="163"/>
                  </a:lnTo>
                  <a:lnTo>
                    <a:pt x="410" y="157"/>
                  </a:lnTo>
                  <a:lnTo>
                    <a:pt x="416" y="150"/>
                  </a:lnTo>
                  <a:lnTo>
                    <a:pt x="423" y="144"/>
                  </a:lnTo>
                  <a:lnTo>
                    <a:pt x="429"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6"/>
                  </a:lnTo>
                  <a:lnTo>
                    <a:pt x="527" y="39"/>
                  </a:lnTo>
                  <a:lnTo>
                    <a:pt x="534" y="33"/>
                  </a:lnTo>
                  <a:lnTo>
                    <a:pt x="540" y="26"/>
                  </a:lnTo>
                  <a:lnTo>
                    <a:pt x="547" y="20"/>
                  </a:lnTo>
                  <a:lnTo>
                    <a:pt x="553" y="13"/>
                  </a:lnTo>
                  <a:lnTo>
                    <a:pt x="560" y="7"/>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66" name="Freeform 297"/>
            <p:cNvSpPr>
              <a:spLocks/>
            </p:cNvSpPr>
            <p:nvPr/>
          </p:nvSpPr>
          <p:spPr bwMode="auto">
            <a:xfrm>
              <a:off x="1068" y="3103"/>
              <a:ext cx="566" cy="580"/>
            </a:xfrm>
            <a:custGeom>
              <a:avLst/>
              <a:gdLst>
                <a:gd name="T0" fmla="*/ 0 w 566"/>
                <a:gd name="T1" fmla="*/ 573 h 580"/>
                <a:gd name="T2" fmla="*/ 13 w 566"/>
                <a:gd name="T3" fmla="*/ 560 h 580"/>
                <a:gd name="T4" fmla="*/ 26 w 566"/>
                <a:gd name="T5" fmla="*/ 554 h 580"/>
                <a:gd name="T6" fmla="*/ 39 w 566"/>
                <a:gd name="T7" fmla="*/ 534 h 580"/>
                <a:gd name="T8" fmla="*/ 52 w 566"/>
                <a:gd name="T9" fmla="*/ 528 h 580"/>
                <a:gd name="T10" fmla="*/ 65 w 566"/>
                <a:gd name="T11" fmla="*/ 508 h 580"/>
                <a:gd name="T12" fmla="*/ 84 w 566"/>
                <a:gd name="T13" fmla="*/ 495 h 580"/>
                <a:gd name="T14" fmla="*/ 97 w 566"/>
                <a:gd name="T15" fmla="*/ 476 h 580"/>
                <a:gd name="T16" fmla="*/ 104 w 566"/>
                <a:gd name="T17" fmla="*/ 463 h 580"/>
                <a:gd name="T18" fmla="*/ 110 w 566"/>
                <a:gd name="T19" fmla="*/ 450 h 580"/>
                <a:gd name="T20" fmla="*/ 117 w 566"/>
                <a:gd name="T21" fmla="*/ 437 h 580"/>
                <a:gd name="T22" fmla="*/ 123 w 566"/>
                <a:gd name="T23" fmla="*/ 424 h 580"/>
                <a:gd name="T24" fmla="*/ 143 w 566"/>
                <a:gd name="T25" fmla="*/ 404 h 580"/>
                <a:gd name="T26" fmla="*/ 149 w 566"/>
                <a:gd name="T27" fmla="*/ 384 h 580"/>
                <a:gd name="T28" fmla="*/ 156 w 566"/>
                <a:gd name="T29" fmla="*/ 371 h 580"/>
                <a:gd name="T30" fmla="*/ 163 w 566"/>
                <a:gd name="T31" fmla="*/ 358 h 580"/>
                <a:gd name="T32" fmla="*/ 169 w 566"/>
                <a:gd name="T33" fmla="*/ 345 h 580"/>
                <a:gd name="T34" fmla="*/ 176 w 566"/>
                <a:gd name="T35" fmla="*/ 332 h 580"/>
                <a:gd name="T36" fmla="*/ 182 w 566"/>
                <a:gd name="T37" fmla="*/ 319 h 580"/>
                <a:gd name="T38" fmla="*/ 189 w 566"/>
                <a:gd name="T39" fmla="*/ 306 h 580"/>
                <a:gd name="T40" fmla="*/ 195 w 566"/>
                <a:gd name="T41" fmla="*/ 293 h 580"/>
                <a:gd name="T42" fmla="*/ 208 w 566"/>
                <a:gd name="T43" fmla="*/ 280 h 580"/>
                <a:gd name="T44" fmla="*/ 221 w 566"/>
                <a:gd name="T45" fmla="*/ 267 h 580"/>
                <a:gd name="T46" fmla="*/ 234 w 566"/>
                <a:gd name="T47" fmla="*/ 261 h 580"/>
                <a:gd name="T48" fmla="*/ 247 w 566"/>
                <a:gd name="T49" fmla="*/ 274 h 580"/>
                <a:gd name="T50" fmla="*/ 260 w 566"/>
                <a:gd name="T51" fmla="*/ 280 h 580"/>
                <a:gd name="T52" fmla="*/ 273 w 566"/>
                <a:gd name="T53" fmla="*/ 287 h 580"/>
                <a:gd name="T54" fmla="*/ 286 w 566"/>
                <a:gd name="T55" fmla="*/ 287 h 580"/>
                <a:gd name="T56" fmla="*/ 299 w 566"/>
                <a:gd name="T57" fmla="*/ 293 h 580"/>
                <a:gd name="T58" fmla="*/ 312 w 566"/>
                <a:gd name="T59" fmla="*/ 300 h 580"/>
                <a:gd name="T60" fmla="*/ 325 w 566"/>
                <a:gd name="T61" fmla="*/ 306 h 580"/>
                <a:gd name="T62" fmla="*/ 338 w 566"/>
                <a:gd name="T63" fmla="*/ 306 h 580"/>
                <a:gd name="T64" fmla="*/ 351 w 566"/>
                <a:gd name="T65" fmla="*/ 300 h 580"/>
                <a:gd name="T66" fmla="*/ 364 w 566"/>
                <a:gd name="T67" fmla="*/ 287 h 580"/>
                <a:gd name="T68" fmla="*/ 377 w 566"/>
                <a:gd name="T69" fmla="*/ 274 h 580"/>
                <a:gd name="T70" fmla="*/ 384 w 566"/>
                <a:gd name="T71" fmla="*/ 261 h 580"/>
                <a:gd name="T72" fmla="*/ 390 w 566"/>
                <a:gd name="T73" fmla="*/ 248 h 580"/>
                <a:gd name="T74" fmla="*/ 397 w 566"/>
                <a:gd name="T75" fmla="*/ 235 h 580"/>
                <a:gd name="T76" fmla="*/ 403 w 566"/>
                <a:gd name="T77" fmla="*/ 222 h 580"/>
                <a:gd name="T78" fmla="*/ 410 w 566"/>
                <a:gd name="T79" fmla="*/ 209 h 580"/>
                <a:gd name="T80" fmla="*/ 416 w 566"/>
                <a:gd name="T81" fmla="*/ 196 h 580"/>
                <a:gd name="T82" fmla="*/ 423 w 566"/>
                <a:gd name="T83" fmla="*/ 183 h 580"/>
                <a:gd name="T84" fmla="*/ 429 w 566"/>
                <a:gd name="T85" fmla="*/ 163 h 580"/>
                <a:gd name="T86" fmla="*/ 443 w 566"/>
                <a:gd name="T87" fmla="*/ 150 h 580"/>
                <a:gd name="T88" fmla="*/ 449 w 566"/>
                <a:gd name="T89" fmla="*/ 137 h 580"/>
                <a:gd name="T90" fmla="*/ 456 w 566"/>
                <a:gd name="T91" fmla="*/ 124 h 580"/>
                <a:gd name="T92" fmla="*/ 462 w 566"/>
                <a:gd name="T93" fmla="*/ 111 h 580"/>
                <a:gd name="T94" fmla="*/ 475 w 566"/>
                <a:gd name="T95" fmla="*/ 91 h 580"/>
                <a:gd name="T96" fmla="*/ 488 w 566"/>
                <a:gd name="T97" fmla="*/ 72 h 580"/>
                <a:gd name="T98" fmla="*/ 501 w 566"/>
                <a:gd name="T99" fmla="*/ 59 h 580"/>
                <a:gd name="T100" fmla="*/ 514 w 566"/>
                <a:gd name="T101" fmla="*/ 46 h 580"/>
                <a:gd name="T102" fmla="*/ 527 w 566"/>
                <a:gd name="T103" fmla="*/ 33 h 580"/>
                <a:gd name="T104" fmla="*/ 540 w 566"/>
                <a:gd name="T105" fmla="*/ 20 h 580"/>
                <a:gd name="T106" fmla="*/ 553 w 566"/>
                <a:gd name="T107" fmla="*/ 7 h 580"/>
                <a:gd name="T108" fmla="*/ 566 w 566"/>
                <a:gd name="T109" fmla="*/ 0 h 5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6"/>
                <a:gd name="T166" fmla="*/ 0 h 580"/>
                <a:gd name="T167" fmla="*/ 566 w 566"/>
                <a:gd name="T168" fmla="*/ 580 h 58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6" h="580">
                  <a:moveTo>
                    <a:pt x="0" y="580"/>
                  </a:moveTo>
                  <a:lnTo>
                    <a:pt x="0" y="573"/>
                  </a:lnTo>
                  <a:lnTo>
                    <a:pt x="6" y="567"/>
                  </a:lnTo>
                  <a:lnTo>
                    <a:pt x="13" y="560"/>
                  </a:lnTo>
                  <a:lnTo>
                    <a:pt x="19" y="554"/>
                  </a:lnTo>
                  <a:lnTo>
                    <a:pt x="26" y="554"/>
                  </a:lnTo>
                  <a:lnTo>
                    <a:pt x="39" y="541"/>
                  </a:lnTo>
                  <a:lnTo>
                    <a:pt x="39" y="534"/>
                  </a:lnTo>
                  <a:lnTo>
                    <a:pt x="45" y="534"/>
                  </a:lnTo>
                  <a:lnTo>
                    <a:pt x="52" y="528"/>
                  </a:lnTo>
                  <a:lnTo>
                    <a:pt x="65" y="515"/>
                  </a:lnTo>
                  <a:lnTo>
                    <a:pt x="65" y="508"/>
                  </a:lnTo>
                  <a:lnTo>
                    <a:pt x="71" y="508"/>
                  </a:lnTo>
                  <a:lnTo>
                    <a:pt x="84" y="495"/>
                  </a:lnTo>
                  <a:lnTo>
                    <a:pt x="84" y="489"/>
                  </a:lnTo>
                  <a:lnTo>
                    <a:pt x="97" y="476"/>
                  </a:lnTo>
                  <a:lnTo>
                    <a:pt x="97" y="469"/>
                  </a:lnTo>
                  <a:lnTo>
                    <a:pt x="104" y="463"/>
                  </a:lnTo>
                  <a:lnTo>
                    <a:pt x="104" y="456"/>
                  </a:lnTo>
                  <a:lnTo>
                    <a:pt x="110" y="450"/>
                  </a:lnTo>
                  <a:lnTo>
                    <a:pt x="117" y="443"/>
                  </a:lnTo>
                  <a:lnTo>
                    <a:pt x="117" y="437"/>
                  </a:lnTo>
                  <a:lnTo>
                    <a:pt x="123" y="430"/>
                  </a:lnTo>
                  <a:lnTo>
                    <a:pt x="123" y="424"/>
                  </a:lnTo>
                  <a:lnTo>
                    <a:pt x="130" y="417"/>
                  </a:lnTo>
                  <a:lnTo>
                    <a:pt x="143" y="404"/>
                  </a:lnTo>
                  <a:lnTo>
                    <a:pt x="143" y="391"/>
                  </a:lnTo>
                  <a:lnTo>
                    <a:pt x="149" y="384"/>
                  </a:lnTo>
                  <a:lnTo>
                    <a:pt x="149" y="378"/>
                  </a:lnTo>
                  <a:lnTo>
                    <a:pt x="156" y="371"/>
                  </a:lnTo>
                  <a:lnTo>
                    <a:pt x="156" y="365"/>
                  </a:lnTo>
                  <a:lnTo>
                    <a:pt x="163" y="358"/>
                  </a:lnTo>
                  <a:lnTo>
                    <a:pt x="163" y="352"/>
                  </a:lnTo>
                  <a:lnTo>
                    <a:pt x="169" y="345"/>
                  </a:lnTo>
                  <a:lnTo>
                    <a:pt x="169" y="339"/>
                  </a:lnTo>
                  <a:lnTo>
                    <a:pt x="176" y="332"/>
                  </a:lnTo>
                  <a:lnTo>
                    <a:pt x="176" y="326"/>
                  </a:lnTo>
                  <a:lnTo>
                    <a:pt x="182" y="319"/>
                  </a:lnTo>
                  <a:lnTo>
                    <a:pt x="182" y="313"/>
                  </a:lnTo>
                  <a:lnTo>
                    <a:pt x="189" y="306"/>
                  </a:lnTo>
                  <a:lnTo>
                    <a:pt x="189" y="293"/>
                  </a:lnTo>
                  <a:lnTo>
                    <a:pt x="195" y="293"/>
                  </a:lnTo>
                  <a:lnTo>
                    <a:pt x="202" y="287"/>
                  </a:lnTo>
                  <a:lnTo>
                    <a:pt x="208" y="280"/>
                  </a:lnTo>
                  <a:lnTo>
                    <a:pt x="215" y="274"/>
                  </a:lnTo>
                  <a:lnTo>
                    <a:pt x="221" y="267"/>
                  </a:lnTo>
                  <a:lnTo>
                    <a:pt x="228" y="261"/>
                  </a:lnTo>
                  <a:lnTo>
                    <a:pt x="234" y="261"/>
                  </a:lnTo>
                  <a:lnTo>
                    <a:pt x="241" y="267"/>
                  </a:lnTo>
                  <a:lnTo>
                    <a:pt x="247" y="274"/>
                  </a:lnTo>
                  <a:lnTo>
                    <a:pt x="254" y="274"/>
                  </a:lnTo>
                  <a:lnTo>
                    <a:pt x="260" y="280"/>
                  </a:lnTo>
                  <a:lnTo>
                    <a:pt x="267" y="280"/>
                  </a:lnTo>
                  <a:lnTo>
                    <a:pt x="273" y="287"/>
                  </a:lnTo>
                  <a:lnTo>
                    <a:pt x="280" y="287"/>
                  </a:lnTo>
                  <a:lnTo>
                    <a:pt x="286" y="287"/>
                  </a:lnTo>
                  <a:lnTo>
                    <a:pt x="293" y="293"/>
                  </a:lnTo>
                  <a:lnTo>
                    <a:pt x="299" y="293"/>
                  </a:lnTo>
                  <a:lnTo>
                    <a:pt x="306" y="300"/>
                  </a:lnTo>
                  <a:lnTo>
                    <a:pt x="312" y="300"/>
                  </a:lnTo>
                  <a:lnTo>
                    <a:pt x="319" y="306"/>
                  </a:lnTo>
                  <a:lnTo>
                    <a:pt x="325" y="306"/>
                  </a:lnTo>
                  <a:lnTo>
                    <a:pt x="332" y="313"/>
                  </a:lnTo>
                  <a:lnTo>
                    <a:pt x="338" y="306"/>
                  </a:lnTo>
                  <a:lnTo>
                    <a:pt x="345" y="306"/>
                  </a:lnTo>
                  <a:lnTo>
                    <a:pt x="351" y="300"/>
                  </a:lnTo>
                  <a:lnTo>
                    <a:pt x="358" y="293"/>
                  </a:lnTo>
                  <a:lnTo>
                    <a:pt x="364" y="287"/>
                  </a:lnTo>
                  <a:lnTo>
                    <a:pt x="371" y="280"/>
                  </a:lnTo>
                  <a:lnTo>
                    <a:pt x="377" y="274"/>
                  </a:lnTo>
                  <a:lnTo>
                    <a:pt x="377" y="267"/>
                  </a:lnTo>
                  <a:lnTo>
                    <a:pt x="384" y="261"/>
                  </a:lnTo>
                  <a:lnTo>
                    <a:pt x="384" y="254"/>
                  </a:lnTo>
                  <a:lnTo>
                    <a:pt x="390" y="248"/>
                  </a:lnTo>
                  <a:lnTo>
                    <a:pt x="390" y="241"/>
                  </a:lnTo>
                  <a:lnTo>
                    <a:pt x="397" y="235"/>
                  </a:lnTo>
                  <a:lnTo>
                    <a:pt x="397" y="228"/>
                  </a:lnTo>
                  <a:lnTo>
                    <a:pt x="403" y="222"/>
                  </a:lnTo>
                  <a:lnTo>
                    <a:pt x="403" y="215"/>
                  </a:lnTo>
                  <a:lnTo>
                    <a:pt x="410" y="209"/>
                  </a:lnTo>
                  <a:lnTo>
                    <a:pt x="410" y="202"/>
                  </a:lnTo>
                  <a:lnTo>
                    <a:pt x="416" y="196"/>
                  </a:lnTo>
                  <a:lnTo>
                    <a:pt x="416" y="189"/>
                  </a:lnTo>
                  <a:lnTo>
                    <a:pt x="423" y="183"/>
                  </a:lnTo>
                  <a:lnTo>
                    <a:pt x="423" y="170"/>
                  </a:lnTo>
                  <a:lnTo>
                    <a:pt x="429" y="163"/>
                  </a:lnTo>
                  <a:lnTo>
                    <a:pt x="436" y="157"/>
                  </a:lnTo>
                  <a:lnTo>
                    <a:pt x="443" y="150"/>
                  </a:lnTo>
                  <a:lnTo>
                    <a:pt x="443" y="144"/>
                  </a:lnTo>
                  <a:lnTo>
                    <a:pt x="449" y="137"/>
                  </a:lnTo>
                  <a:lnTo>
                    <a:pt x="449" y="130"/>
                  </a:lnTo>
                  <a:lnTo>
                    <a:pt x="456" y="124"/>
                  </a:lnTo>
                  <a:lnTo>
                    <a:pt x="462" y="117"/>
                  </a:lnTo>
                  <a:lnTo>
                    <a:pt x="462" y="111"/>
                  </a:lnTo>
                  <a:lnTo>
                    <a:pt x="475" y="98"/>
                  </a:lnTo>
                  <a:lnTo>
                    <a:pt x="475" y="91"/>
                  </a:lnTo>
                  <a:lnTo>
                    <a:pt x="488" y="78"/>
                  </a:lnTo>
                  <a:lnTo>
                    <a:pt x="488" y="72"/>
                  </a:lnTo>
                  <a:lnTo>
                    <a:pt x="495" y="65"/>
                  </a:lnTo>
                  <a:lnTo>
                    <a:pt x="501" y="59"/>
                  </a:lnTo>
                  <a:lnTo>
                    <a:pt x="508" y="52"/>
                  </a:lnTo>
                  <a:lnTo>
                    <a:pt x="514" y="46"/>
                  </a:lnTo>
                  <a:lnTo>
                    <a:pt x="521" y="39"/>
                  </a:lnTo>
                  <a:lnTo>
                    <a:pt x="527" y="33"/>
                  </a:lnTo>
                  <a:lnTo>
                    <a:pt x="534" y="26"/>
                  </a:lnTo>
                  <a:lnTo>
                    <a:pt x="540" y="20"/>
                  </a:lnTo>
                  <a:lnTo>
                    <a:pt x="547" y="13"/>
                  </a:lnTo>
                  <a:lnTo>
                    <a:pt x="553" y="7"/>
                  </a:lnTo>
                  <a:lnTo>
                    <a:pt x="560" y="0"/>
                  </a:lnTo>
                  <a:lnTo>
                    <a:pt x="56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67" name="Rectangle 298"/>
            <p:cNvSpPr>
              <a:spLocks noChangeArrowheads="1"/>
            </p:cNvSpPr>
            <p:nvPr/>
          </p:nvSpPr>
          <p:spPr bwMode="auto">
            <a:xfrm>
              <a:off x="1882" y="3103"/>
              <a:ext cx="579" cy="5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068" name="Rectangle 299"/>
            <p:cNvSpPr>
              <a:spLocks noChangeArrowheads="1"/>
            </p:cNvSpPr>
            <p:nvPr/>
          </p:nvSpPr>
          <p:spPr bwMode="auto">
            <a:xfrm>
              <a:off x="1882" y="3103"/>
              <a:ext cx="579" cy="58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69" name="Freeform 300"/>
            <p:cNvSpPr>
              <a:spLocks/>
            </p:cNvSpPr>
            <p:nvPr/>
          </p:nvSpPr>
          <p:spPr bwMode="auto">
            <a:xfrm>
              <a:off x="2175" y="3103"/>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70" name="Freeform 301"/>
            <p:cNvSpPr>
              <a:spLocks/>
            </p:cNvSpPr>
            <p:nvPr/>
          </p:nvSpPr>
          <p:spPr bwMode="auto">
            <a:xfrm>
              <a:off x="1882" y="3390"/>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71" name="Line 302"/>
            <p:cNvSpPr>
              <a:spLocks noChangeShapeType="1"/>
            </p:cNvSpPr>
            <p:nvPr/>
          </p:nvSpPr>
          <p:spPr bwMode="auto">
            <a:xfrm>
              <a:off x="1882"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2" name="Freeform 303"/>
            <p:cNvSpPr>
              <a:spLocks/>
            </p:cNvSpPr>
            <p:nvPr/>
          </p:nvSpPr>
          <p:spPr bwMode="auto">
            <a:xfrm>
              <a:off x="1882"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73" name="Line 304"/>
            <p:cNvSpPr>
              <a:spLocks noChangeShapeType="1"/>
            </p:cNvSpPr>
            <p:nvPr/>
          </p:nvSpPr>
          <p:spPr bwMode="auto">
            <a:xfrm flipV="1">
              <a:off x="1882"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4" name="Line 305"/>
            <p:cNvSpPr>
              <a:spLocks noChangeShapeType="1"/>
            </p:cNvSpPr>
            <p:nvPr/>
          </p:nvSpPr>
          <p:spPr bwMode="auto">
            <a:xfrm>
              <a:off x="1882" y="368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5" name="Line 306"/>
            <p:cNvSpPr>
              <a:spLocks noChangeShapeType="1"/>
            </p:cNvSpPr>
            <p:nvPr/>
          </p:nvSpPr>
          <p:spPr bwMode="auto">
            <a:xfrm flipV="1">
              <a:off x="1882"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6" name="Line 307"/>
            <p:cNvSpPr>
              <a:spLocks noChangeShapeType="1"/>
            </p:cNvSpPr>
            <p:nvPr/>
          </p:nvSpPr>
          <p:spPr bwMode="auto">
            <a:xfrm flipV="1">
              <a:off x="2175" y="3676"/>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7" name="Line 308"/>
            <p:cNvSpPr>
              <a:spLocks noChangeShapeType="1"/>
            </p:cNvSpPr>
            <p:nvPr/>
          </p:nvSpPr>
          <p:spPr bwMode="auto">
            <a:xfrm>
              <a:off x="2175" y="3103"/>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8" name="Line 309"/>
            <p:cNvSpPr>
              <a:spLocks noChangeShapeType="1"/>
            </p:cNvSpPr>
            <p:nvPr/>
          </p:nvSpPr>
          <p:spPr bwMode="auto">
            <a:xfrm>
              <a:off x="1882"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9" name="Line 310"/>
            <p:cNvSpPr>
              <a:spLocks noChangeShapeType="1"/>
            </p:cNvSpPr>
            <p:nvPr/>
          </p:nvSpPr>
          <p:spPr bwMode="auto">
            <a:xfrm flipH="1">
              <a:off x="2455"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80" name="Line 311"/>
            <p:cNvSpPr>
              <a:spLocks noChangeShapeType="1"/>
            </p:cNvSpPr>
            <p:nvPr/>
          </p:nvSpPr>
          <p:spPr bwMode="auto">
            <a:xfrm>
              <a:off x="1882"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81" name="Freeform 312"/>
            <p:cNvSpPr>
              <a:spLocks/>
            </p:cNvSpPr>
            <p:nvPr/>
          </p:nvSpPr>
          <p:spPr bwMode="auto">
            <a:xfrm>
              <a:off x="1882"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2" name="Line 313"/>
            <p:cNvSpPr>
              <a:spLocks noChangeShapeType="1"/>
            </p:cNvSpPr>
            <p:nvPr/>
          </p:nvSpPr>
          <p:spPr bwMode="auto">
            <a:xfrm flipV="1">
              <a:off x="1882"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83" name="Freeform 314"/>
            <p:cNvSpPr>
              <a:spLocks/>
            </p:cNvSpPr>
            <p:nvPr/>
          </p:nvSpPr>
          <p:spPr bwMode="auto">
            <a:xfrm>
              <a:off x="1888"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63 h 573"/>
                <a:gd name="T18" fmla="*/ 117 w 573"/>
                <a:gd name="T19" fmla="*/ 450 h 573"/>
                <a:gd name="T20" fmla="*/ 130 w 573"/>
                <a:gd name="T21" fmla="*/ 437 h 573"/>
                <a:gd name="T22" fmla="*/ 143 w 573"/>
                <a:gd name="T23" fmla="*/ 424 h 573"/>
                <a:gd name="T24" fmla="*/ 156 w 573"/>
                <a:gd name="T25" fmla="*/ 410 h 573"/>
                <a:gd name="T26" fmla="*/ 169 w 573"/>
                <a:gd name="T27" fmla="*/ 397 h 573"/>
                <a:gd name="T28" fmla="*/ 183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6 h 573"/>
                <a:gd name="T82" fmla="*/ 534 w 573"/>
                <a:gd name="T83" fmla="*/ 33 h 573"/>
                <a:gd name="T84" fmla="*/ 547 w 573"/>
                <a:gd name="T85" fmla="*/ 20 h 573"/>
                <a:gd name="T86" fmla="*/ 560 w 573"/>
                <a:gd name="T87" fmla="*/ 7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7"/>
                  </a:lnTo>
                  <a:lnTo>
                    <a:pt x="7" y="560"/>
                  </a:lnTo>
                  <a:lnTo>
                    <a:pt x="13" y="554"/>
                  </a:lnTo>
                  <a:lnTo>
                    <a:pt x="20" y="547"/>
                  </a:lnTo>
                  <a:lnTo>
                    <a:pt x="26" y="541"/>
                  </a:lnTo>
                  <a:lnTo>
                    <a:pt x="33" y="534"/>
                  </a:lnTo>
                  <a:lnTo>
                    <a:pt x="39" y="528"/>
                  </a:lnTo>
                  <a:lnTo>
                    <a:pt x="46" y="521"/>
                  </a:lnTo>
                  <a:lnTo>
                    <a:pt x="52" y="515"/>
                  </a:lnTo>
                  <a:lnTo>
                    <a:pt x="59" y="508"/>
                  </a:lnTo>
                  <a:lnTo>
                    <a:pt x="65" y="502"/>
                  </a:lnTo>
                  <a:lnTo>
                    <a:pt x="72" y="495"/>
                  </a:lnTo>
                  <a:lnTo>
                    <a:pt x="78" y="489"/>
                  </a:lnTo>
                  <a:lnTo>
                    <a:pt x="85" y="482"/>
                  </a:lnTo>
                  <a:lnTo>
                    <a:pt x="91" y="476"/>
                  </a:lnTo>
                  <a:lnTo>
                    <a:pt x="98" y="469"/>
                  </a:lnTo>
                  <a:lnTo>
                    <a:pt x="104" y="463"/>
                  </a:lnTo>
                  <a:lnTo>
                    <a:pt x="111" y="456"/>
                  </a:lnTo>
                  <a:lnTo>
                    <a:pt x="117" y="450"/>
                  </a:lnTo>
                  <a:lnTo>
                    <a:pt x="124" y="443"/>
                  </a:lnTo>
                  <a:lnTo>
                    <a:pt x="130" y="437"/>
                  </a:lnTo>
                  <a:lnTo>
                    <a:pt x="137" y="430"/>
                  </a:lnTo>
                  <a:lnTo>
                    <a:pt x="143" y="424"/>
                  </a:lnTo>
                  <a:lnTo>
                    <a:pt x="150" y="417"/>
                  </a:lnTo>
                  <a:lnTo>
                    <a:pt x="156" y="410"/>
                  </a:lnTo>
                  <a:lnTo>
                    <a:pt x="163" y="404"/>
                  </a:lnTo>
                  <a:lnTo>
                    <a:pt x="169" y="397"/>
                  </a:lnTo>
                  <a:lnTo>
                    <a:pt x="176" y="391"/>
                  </a:lnTo>
                  <a:lnTo>
                    <a:pt x="183" y="384"/>
                  </a:lnTo>
                  <a:lnTo>
                    <a:pt x="189" y="378"/>
                  </a:lnTo>
                  <a:lnTo>
                    <a:pt x="196" y="371"/>
                  </a:lnTo>
                  <a:lnTo>
                    <a:pt x="202" y="365"/>
                  </a:lnTo>
                  <a:lnTo>
                    <a:pt x="209" y="358"/>
                  </a:lnTo>
                  <a:lnTo>
                    <a:pt x="215" y="352"/>
                  </a:lnTo>
                  <a:lnTo>
                    <a:pt x="222" y="345"/>
                  </a:lnTo>
                  <a:lnTo>
                    <a:pt x="228" y="339"/>
                  </a:lnTo>
                  <a:lnTo>
                    <a:pt x="235" y="332"/>
                  </a:lnTo>
                  <a:lnTo>
                    <a:pt x="241" y="326"/>
                  </a:lnTo>
                  <a:lnTo>
                    <a:pt x="248" y="319"/>
                  </a:lnTo>
                  <a:lnTo>
                    <a:pt x="254" y="313"/>
                  </a:lnTo>
                  <a:lnTo>
                    <a:pt x="261" y="306"/>
                  </a:lnTo>
                  <a:lnTo>
                    <a:pt x="267" y="300"/>
                  </a:lnTo>
                  <a:lnTo>
                    <a:pt x="274" y="293"/>
                  </a:lnTo>
                  <a:lnTo>
                    <a:pt x="280" y="287"/>
                  </a:lnTo>
                  <a:lnTo>
                    <a:pt x="287" y="280"/>
                  </a:lnTo>
                  <a:lnTo>
                    <a:pt x="293" y="274"/>
                  </a:lnTo>
                  <a:lnTo>
                    <a:pt x="300" y="267"/>
                  </a:lnTo>
                  <a:lnTo>
                    <a:pt x="306" y="261"/>
                  </a:lnTo>
                  <a:lnTo>
                    <a:pt x="313" y="254"/>
                  </a:lnTo>
                  <a:lnTo>
                    <a:pt x="319" y="248"/>
                  </a:lnTo>
                  <a:lnTo>
                    <a:pt x="326" y="241"/>
                  </a:lnTo>
                  <a:lnTo>
                    <a:pt x="332" y="235"/>
                  </a:lnTo>
                  <a:lnTo>
                    <a:pt x="339" y="228"/>
                  </a:lnTo>
                  <a:lnTo>
                    <a:pt x="345" y="222"/>
                  </a:lnTo>
                  <a:lnTo>
                    <a:pt x="352" y="215"/>
                  </a:lnTo>
                  <a:lnTo>
                    <a:pt x="358" y="209"/>
                  </a:lnTo>
                  <a:lnTo>
                    <a:pt x="365" y="202"/>
                  </a:lnTo>
                  <a:lnTo>
                    <a:pt x="371" y="196"/>
                  </a:lnTo>
                  <a:lnTo>
                    <a:pt x="378" y="189"/>
                  </a:lnTo>
                  <a:lnTo>
                    <a:pt x="384" y="183"/>
                  </a:lnTo>
                  <a:lnTo>
                    <a:pt x="391" y="176"/>
                  </a:lnTo>
                  <a:lnTo>
                    <a:pt x="397" y="170"/>
                  </a:lnTo>
                  <a:lnTo>
                    <a:pt x="404" y="163"/>
                  </a:lnTo>
                  <a:lnTo>
                    <a:pt x="410" y="157"/>
                  </a:lnTo>
                  <a:lnTo>
                    <a:pt x="417" y="150"/>
                  </a:lnTo>
                  <a:lnTo>
                    <a:pt x="423" y="144"/>
                  </a:lnTo>
                  <a:lnTo>
                    <a:pt x="430" y="137"/>
                  </a:lnTo>
                  <a:lnTo>
                    <a:pt x="436" y="130"/>
                  </a:lnTo>
                  <a:lnTo>
                    <a:pt x="443" y="124"/>
                  </a:lnTo>
                  <a:lnTo>
                    <a:pt x="449" y="117"/>
                  </a:lnTo>
                  <a:lnTo>
                    <a:pt x="456" y="111"/>
                  </a:lnTo>
                  <a:lnTo>
                    <a:pt x="463" y="104"/>
                  </a:lnTo>
                  <a:lnTo>
                    <a:pt x="469" y="98"/>
                  </a:lnTo>
                  <a:lnTo>
                    <a:pt x="476" y="91"/>
                  </a:lnTo>
                  <a:lnTo>
                    <a:pt x="482" y="85"/>
                  </a:lnTo>
                  <a:lnTo>
                    <a:pt x="489" y="78"/>
                  </a:lnTo>
                  <a:lnTo>
                    <a:pt x="495" y="72"/>
                  </a:lnTo>
                  <a:lnTo>
                    <a:pt x="502" y="65"/>
                  </a:lnTo>
                  <a:lnTo>
                    <a:pt x="508" y="59"/>
                  </a:lnTo>
                  <a:lnTo>
                    <a:pt x="515" y="52"/>
                  </a:lnTo>
                  <a:lnTo>
                    <a:pt x="521" y="46"/>
                  </a:lnTo>
                  <a:lnTo>
                    <a:pt x="528" y="39"/>
                  </a:lnTo>
                  <a:lnTo>
                    <a:pt x="534" y="33"/>
                  </a:lnTo>
                  <a:lnTo>
                    <a:pt x="541" y="26"/>
                  </a:lnTo>
                  <a:lnTo>
                    <a:pt x="547" y="20"/>
                  </a:lnTo>
                  <a:lnTo>
                    <a:pt x="554" y="13"/>
                  </a:lnTo>
                  <a:lnTo>
                    <a:pt x="560" y="7"/>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4" name="Freeform 315"/>
            <p:cNvSpPr>
              <a:spLocks/>
            </p:cNvSpPr>
            <p:nvPr/>
          </p:nvSpPr>
          <p:spPr bwMode="auto">
            <a:xfrm>
              <a:off x="1888" y="3103"/>
              <a:ext cx="567" cy="580"/>
            </a:xfrm>
            <a:custGeom>
              <a:avLst/>
              <a:gdLst>
                <a:gd name="T0" fmla="*/ 0 w 567"/>
                <a:gd name="T1" fmla="*/ 573 h 580"/>
                <a:gd name="T2" fmla="*/ 13 w 567"/>
                <a:gd name="T3" fmla="*/ 567 h 580"/>
                <a:gd name="T4" fmla="*/ 26 w 567"/>
                <a:gd name="T5" fmla="*/ 554 h 580"/>
                <a:gd name="T6" fmla="*/ 39 w 567"/>
                <a:gd name="T7" fmla="*/ 541 h 580"/>
                <a:gd name="T8" fmla="*/ 52 w 567"/>
                <a:gd name="T9" fmla="*/ 534 h 580"/>
                <a:gd name="T10" fmla="*/ 65 w 567"/>
                <a:gd name="T11" fmla="*/ 521 h 580"/>
                <a:gd name="T12" fmla="*/ 78 w 567"/>
                <a:gd name="T13" fmla="*/ 508 h 580"/>
                <a:gd name="T14" fmla="*/ 91 w 567"/>
                <a:gd name="T15" fmla="*/ 495 h 580"/>
                <a:gd name="T16" fmla="*/ 104 w 567"/>
                <a:gd name="T17" fmla="*/ 482 h 580"/>
                <a:gd name="T18" fmla="*/ 117 w 567"/>
                <a:gd name="T19" fmla="*/ 456 h 580"/>
                <a:gd name="T20" fmla="*/ 124 w 567"/>
                <a:gd name="T21" fmla="*/ 443 h 580"/>
                <a:gd name="T22" fmla="*/ 137 w 567"/>
                <a:gd name="T23" fmla="*/ 430 h 580"/>
                <a:gd name="T24" fmla="*/ 150 w 567"/>
                <a:gd name="T25" fmla="*/ 404 h 580"/>
                <a:gd name="T26" fmla="*/ 156 w 567"/>
                <a:gd name="T27" fmla="*/ 384 h 580"/>
                <a:gd name="T28" fmla="*/ 163 w 567"/>
                <a:gd name="T29" fmla="*/ 365 h 580"/>
                <a:gd name="T30" fmla="*/ 169 w 567"/>
                <a:gd name="T31" fmla="*/ 345 h 580"/>
                <a:gd name="T32" fmla="*/ 183 w 567"/>
                <a:gd name="T33" fmla="*/ 332 h 580"/>
                <a:gd name="T34" fmla="*/ 189 w 567"/>
                <a:gd name="T35" fmla="*/ 313 h 580"/>
                <a:gd name="T36" fmla="*/ 202 w 567"/>
                <a:gd name="T37" fmla="*/ 293 h 580"/>
                <a:gd name="T38" fmla="*/ 209 w 567"/>
                <a:gd name="T39" fmla="*/ 280 h 580"/>
                <a:gd name="T40" fmla="*/ 222 w 567"/>
                <a:gd name="T41" fmla="*/ 274 h 580"/>
                <a:gd name="T42" fmla="*/ 235 w 567"/>
                <a:gd name="T43" fmla="*/ 274 h 580"/>
                <a:gd name="T44" fmla="*/ 248 w 567"/>
                <a:gd name="T45" fmla="*/ 274 h 580"/>
                <a:gd name="T46" fmla="*/ 261 w 567"/>
                <a:gd name="T47" fmla="*/ 280 h 580"/>
                <a:gd name="T48" fmla="*/ 274 w 567"/>
                <a:gd name="T49" fmla="*/ 287 h 580"/>
                <a:gd name="T50" fmla="*/ 287 w 567"/>
                <a:gd name="T51" fmla="*/ 287 h 580"/>
                <a:gd name="T52" fmla="*/ 300 w 567"/>
                <a:gd name="T53" fmla="*/ 293 h 580"/>
                <a:gd name="T54" fmla="*/ 313 w 567"/>
                <a:gd name="T55" fmla="*/ 300 h 580"/>
                <a:gd name="T56" fmla="*/ 326 w 567"/>
                <a:gd name="T57" fmla="*/ 300 h 580"/>
                <a:gd name="T58" fmla="*/ 339 w 567"/>
                <a:gd name="T59" fmla="*/ 306 h 580"/>
                <a:gd name="T60" fmla="*/ 352 w 567"/>
                <a:gd name="T61" fmla="*/ 293 h 580"/>
                <a:gd name="T62" fmla="*/ 365 w 567"/>
                <a:gd name="T63" fmla="*/ 280 h 580"/>
                <a:gd name="T64" fmla="*/ 378 w 567"/>
                <a:gd name="T65" fmla="*/ 267 h 580"/>
                <a:gd name="T66" fmla="*/ 384 w 567"/>
                <a:gd name="T67" fmla="*/ 254 h 580"/>
                <a:gd name="T68" fmla="*/ 397 w 567"/>
                <a:gd name="T69" fmla="*/ 228 h 580"/>
                <a:gd name="T70" fmla="*/ 404 w 567"/>
                <a:gd name="T71" fmla="*/ 209 h 580"/>
                <a:gd name="T72" fmla="*/ 410 w 567"/>
                <a:gd name="T73" fmla="*/ 189 h 580"/>
                <a:gd name="T74" fmla="*/ 417 w 567"/>
                <a:gd name="T75" fmla="*/ 170 h 580"/>
                <a:gd name="T76" fmla="*/ 430 w 567"/>
                <a:gd name="T77" fmla="*/ 144 h 580"/>
                <a:gd name="T78" fmla="*/ 443 w 567"/>
                <a:gd name="T79" fmla="*/ 130 h 580"/>
                <a:gd name="T80" fmla="*/ 456 w 567"/>
                <a:gd name="T81" fmla="*/ 104 h 580"/>
                <a:gd name="T82" fmla="*/ 463 w 567"/>
                <a:gd name="T83" fmla="*/ 91 h 580"/>
                <a:gd name="T84" fmla="*/ 476 w 567"/>
                <a:gd name="T85" fmla="*/ 78 h 580"/>
                <a:gd name="T86" fmla="*/ 489 w 567"/>
                <a:gd name="T87" fmla="*/ 65 h 580"/>
                <a:gd name="T88" fmla="*/ 502 w 567"/>
                <a:gd name="T89" fmla="*/ 52 h 580"/>
                <a:gd name="T90" fmla="*/ 515 w 567"/>
                <a:gd name="T91" fmla="*/ 39 h 580"/>
                <a:gd name="T92" fmla="*/ 528 w 567"/>
                <a:gd name="T93" fmla="*/ 26 h 580"/>
                <a:gd name="T94" fmla="*/ 541 w 567"/>
                <a:gd name="T95" fmla="*/ 20 h 580"/>
                <a:gd name="T96" fmla="*/ 554 w 567"/>
                <a:gd name="T97" fmla="*/ 7 h 580"/>
                <a:gd name="T98" fmla="*/ 567 w 567"/>
                <a:gd name="T99" fmla="*/ 0 h 58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67"/>
                <a:gd name="T151" fmla="*/ 0 h 580"/>
                <a:gd name="T152" fmla="*/ 567 w 567"/>
                <a:gd name="T153" fmla="*/ 580 h 58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67" h="580">
                  <a:moveTo>
                    <a:pt x="0" y="580"/>
                  </a:moveTo>
                  <a:lnTo>
                    <a:pt x="0" y="573"/>
                  </a:lnTo>
                  <a:lnTo>
                    <a:pt x="7" y="573"/>
                  </a:lnTo>
                  <a:lnTo>
                    <a:pt x="13" y="567"/>
                  </a:lnTo>
                  <a:lnTo>
                    <a:pt x="20" y="560"/>
                  </a:lnTo>
                  <a:lnTo>
                    <a:pt x="26" y="554"/>
                  </a:lnTo>
                  <a:lnTo>
                    <a:pt x="33" y="547"/>
                  </a:lnTo>
                  <a:lnTo>
                    <a:pt x="39" y="541"/>
                  </a:lnTo>
                  <a:lnTo>
                    <a:pt x="46" y="541"/>
                  </a:lnTo>
                  <a:lnTo>
                    <a:pt x="52" y="534"/>
                  </a:lnTo>
                  <a:lnTo>
                    <a:pt x="59" y="528"/>
                  </a:lnTo>
                  <a:lnTo>
                    <a:pt x="65" y="521"/>
                  </a:lnTo>
                  <a:lnTo>
                    <a:pt x="72" y="515"/>
                  </a:lnTo>
                  <a:lnTo>
                    <a:pt x="78" y="508"/>
                  </a:lnTo>
                  <a:lnTo>
                    <a:pt x="85" y="502"/>
                  </a:lnTo>
                  <a:lnTo>
                    <a:pt x="91" y="495"/>
                  </a:lnTo>
                  <a:lnTo>
                    <a:pt x="98" y="489"/>
                  </a:lnTo>
                  <a:lnTo>
                    <a:pt x="104" y="482"/>
                  </a:lnTo>
                  <a:lnTo>
                    <a:pt x="117" y="469"/>
                  </a:lnTo>
                  <a:lnTo>
                    <a:pt x="117" y="456"/>
                  </a:lnTo>
                  <a:lnTo>
                    <a:pt x="124" y="450"/>
                  </a:lnTo>
                  <a:lnTo>
                    <a:pt x="124" y="443"/>
                  </a:lnTo>
                  <a:lnTo>
                    <a:pt x="130" y="437"/>
                  </a:lnTo>
                  <a:lnTo>
                    <a:pt x="137" y="430"/>
                  </a:lnTo>
                  <a:lnTo>
                    <a:pt x="137" y="417"/>
                  </a:lnTo>
                  <a:lnTo>
                    <a:pt x="150" y="404"/>
                  </a:lnTo>
                  <a:lnTo>
                    <a:pt x="150" y="391"/>
                  </a:lnTo>
                  <a:lnTo>
                    <a:pt x="156" y="384"/>
                  </a:lnTo>
                  <a:lnTo>
                    <a:pt x="163" y="378"/>
                  </a:lnTo>
                  <a:lnTo>
                    <a:pt x="163" y="365"/>
                  </a:lnTo>
                  <a:lnTo>
                    <a:pt x="169" y="358"/>
                  </a:lnTo>
                  <a:lnTo>
                    <a:pt x="169" y="345"/>
                  </a:lnTo>
                  <a:lnTo>
                    <a:pt x="176" y="339"/>
                  </a:lnTo>
                  <a:lnTo>
                    <a:pt x="183" y="332"/>
                  </a:lnTo>
                  <a:lnTo>
                    <a:pt x="183" y="319"/>
                  </a:lnTo>
                  <a:lnTo>
                    <a:pt x="189" y="313"/>
                  </a:lnTo>
                  <a:lnTo>
                    <a:pt x="189" y="306"/>
                  </a:lnTo>
                  <a:lnTo>
                    <a:pt x="202" y="293"/>
                  </a:lnTo>
                  <a:lnTo>
                    <a:pt x="202" y="287"/>
                  </a:lnTo>
                  <a:lnTo>
                    <a:pt x="209" y="280"/>
                  </a:lnTo>
                  <a:lnTo>
                    <a:pt x="215" y="274"/>
                  </a:lnTo>
                  <a:lnTo>
                    <a:pt x="222" y="274"/>
                  </a:lnTo>
                  <a:lnTo>
                    <a:pt x="228" y="267"/>
                  </a:lnTo>
                  <a:lnTo>
                    <a:pt x="235" y="274"/>
                  </a:lnTo>
                  <a:lnTo>
                    <a:pt x="241" y="274"/>
                  </a:lnTo>
                  <a:lnTo>
                    <a:pt x="248" y="274"/>
                  </a:lnTo>
                  <a:lnTo>
                    <a:pt x="254" y="280"/>
                  </a:lnTo>
                  <a:lnTo>
                    <a:pt x="261" y="280"/>
                  </a:lnTo>
                  <a:lnTo>
                    <a:pt x="267" y="287"/>
                  </a:lnTo>
                  <a:lnTo>
                    <a:pt x="274" y="287"/>
                  </a:lnTo>
                  <a:lnTo>
                    <a:pt x="280" y="287"/>
                  </a:lnTo>
                  <a:lnTo>
                    <a:pt x="287" y="287"/>
                  </a:lnTo>
                  <a:lnTo>
                    <a:pt x="293" y="287"/>
                  </a:lnTo>
                  <a:lnTo>
                    <a:pt x="300" y="293"/>
                  </a:lnTo>
                  <a:lnTo>
                    <a:pt x="306" y="293"/>
                  </a:lnTo>
                  <a:lnTo>
                    <a:pt x="313" y="300"/>
                  </a:lnTo>
                  <a:lnTo>
                    <a:pt x="319" y="300"/>
                  </a:lnTo>
                  <a:lnTo>
                    <a:pt x="326" y="300"/>
                  </a:lnTo>
                  <a:lnTo>
                    <a:pt x="332" y="306"/>
                  </a:lnTo>
                  <a:lnTo>
                    <a:pt x="339" y="306"/>
                  </a:lnTo>
                  <a:lnTo>
                    <a:pt x="345" y="300"/>
                  </a:lnTo>
                  <a:lnTo>
                    <a:pt x="352" y="293"/>
                  </a:lnTo>
                  <a:lnTo>
                    <a:pt x="358" y="287"/>
                  </a:lnTo>
                  <a:lnTo>
                    <a:pt x="365" y="280"/>
                  </a:lnTo>
                  <a:lnTo>
                    <a:pt x="371" y="274"/>
                  </a:lnTo>
                  <a:lnTo>
                    <a:pt x="378" y="267"/>
                  </a:lnTo>
                  <a:lnTo>
                    <a:pt x="378" y="261"/>
                  </a:lnTo>
                  <a:lnTo>
                    <a:pt x="384" y="254"/>
                  </a:lnTo>
                  <a:lnTo>
                    <a:pt x="384" y="241"/>
                  </a:lnTo>
                  <a:lnTo>
                    <a:pt x="397" y="228"/>
                  </a:lnTo>
                  <a:lnTo>
                    <a:pt x="397" y="215"/>
                  </a:lnTo>
                  <a:lnTo>
                    <a:pt x="404" y="209"/>
                  </a:lnTo>
                  <a:lnTo>
                    <a:pt x="404" y="196"/>
                  </a:lnTo>
                  <a:lnTo>
                    <a:pt x="410" y="189"/>
                  </a:lnTo>
                  <a:lnTo>
                    <a:pt x="417" y="183"/>
                  </a:lnTo>
                  <a:lnTo>
                    <a:pt x="417" y="170"/>
                  </a:lnTo>
                  <a:lnTo>
                    <a:pt x="430" y="157"/>
                  </a:lnTo>
                  <a:lnTo>
                    <a:pt x="430" y="144"/>
                  </a:lnTo>
                  <a:lnTo>
                    <a:pt x="436" y="137"/>
                  </a:lnTo>
                  <a:lnTo>
                    <a:pt x="443" y="130"/>
                  </a:lnTo>
                  <a:lnTo>
                    <a:pt x="443" y="117"/>
                  </a:lnTo>
                  <a:lnTo>
                    <a:pt x="456" y="104"/>
                  </a:lnTo>
                  <a:lnTo>
                    <a:pt x="456" y="98"/>
                  </a:lnTo>
                  <a:lnTo>
                    <a:pt x="463" y="91"/>
                  </a:lnTo>
                  <a:lnTo>
                    <a:pt x="469" y="85"/>
                  </a:lnTo>
                  <a:lnTo>
                    <a:pt x="476" y="78"/>
                  </a:lnTo>
                  <a:lnTo>
                    <a:pt x="482" y="72"/>
                  </a:lnTo>
                  <a:lnTo>
                    <a:pt x="489" y="65"/>
                  </a:lnTo>
                  <a:lnTo>
                    <a:pt x="495" y="59"/>
                  </a:lnTo>
                  <a:lnTo>
                    <a:pt x="502" y="52"/>
                  </a:lnTo>
                  <a:lnTo>
                    <a:pt x="508" y="46"/>
                  </a:lnTo>
                  <a:lnTo>
                    <a:pt x="515" y="39"/>
                  </a:lnTo>
                  <a:lnTo>
                    <a:pt x="521" y="33"/>
                  </a:lnTo>
                  <a:lnTo>
                    <a:pt x="528" y="26"/>
                  </a:lnTo>
                  <a:lnTo>
                    <a:pt x="534" y="20"/>
                  </a:lnTo>
                  <a:lnTo>
                    <a:pt x="541" y="20"/>
                  </a:lnTo>
                  <a:lnTo>
                    <a:pt x="547" y="13"/>
                  </a:lnTo>
                  <a:lnTo>
                    <a:pt x="554" y="7"/>
                  </a:lnTo>
                  <a:lnTo>
                    <a:pt x="560" y="0"/>
                  </a:lnTo>
                  <a:lnTo>
                    <a:pt x="56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5" name="Rectangle 316"/>
            <p:cNvSpPr>
              <a:spLocks noChangeArrowheads="1"/>
            </p:cNvSpPr>
            <p:nvPr/>
          </p:nvSpPr>
          <p:spPr bwMode="auto">
            <a:xfrm>
              <a:off x="2709" y="3103"/>
              <a:ext cx="579" cy="5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086" name="Rectangle 317"/>
            <p:cNvSpPr>
              <a:spLocks noChangeArrowheads="1"/>
            </p:cNvSpPr>
            <p:nvPr/>
          </p:nvSpPr>
          <p:spPr bwMode="auto">
            <a:xfrm>
              <a:off x="2709" y="3103"/>
              <a:ext cx="579" cy="58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7" name="Freeform 318"/>
            <p:cNvSpPr>
              <a:spLocks/>
            </p:cNvSpPr>
            <p:nvPr/>
          </p:nvSpPr>
          <p:spPr bwMode="auto">
            <a:xfrm>
              <a:off x="3002" y="3103"/>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8" name="Freeform 319"/>
            <p:cNvSpPr>
              <a:spLocks/>
            </p:cNvSpPr>
            <p:nvPr/>
          </p:nvSpPr>
          <p:spPr bwMode="auto">
            <a:xfrm>
              <a:off x="2709" y="3390"/>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9" name="Line 320"/>
            <p:cNvSpPr>
              <a:spLocks noChangeShapeType="1"/>
            </p:cNvSpPr>
            <p:nvPr/>
          </p:nvSpPr>
          <p:spPr bwMode="auto">
            <a:xfrm>
              <a:off x="2709"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0" name="Freeform 321"/>
            <p:cNvSpPr>
              <a:spLocks/>
            </p:cNvSpPr>
            <p:nvPr/>
          </p:nvSpPr>
          <p:spPr bwMode="auto">
            <a:xfrm>
              <a:off x="2709"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91" name="Line 322"/>
            <p:cNvSpPr>
              <a:spLocks noChangeShapeType="1"/>
            </p:cNvSpPr>
            <p:nvPr/>
          </p:nvSpPr>
          <p:spPr bwMode="auto">
            <a:xfrm flipV="1">
              <a:off x="270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2" name="Line 323"/>
            <p:cNvSpPr>
              <a:spLocks noChangeShapeType="1"/>
            </p:cNvSpPr>
            <p:nvPr/>
          </p:nvSpPr>
          <p:spPr bwMode="auto">
            <a:xfrm>
              <a:off x="2709" y="368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3" name="Line 324"/>
            <p:cNvSpPr>
              <a:spLocks noChangeShapeType="1"/>
            </p:cNvSpPr>
            <p:nvPr/>
          </p:nvSpPr>
          <p:spPr bwMode="auto">
            <a:xfrm flipV="1">
              <a:off x="270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4" name="Line 325"/>
            <p:cNvSpPr>
              <a:spLocks noChangeShapeType="1"/>
            </p:cNvSpPr>
            <p:nvPr/>
          </p:nvSpPr>
          <p:spPr bwMode="auto">
            <a:xfrm flipV="1">
              <a:off x="3002" y="3676"/>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5" name="Line 326"/>
            <p:cNvSpPr>
              <a:spLocks noChangeShapeType="1"/>
            </p:cNvSpPr>
            <p:nvPr/>
          </p:nvSpPr>
          <p:spPr bwMode="auto">
            <a:xfrm>
              <a:off x="3002" y="3103"/>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6" name="Line 327"/>
            <p:cNvSpPr>
              <a:spLocks noChangeShapeType="1"/>
            </p:cNvSpPr>
            <p:nvPr/>
          </p:nvSpPr>
          <p:spPr bwMode="auto">
            <a:xfrm>
              <a:off x="2709"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7" name="Line 328"/>
            <p:cNvSpPr>
              <a:spLocks noChangeShapeType="1"/>
            </p:cNvSpPr>
            <p:nvPr/>
          </p:nvSpPr>
          <p:spPr bwMode="auto">
            <a:xfrm flipH="1">
              <a:off x="3282"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8" name="Line 329"/>
            <p:cNvSpPr>
              <a:spLocks noChangeShapeType="1"/>
            </p:cNvSpPr>
            <p:nvPr/>
          </p:nvSpPr>
          <p:spPr bwMode="auto">
            <a:xfrm>
              <a:off x="2709"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9" name="Freeform 330"/>
            <p:cNvSpPr>
              <a:spLocks/>
            </p:cNvSpPr>
            <p:nvPr/>
          </p:nvSpPr>
          <p:spPr bwMode="auto">
            <a:xfrm>
              <a:off x="2709"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0" name="Line 331"/>
            <p:cNvSpPr>
              <a:spLocks noChangeShapeType="1"/>
            </p:cNvSpPr>
            <p:nvPr/>
          </p:nvSpPr>
          <p:spPr bwMode="auto">
            <a:xfrm flipV="1">
              <a:off x="270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01" name="Freeform 332"/>
            <p:cNvSpPr>
              <a:spLocks/>
            </p:cNvSpPr>
            <p:nvPr/>
          </p:nvSpPr>
          <p:spPr bwMode="auto">
            <a:xfrm>
              <a:off x="2715"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63 h 573"/>
                <a:gd name="T18" fmla="*/ 117 w 573"/>
                <a:gd name="T19" fmla="*/ 450 h 573"/>
                <a:gd name="T20" fmla="*/ 130 w 573"/>
                <a:gd name="T21" fmla="*/ 437 h 573"/>
                <a:gd name="T22" fmla="*/ 143 w 573"/>
                <a:gd name="T23" fmla="*/ 424 h 573"/>
                <a:gd name="T24" fmla="*/ 156 w 573"/>
                <a:gd name="T25" fmla="*/ 410 h 573"/>
                <a:gd name="T26" fmla="*/ 169 w 573"/>
                <a:gd name="T27" fmla="*/ 397 h 573"/>
                <a:gd name="T28" fmla="*/ 182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6 h 573"/>
                <a:gd name="T82" fmla="*/ 534 w 573"/>
                <a:gd name="T83" fmla="*/ 33 h 573"/>
                <a:gd name="T84" fmla="*/ 547 w 573"/>
                <a:gd name="T85" fmla="*/ 20 h 573"/>
                <a:gd name="T86" fmla="*/ 560 w 573"/>
                <a:gd name="T87" fmla="*/ 7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7"/>
                  </a:lnTo>
                  <a:lnTo>
                    <a:pt x="7" y="560"/>
                  </a:lnTo>
                  <a:lnTo>
                    <a:pt x="13" y="554"/>
                  </a:lnTo>
                  <a:lnTo>
                    <a:pt x="20" y="547"/>
                  </a:lnTo>
                  <a:lnTo>
                    <a:pt x="26" y="541"/>
                  </a:lnTo>
                  <a:lnTo>
                    <a:pt x="33" y="534"/>
                  </a:lnTo>
                  <a:lnTo>
                    <a:pt x="39" y="528"/>
                  </a:lnTo>
                  <a:lnTo>
                    <a:pt x="46" y="521"/>
                  </a:lnTo>
                  <a:lnTo>
                    <a:pt x="52" y="515"/>
                  </a:lnTo>
                  <a:lnTo>
                    <a:pt x="59" y="508"/>
                  </a:lnTo>
                  <a:lnTo>
                    <a:pt x="65" y="502"/>
                  </a:lnTo>
                  <a:lnTo>
                    <a:pt x="72" y="495"/>
                  </a:lnTo>
                  <a:lnTo>
                    <a:pt x="78" y="489"/>
                  </a:lnTo>
                  <a:lnTo>
                    <a:pt x="85" y="482"/>
                  </a:lnTo>
                  <a:lnTo>
                    <a:pt x="91" y="476"/>
                  </a:lnTo>
                  <a:lnTo>
                    <a:pt x="98" y="469"/>
                  </a:lnTo>
                  <a:lnTo>
                    <a:pt x="104" y="463"/>
                  </a:lnTo>
                  <a:lnTo>
                    <a:pt x="111" y="456"/>
                  </a:lnTo>
                  <a:lnTo>
                    <a:pt x="117" y="450"/>
                  </a:lnTo>
                  <a:lnTo>
                    <a:pt x="124" y="443"/>
                  </a:lnTo>
                  <a:lnTo>
                    <a:pt x="130" y="437"/>
                  </a:lnTo>
                  <a:lnTo>
                    <a:pt x="137" y="430"/>
                  </a:lnTo>
                  <a:lnTo>
                    <a:pt x="143" y="424"/>
                  </a:lnTo>
                  <a:lnTo>
                    <a:pt x="150" y="417"/>
                  </a:lnTo>
                  <a:lnTo>
                    <a:pt x="156" y="410"/>
                  </a:lnTo>
                  <a:lnTo>
                    <a:pt x="163" y="404"/>
                  </a:lnTo>
                  <a:lnTo>
                    <a:pt x="169" y="397"/>
                  </a:lnTo>
                  <a:lnTo>
                    <a:pt x="176" y="391"/>
                  </a:lnTo>
                  <a:lnTo>
                    <a:pt x="182" y="384"/>
                  </a:lnTo>
                  <a:lnTo>
                    <a:pt x="189" y="378"/>
                  </a:lnTo>
                  <a:lnTo>
                    <a:pt x="196" y="371"/>
                  </a:lnTo>
                  <a:lnTo>
                    <a:pt x="202" y="365"/>
                  </a:lnTo>
                  <a:lnTo>
                    <a:pt x="209" y="358"/>
                  </a:lnTo>
                  <a:lnTo>
                    <a:pt x="215" y="352"/>
                  </a:lnTo>
                  <a:lnTo>
                    <a:pt x="222" y="345"/>
                  </a:lnTo>
                  <a:lnTo>
                    <a:pt x="228" y="339"/>
                  </a:lnTo>
                  <a:lnTo>
                    <a:pt x="235" y="332"/>
                  </a:lnTo>
                  <a:lnTo>
                    <a:pt x="241" y="326"/>
                  </a:lnTo>
                  <a:lnTo>
                    <a:pt x="248" y="319"/>
                  </a:lnTo>
                  <a:lnTo>
                    <a:pt x="254" y="313"/>
                  </a:lnTo>
                  <a:lnTo>
                    <a:pt x="261" y="306"/>
                  </a:lnTo>
                  <a:lnTo>
                    <a:pt x="267" y="300"/>
                  </a:lnTo>
                  <a:lnTo>
                    <a:pt x="274" y="293"/>
                  </a:lnTo>
                  <a:lnTo>
                    <a:pt x="280" y="287"/>
                  </a:lnTo>
                  <a:lnTo>
                    <a:pt x="287" y="280"/>
                  </a:lnTo>
                  <a:lnTo>
                    <a:pt x="293" y="274"/>
                  </a:lnTo>
                  <a:lnTo>
                    <a:pt x="300" y="267"/>
                  </a:lnTo>
                  <a:lnTo>
                    <a:pt x="306" y="261"/>
                  </a:lnTo>
                  <a:lnTo>
                    <a:pt x="313" y="254"/>
                  </a:lnTo>
                  <a:lnTo>
                    <a:pt x="319" y="248"/>
                  </a:lnTo>
                  <a:lnTo>
                    <a:pt x="326" y="241"/>
                  </a:lnTo>
                  <a:lnTo>
                    <a:pt x="332" y="235"/>
                  </a:lnTo>
                  <a:lnTo>
                    <a:pt x="339" y="228"/>
                  </a:lnTo>
                  <a:lnTo>
                    <a:pt x="345" y="222"/>
                  </a:lnTo>
                  <a:lnTo>
                    <a:pt x="352" y="215"/>
                  </a:lnTo>
                  <a:lnTo>
                    <a:pt x="358" y="209"/>
                  </a:lnTo>
                  <a:lnTo>
                    <a:pt x="365" y="202"/>
                  </a:lnTo>
                  <a:lnTo>
                    <a:pt x="371" y="196"/>
                  </a:lnTo>
                  <a:lnTo>
                    <a:pt x="378" y="189"/>
                  </a:lnTo>
                  <a:lnTo>
                    <a:pt x="384" y="183"/>
                  </a:lnTo>
                  <a:lnTo>
                    <a:pt x="391" y="176"/>
                  </a:lnTo>
                  <a:lnTo>
                    <a:pt x="397" y="170"/>
                  </a:lnTo>
                  <a:lnTo>
                    <a:pt x="404" y="163"/>
                  </a:lnTo>
                  <a:lnTo>
                    <a:pt x="410" y="157"/>
                  </a:lnTo>
                  <a:lnTo>
                    <a:pt x="417" y="150"/>
                  </a:lnTo>
                  <a:lnTo>
                    <a:pt x="423" y="144"/>
                  </a:lnTo>
                  <a:lnTo>
                    <a:pt x="430" y="137"/>
                  </a:lnTo>
                  <a:lnTo>
                    <a:pt x="436" y="130"/>
                  </a:lnTo>
                  <a:lnTo>
                    <a:pt x="443" y="124"/>
                  </a:lnTo>
                  <a:lnTo>
                    <a:pt x="449" y="117"/>
                  </a:lnTo>
                  <a:lnTo>
                    <a:pt x="456" y="111"/>
                  </a:lnTo>
                  <a:lnTo>
                    <a:pt x="462" y="104"/>
                  </a:lnTo>
                  <a:lnTo>
                    <a:pt x="469" y="98"/>
                  </a:lnTo>
                  <a:lnTo>
                    <a:pt x="475" y="91"/>
                  </a:lnTo>
                  <a:lnTo>
                    <a:pt x="482" y="85"/>
                  </a:lnTo>
                  <a:lnTo>
                    <a:pt x="489" y="78"/>
                  </a:lnTo>
                  <a:lnTo>
                    <a:pt x="495" y="72"/>
                  </a:lnTo>
                  <a:lnTo>
                    <a:pt x="502" y="65"/>
                  </a:lnTo>
                  <a:lnTo>
                    <a:pt x="508" y="59"/>
                  </a:lnTo>
                  <a:lnTo>
                    <a:pt x="515" y="52"/>
                  </a:lnTo>
                  <a:lnTo>
                    <a:pt x="521" y="46"/>
                  </a:lnTo>
                  <a:lnTo>
                    <a:pt x="528" y="39"/>
                  </a:lnTo>
                  <a:lnTo>
                    <a:pt x="534" y="33"/>
                  </a:lnTo>
                  <a:lnTo>
                    <a:pt x="541" y="26"/>
                  </a:lnTo>
                  <a:lnTo>
                    <a:pt x="547" y="20"/>
                  </a:lnTo>
                  <a:lnTo>
                    <a:pt x="554" y="13"/>
                  </a:lnTo>
                  <a:lnTo>
                    <a:pt x="560" y="7"/>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2" name="Freeform 333"/>
            <p:cNvSpPr>
              <a:spLocks/>
            </p:cNvSpPr>
            <p:nvPr/>
          </p:nvSpPr>
          <p:spPr bwMode="auto">
            <a:xfrm>
              <a:off x="2709" y="3103"/>
              <a:ext cx="573" cy="586"/>
            </a:xfrm>
            <a:custGeom>
              <a:avLst/>
              <a:gdLst>
                <a:gd name="T0" fmla="*/ 0 w 573"/>
                <a:gd name="T1" fmla="*/ 580 h 586"/>
                <a:gd name="T2" fmla="*/ 13 w 573"/>
                <a:gd name="T3" fmla="*/ 567 h 586"/>
                <a:gd name="T4" fmla="*/ 26 w 573"/>
                <a:gd name="T5" fmla="*/ 554 h 586"/>
                <a:gd name="T6" fmla="*/ 39 w 573"/>
                <a:gd name="T7" fmla="*/ 541 h 586"/>
                <a:gd name="T8" fmla="*/ 52 w 573"/>
                <a:gd name="T9" fmla="*/ 534 h 586"/>
                <a:gd name="T10" fmla="*/ 65 w 573"/>
                <a:gd name="T11" fmla="*/ 521 h 586"/>
                <a:gd name="T12" fmla="*/ 78 w 573"/>
                <a:gd name="T13" fmla="*/ 508 h 586"/>
                <a:gd name="T14" fmla="*/ 97 w 573"/>
                <a:gd name="T15" fmla="*/ 489 h 586"/>
                <a:gd name="T16" fmla="*/ 97 w 573"/>
                <a:gd name="T17" fmla="*/ 489 h 586"/>
                <a:gd name="T18" fmla="*/ 110 w 573"/>
                <a:gd name="T19" fmla="*/ 469 h 586"/>
                <a:gd name="T20" fmla="*/ 123 w 573"/>
                <a:gd name="T21" fmla="*/ 456 h 586"/>
                <a:gd name="T22" fmla="*/ 130 w 573"/>
                <a:gd name="T23" fmla="*/ 443 h 586"/>
                <a:gd name="T24" fmla="*/ 143 w 573"/>
                <a:gd name="T25" fmla="*/ 417 h 586"/>
                <a:gd name="T26" fmla="*/ 156 w 573"/>
                <a:gd name="T27" fmla="*/ 391 h 586"/>
                <a:gd name="T28" fmla="*/ 169 w 573"/>
                <a:gd name="T29" fmla="*/ 365 h 586"/>
                <a:gd name="T30" fmla="*/ 175 w 573"/>
                <a:gd name="T31" fmla="*/ 345 h 586"/>
                <a:gd name="T32" fmla="*/ 182 w 573"/>
                <a:gd name="T33" fmla="*/ 332 h 586"/>
                <a:gd name="T34" fmla="*/ 188 w 573"/>
                <a:gd name="T35" fmla="*/ 319 h 586"/>
                <a:gd name="T36" fmla="*/ 195 w 573"/>
                <a:gd name="T37" fmla="*/ 306 h 586"/>
                <a:gd name="T38" fmla="*/ 215 w 573"/>
                <a:gd name="T39" fmla="*/ 287 h 586"/>
                <a:gd name="T40" fmla="*/ 221 w 573"/>
                <a:gd name="T41" fmla="*/ 274 h 586"/>
                <a:gd name="T42" fmla="*/ 234 w 573"/>
                <a:gd name="T43" fmla="*/ 274 h 586"/>
                <a:gd name="T44" fmla="*/ 247 w 573"/>
                <a:gd name="T45" fmla="*/ 274 h 586"/>
                <a:gd name="T46" fmla="*/ 260 w 573"/>
                <a:gd name="T47" fmla="*/ 280 h 586"/>
                <a:gd name="T48" fmla="*/ 273 w 573"/>
                <a:gd name="T49" fmla="*/ 287 h 586"/>
                <a:gd name="T50" fmla="*/ 286 w 573"/>
                <a:gd name="T51" fmla="*/ 287 h 586"/>
                <a:gd name="T52" fmla="*/ 299 w 573"/>
                <a:gd name="T53" fmla="*/ 287 h 586"/>
                <a:gd name="T54" fmla="*/ 312 w 573"/>
                <a:gd name="T55" fmla="*/ 293 h 586"/>
                <a:gd name="T56" fmla="*/ 325 w 573"/>
                <a:gd name="T57" fmla="*/ 300 h 586"/>
                <a:gd name="T58" fmla="*/ 338 w 573"/>
                <a:gd name="T59" fmla="*/ 300 h 586"/>
                <a:gd name="T60" fmla="*/ 351 w 573"/>
                <a:gd name="T61" fmla="*/ 300 h 586"/>
                <a:gd name="T62" fmla="*/ 371 w 573"/>
                <a:gd name="T63" fmla="*/ 287 h 586"/>
                <a:gd name="T64" fmla="*/ 377 w 573"/>
                <a:gd name="T65" fmla="*/ 274 h 586"/>
                <a:gd name="T66" fmla="*/ 384 w 573"/>
                <a:gd name="T67" fmla="*/ 261 h 586"/>
                <a:gd name="T68" fmla="*/ 390 w 573"/>
                <a:gd name="T69" fmla="*/ 248 h 586"/>
                <a:gd name="T70" fmla="*/ 397 w 573"/>
                <a:gd name="T71" fmla="*/ 235 h 586"/>
                <a:gd name="T72" fmla="*/ 403 w 573"/>
                <a:gd name="T73" fmla="*/ 215 h 586"/>
                <a:gd name="T74" fmla="*/ 410 w 573"/>
                <a:gd name="T75" fmla="*/ 196 h 586"/>
                <a:gd name="T76" fmla="*/ 423 w 573"/>
                <a:gd name="T77" fmla="*/ 183 h 586"/>
                <a:gd name="T78" fmla="*/ 436 w 573"/>
                <a:gd name="T79" fmla="*/ 157 h 586"/>
                <a:gd name="T80" fmla="*/ 442 w 573"/>
                <a:gd name="T81" fmla="*/ 137 h 586"/>
                <a:gd name="T82" fmla="*/ 449 w 573"/>
                <a:gd name="T83" fmla="*/ 124 h 586"/>
                <a:gd name="T84" fmla="*/ 462 w 573"/>
                <a:gd name="T85" fmla="*/ 104 h 586"/>
                <a:gd name="T86" fmla="*/ 475 w 573"/>
                <a:gd name="T87" fmla="*/ 91 h 586"/>
                <a:gd name="T88" fmla="*/ 488 w 573"/>
                <a:gd name="T89" fmla="*/ 78 h 586"/>
                <a:gd name="T90" fmla="*/ 501 w 573"/>
                <a:gd name="T91" fmla="*/ 65 h 586"/>
                <a:gd name="T92" fmla="*/ 514 w 573"/>
                <a:gd name="T93" fmla="*/ 52 h 586"/>
                <a:gd name="T94" fmla="*/ 527 w 573"/>
                <a:gd name="T95" fmla="*/ 39 h 586"/>
                <a:gd name="T96" fmla="*/ 540 w 573"/>
                <a:gd name="T97" fmla="*/ 26 h 586"/>
                <a:gd name="T98" fmla="*/ 553 w 573"/>
                <a:gd name="T99" fmla="*/ 13 h 586"/>
                <a:gd name="T100" fmla="*/ 566 w 573"/>
                <a:gd name="T101" fmla="*/ 7 h 5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3"/>
                <a:gd name="T154" fmla="*/ 0 h 586"/>
                <a:gd name="T155" fmla="*/ 573 w 573"/>
                <a:gd name="T156" fmla="*/ 586 h 5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3" h="586">
                  <a:moveTo>
                    <a:pt x="0" y="586"/>
                  </a:moveTo>
                  <a:lnTo>
                    <a:pt x="0" y="580"/>
                  </a:lnTo>
                  <a:lnTo>
                    <a:pt x="6" y="573"/>
                  </a:lnTo>
                  <a:lnTo>
                    <a:pt x="13" y="567"/>
                  </a:lnTo>
                  <a:lnTo>
                    <a:pt x="19" y="560"/>
                  </a:lnTo>
                  <a:lnTo>
                    <a:pt x="26" y="554"/>
                  </a:lnTo>
                  <a:lnTo>
                    <a:pt x="32" y="547"/>
                  </a:lnTo>
                  <a:lnTo>
                    <a:pt x="39" y="541"/>
                  </a:lnTo>
                  <a:lnTo>
                    <a:pt x="45" y="534"/>
                  </a:lnTo>
                  <a:lnTo>
                    <a:pt x="52" y="534"/>
                  </a:lnTo>
                  <a:lnTo>
                    <a:pt x="58" y="528"/>
                  </a:lnTo>
                  <a:lnTo>
                    <a:pt x="65" y="521"/>
                  </a:lnTo>
                  <a:lnTo>
                    <a:pt x="71" y="515"/>
                  </a:lnTo>
                  <a:lnTo>
                    <a:pt x="78" y="508"/>
                  </a:lnTo>
                  <a:lnTo>
                    <a:pt x="84" y="502"/>
                  </a:lnTo>
                  <a:lnTo>
                    <a:pt x="97" y="489"/>
                  </a:lnTo>
                  <a:lnTo>
                    <a:pt x="91" y="489"/>
                  </a:lnTo>
                  <a:lnTo>
                    <a:pt x="97" y="489"/>
                  </a:lnTo>
                  <a:lnTo>
                    <a:pt x="110" y="476"/>
                  </a:lnTo>
                  <a:lnTo>
                    <a:pt x="110" y="469"/>
                  </a:lnTo>
                  <a:lnTo>
                    <a:pt x="117" y="463"/>
                  </a:lnTo>
                  <a:lnTo>
                    <a:pt x="123" y="456"/>
                  </a:lnTo>
                  <a:lnTo>
                    <a:pt x="130" y="450"/>
                  </a:lnTo>
                  <a:lnTo>
                    <a:pt x="130" y="443"/>
                  </a:lnTo>
                  <a:lnTo>
                    <a:pt x="143" y="430"/>
                  </a:lnTo>
                  <a:lnTo>
                    <a:pt x="143" y="417"/>
                  </a:lnTo>
                  <a:lnTo>
                    <a:pt x="156" y="404"/>
                  </a:lnTo>
                  <a:lnTo>
                    <a:pt x="156" y="391"/>
                  </a:lnTo>
                  <a:lnTo>
                    <a:pt x="169" y="378"/>
                  </a:lnTo>
                  <a:lnTo>
                    <a:pt x="169" y="365"/>
                  </a:lnTo>
                  <a:lnTo>
                    <a:pt x="175" y="358"/>
                  </a:lnTo>
                  <a:lnTo>
                    <a:pt x="175" y="345"/>
                  </a:lnTo>
                  <a:lnTo>
                    <a:pt x="182" y="339"/>
                  </a:lnTo>
                  <a:lnTo>
                    <a:pt x="182" y="332"/>
                  </a:lnTo>
                  <a:lnTo>
                    <a:pt x="188" y="326"/>
                  </a:lnTo>
                  <a:lnTo>
                    <a:pt x="188" y="319"/>
                  </a:lnTo>
                  <a:lnTo>
                    <a:pt x="195" y="313"/>
                  </a:lnTo>
                  <a:lnTo>
                    <a:pt x="195" y="306"/>
                  </a:lnTo>
                  <a:lnTo>
                    <a:pt x="202" y="300"/>
                  </a:lnTo>
                  <a:lnTo>
                    <a:pt x="215" y="287"/>
                  </a:lnTo>
                  <a:lnTo>
                    <a:pt x="215" y="280"/>
                  </a:lnTo>
                  <a:lnTo>
                    <a:pt x="221" y="274"/>
                  </a:lnTo>
                  <a:lnTo>
                    <a:pt x="228" y="274"/>
                  </a:lnTo>
                  <a:lnTo>
                    <a:pt x="234" y="274"/>
                  </a:lnTo>
                  <a:lnTo>
                    <a:pt x="241" y="274"/>
                  </a:lnTo>
                  <a:lnTo>
                    <a:pt x="247" y="274"/>
                  </a:lnTo>
                  <a:lnTo>
                    <a:pt x="254" y="274"/>
                  </a:lnTo>
                  <a:lnTo>
                    <a:pt x="260" y="280"/>
                  </a:lnTo>
                  <a:lnTo>
                    <a:pt x="267" y="280"/>
                  </a:lnTo>
                  <a:lnTo>
                    <a:pt x="273" y="287"/>
                  </a:lnTo>
                  <a:lnTo>
                    <a:pt x="280" y="287"/>
                  </a:lnTo>
                  <a:lnTo>
                    <a:pt x="286" y="287"/>
                  </a:lnTo>
                  <a:lnTo>
                    <a:pt x="293" y="287"/>
                  </a:lnTo>
                  <a:lnTo>
                    <a:pt x="299" y="287"/>
                  </a:lnTo>
                  <a:lnTo>
                    <a:pt x="306" y="293"/>
                  </a:lnTo>
                  <a:lnTo>
                    <a:pt x="312" y="293"/>
                  </a:lnTo>
                  <a:lnTo>
                    <a:pt x="319" y="293"/>
                  </a:lnTo>
                  <a:lnTo>
                    <a:pt x="325" y="300"/>
                  </a:lnTo>
                  <a:lnTo>
                    <a:pt x="332" y="300"/>
                  </a:lnTo>
                  <a:lnTo>
                    <a:pt x="338" y="300"/>
                  </a:lnTo>
                  <a:lnTo>
                    <a:pt x="345" y="300"/>
                  </a:lnTo>
                  <a:lnTo>
                    <a:pt x="351" y="300"/>
                  </a:lnTo>
                  <a:lnTo>
                    <a:pt x="358" y="300"/>
                  </a:lnTo>
                  <a:lnTo>
                    <a:pt x="371" y="287"/>
                  </a:lnTo>
                  <a:lnTo>
                    <a:pt x="371" y="280"/>
                  </a:lnTo>
                  <a:lnTo>
                    <a:pt x="377" y="274"/>
                  </a:lnTo>
                  <a:lnTo>
                    <a:pt x="384" y="267"/>
                  </a:lnTo>
                  <a:lnTo>
                    <a:pt x="384" y="261"/>
                  </a:lnTo>
                  <a:lnTo>
                    <a:pt x="390" y="254"/>
                  </a:lnTo>
                  <a:lnTo>
                    <a:pt x="390" y="248"/>
                  </a:lnTo>
                  <a:lnTo>
                    <a:pt x="397" y="241"/>
                  </a:lnTo>
                  <a:lnTo>
                    <a:pt x="397" y="235"/>
                  </a:lnTo>
                  <a:lnTo>
                    <a:pt x="403" y="228"/>
                  </a:lnTo>
                  <a:lnTo>
                    <a:pt x="403" y="215"/>
                  </a:lnTo>
                  <a:lnTo>
                    <a:pt x="410" y="209"/>
                  </a:lnTo>
                  <a:lnTo>
                    <a:pt x="410" y="196"/>
                  </a:lnTo>
                  <a:lnTo>
                    <a:pt x="416" y="189"/>
                  </a:lnTo>
                  <a:lnTo>
                    <a:pt x="423" y="183"/>
                  </a:lnTo>
                  <a:lnTo>
                    <a:pt x="423" y="170"/>
                  </a:lnTo>
                  <a:lnTo>
                    <a:pt x="436" y="157"/>
                  </a:lnTo>
                  <a:lnTo>
                    <a:pt x="436" y="144"/>
                  </a:lnTo>
                  <a:lnTo>
                    <a:pt x="442" y="137"/>
                  </a:lnTo>
                  <a:lnTo>
                    <a:pt x="449" y="130"/>
                  </a:lnTo>
                  <a:lnTo>
                    <a:pt x="449" y="124"/>
                  </a:lnTo>
                  <a:lnTo>
                    <a:pt x="462" y="111"/>
                  </a:lnTo>
                  <a:lnTo>
                    <a:pt x="462" y="104"/>
                  </a:lnTo>
                  <a:lnTo>
                    <a:pt x="468" y="98"/>
                  </a:lnTo>
                  <a:lnTo>
                    <a:pt x="475" y="91"/>
                  </a:lnTo>
                  <a:lnTo>
                    <a:pt x="481" y="85"/>
                  </a:lnTo>
                  <a:lnTo>
                    <a:pt x="488" y="78"/>
                  </a:lnTo>
                  <a:lnTo>
                    <a:pt x="495" y="72"/>
                  </a:lnTo>
                  <a:lnTo>
                    <a:pt x="501" y="65"/>
                  </a:lnTo>
                  <a:lnTo>
                    <a:pt x="508" y="59"/>
                  </a:lnTo>
                  <a:lnTo>
                    <a:pt x="514" y="52"/>
                  </a:lnTo>
                  <a:lnTo>
                    <a:pt x="521" y="46"/>
                  </a:lnTo>
                  <a:lnTo>
                    <a:pt x="527" y="39"/>
                  </a:lnTo>
                  <a:lnTo>
                    <a:pt x="534" y="33"/>
                  </a:lnTo>
                  <a:lnTo>
                    <a:pt x="540" y="26"/>
                  </a:lnTo>
                  <a:lnTo>
                    <a:pt x="547" y="20"/>
                  </a:lnTo>
                  <a:lnTo>
                    <a:pt x="553" y="13"/>
                  </a:lnTo>
                  <a:lnTo>
                    <a:pt x="560" y="7"/>
                  </a:lnTo>
                  <a:lnTo>
                    <a:pt x="566" y="7"/>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3" name="Rectangle 334"/>
            <p:cNvSpPr>
              <a:spLocks noChangeArrowheads="1"/>
            </p:cNvSpPr>
            <p:nvPr/>
          </p:nvSpPr>
          <p:spPr bwMode="auto">
            <a:xfrm>
              <a:off x="3529" y="3103"/>
              <a:ext cx="580" cy="5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04" name="Rectangle 335"/>
            <p:cNvSpPr>
              <a:spLocks noChangeArrowheads="1"/>
            </p:cNvSpPr>
            <p:nvPr/>
          </p:nvSpPr>
          <p:spPr bwMode="auto">
            <a:xfrm>
              <a:off x="3529" y="3103"/>
              <a:ext cx="580" cy="58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5" name="Freeform 336"/>
            <p:cNvSpPr>
              <a:spLocks/>
            </p:cNvSpPr>
            <p:nvPr/>
          </p:nvSpPr>
          <p:spPr bwMode="auto">
            <a:xfrm>
              <a:off x="3822" y="3103"/>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6" name="Freeform 337"/>
            <p:cNvSpPr>
              <a:spLocks/>
            </p:cNvSpPr>
            <p:nvPr/>
          </p:nvSpPr>
          <p:spPr bwMode="auto">
            <a:xfrm>
              <a:off x="3529" y="3390"/>
              <a:ext cx="580" cy="1"/>
            </a:xfrm>
            <a:custGeom>
              <a:avLst/>
              <a:gdLst>
                <a:gd name="T0" fmla="*/ 0 w 89"/>
                <a:gd name="T1" fmla="*/ 0 h 1"/>
                <a:gd name="T2" fmla="*/ 24634 w 89"/>
                <a:gd name="T3" fmla="*/ 0 h 1"/>
                <a:gd name="T4" fmla="*/ 24634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7" name="Line 338"/>
            <p:cNvSpPr>
              <a:spLocks noChangeShapeType="1"/>
            </p:cNvSpPr>
            <p:nvPr/>
          </p:nvSpPr>
          <p:spPr bwMode="auto">
            <a:xfrm>
              <a:off x="3529" y="310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08" name="Freeform 339"/>
            <p:cNvSpPr>
              <a:spLocks/>
            </p:cNvSpPr>
            <p:nvPr/>
          </p:nvSpPr>
          <p:spPr bwMode="auto">
            <a:xfrm>
              <a:off x="3529" y="3103"/>
              <a:ext cx="580" cy="580"/>
            </a:xfrm>
            <a:custGeom>
              <a:avLst/>
              <a:gdLst>
                <a:gd name="T0" fmla="*/ 0 w 89"/>
                <a:gd name="T1" fmla="*/ 24634 h 89"/>
                <a:gd name="T2" fmla="*/ 24634 w 89"/>
                <a:gd name="T3" fmla="*/ 24634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9" name="Line 340"/>
            <p:cNvSpPr>
              <a:spLocks noChangeShapeType="1"/>
            </p:cNvSpPr>
            <p:nvPr/>
          </p:nvSpPr>
          <p:spPr bwMode="auto">
            <a:xfrm flipV="1">
              <a:off x="352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0" name="Line 341"/>
            <p:cNvSpPr>
              <a:spLocks noChangeShapeType="1"/>
            </p:cNvSpPr>
            <p:nvPr/>
          </p:nvSpPr>
          <p:spPr bwMode="auto">
            <a:xfrm>
              <a:off x="3529" y="368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1" name="Line 342"/>
            <p:cNvSpPr>
              <a:spLocks noChangeShapeType="1"/>
            </p:cNvSpPr>
            <p:nvPr/>
          </p:nvSpPr>
          <p:spPr bwMode="auto">
            <a:xfrm flipV="1">
              <a:off x="352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2" name="Line 343"/>
            <p:cNvSpPr>
              <a:spLocks noChangeShapeType="1"/>
            </p:cNvSpPr>
            <p:nvPr/>
          </p:nvSpPr>
          <p:spPr bwMode="auto">
            <a:xfrm flipV="1">
              <a:off x="3822" y="3676"/>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3" name="Line 344"/>
            <p:cNvSpPr>
              <a:spLocks noChangeShapeType="1"/>
            </p:cNvSpPr>
            <p:nvPr/>
          </p:nvSpPr>
          <p:spPr bwMode="auto">
            <a:xfrm>
              <a:off x="3822" y="3103"/>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4" name="Line 345"/>
            <p:cNvSpPr>
              <a:spLocks noChangeShapeType="1"/>
            </p:cNvSpPr>
            <p:nvPr/>
          </p:nvSpPr>
          <p:spPr bwMode="auto">
            <a:xfrm>
              <a:off x="3529" y="339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5" name="Line 346"/>
            <p:cNvSpPr>
              <a:spLocks noChangeShapeType="1"/>
            </p:cNvSpPr>
            <p:nvPr/>
          </p:nvSpPr>
          <p:spPr bwMode="auto">
            <a:xfrm flipH="1">
              <a:off x="4102" y="339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6" name="Line 347"/>
            <p:cNvSpPr>
              <a:spLocks noChangeShapeType="1"/>
            </p:cNvSpPr>
            <p:nvPr/>
          </p:nvSpPr>
          <p:spPr bwMode="auto">
            <a:xfrm>
              <a:off x="3529" y="310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7" name="Freeform 348"/>
            <p:cNvSpPr>
              <a:spLocks/>
            </p:cNvSpPr>
            <p:nvPr/>
          </p:nvSpPr>
          <p:spPr bwMode="auto">
            <a:xfrm>
              <a:off x="3529" y="3103"/>
              <a:ext cx="580" cy="580"/>
            </a:xfrm>
            <a:custGeom>
              <a:avLst/>
              <a:gdLst>
                <a:gd name="T0" fmla="*/ 0 w 89"/>
                <a:gd name="T1" fmla="*/ 24634 h 89"/>
                <a:gd name="T2" fmla="*/ 24634 w 89"/>
                <a:gd name="T3" fmla="*/ 24634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18" name="Line 349"/>
            <p:cNvSpPr>
              <a:spLocks noChangeShapeType="1"/>
            </p:cNvSpPr>
            <p:nvPr/>
          </p:nvSpPr>
          <p:spPr bwMode="auto">
            <a:xfrm flipV="1">
              <a:off x="352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9" name="Freeform 350"/>
            <p:cNvSpPr>
              <a:spLocks/>
            </p:cNvSpPr>
            <p:nvPr/>
          </p:nvSpPr>
          <p:spPr bwMode="auto">
            <a:xfrm>
              <a:off x="3536"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63 h 573"/>
                <a:gd name="T18" fmla="*/ 117 w 573"/>
                <a:gd name="T19" fmla="*/ 450 h 573"/>
                <a:gd name="T20" fmla="*/ 130 w 573"/>
                <a:gd name="T21" fmla="*/ 437 h 573"/>
                <a:gd name="T22" fmla="*/ 143 w 573"/>
                <a:gd name="T23" fmla="*/ 424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2 w 573"/>
                <a:gd name="T69" fmla="*/ 124 h 573"/>
                <a:gd name="T70" fmla="*/ 455 w 573"/>
                <a:gd name="T71" fmla="*/ 111 h 573"/>
                <a:gd name="T72" fmla="*/ 468 w 573"/>
                <a:gd name="T73" fmla="*/ 98 h 573"/>
                <a:gd name="T74" fmla="*/ 481 w 573"/>
                <a:gd name="T75" fmla="*/ 85 h 573"/>
                <a:gd name="T76" fmla="*/ 494 w 573"/>
                <a:gd name="T77" fmla="*/ 72 h 573"/>
                <a:gd name="T78" fmla="*/ 508 w 573"/>
                <a:gd name="T79" fmla="*/ 59 h 573"/>
                <a:gd name="T80" fmla="*/ 521 w 573"/>
                <a:gd name="T81" fmla="*/ 46 h 573"/>
                <a:gd name="T82" fmla="*/ 534 w 573"/>
                <a:gd name="T83" fmla="*/ 33 h 573"/>
                <a:gd name="T84" fmla="*/ 547 w 573"/>
                <a:gd name="T85" fmla="*/ 20 h 573"/>
                <a:gd name="T86" fmla="*/ 560 w 573"/>
                <a:gd name="T87" fmla="*/ 7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7"/>
                  </a:lnTo>
                  <a:lnTo>
                    <a:pt x="6" y="560"/>
                  </a:lnTo>
                  <a:lnTo>
                    <a:pt x="13" y="554"/>
                  </a:lnTo>
                  <a:lnTo>
                    <a:pt x="19" y="547"/>
                  </a:lnTo>
                  <a:lnTo>
                    <a:pt x="26" y="541"/>
                  </a:lnTo>
                  <a:lnTo>
                    <a:pt x="32" y="534"/>
                  </a:lnTo>
                  <a:lnTo>
                    <a:pt x="39" y="528"/>
                  </a:lnTo>
                  <a:lnTo>
                    <a:pt x="45" y="521"/>
                  </a:lnTo>
                  <a:lnTo>
                    <a:pt x="52" y="515"/>
                  </a:lnTo>
                  <a:lnTo>
                    <a:pt x="58" y="508"/>
                  </a:lnTo>
                  <a:lnTo>
                    <a:pt x="65" y="502"/>
                  </a:lnTo>
                  <a:lnTo>
                    <a:pt x="71" y="495"/>
                  </a:lnTo>
                  <a:lnTo>
                    <a:pt x="78" y="489"/>
                  </a:lnTo>
                  <a:lnTo>
                    <a:pt x="84" y="482"/>
                  </a:lnTo>
                  <a:lnTo>
                    <a:pt x="91" y="476"/>
                  </a:lnTo>
                  <a:lnTo>
                    <a:pt x="97" y="469"/>
                  </a:lnTo>
                  <a:lnTo>
                    <a:pt x="104" y="463"/>
                  </a:lnTo>
                  <a:lnTo>
                    <a:pt x="110" y="456"/>
                  </a:lnTo>
                  <a:lnTo>
                    <a:pt x="117" y="450"/>
                  </a:lnTo>
                  <a:lnTo>
                    <a:pt x="123" y="443"/>
                  </a:lnTo>
                  <a:lnTo>
                    <a:pt x="130" y="437"/>
                  </a:lnTo>
                  <a:lnTo>
                    <a:pt x="136" y="430"/>
                  </a:lnTo>
                  <a:lnTo>
                    <a:pt x="143" y="424"/>
                  </a:lnTo>
                  <a:lnTo>
                    <a:pt x="149" y="417"/>
                  </a:lnTo>
                  <a:lnTo>
                    <a:pt x="156" y="410"/>
                  </a:lnTo>
                  <a:lnTo>
                    <a:pt x="162" y="404"/>
                  </a:lnTo>
                  <a:lnTo>
                    <a:pt x="169" y="397"/>
                  </a:lnTo>
                  <a:lnTo>
                    <a:pt x="175" y="391"/>
                  </a:lnTo>
                  <a:lnTo>
                    <a:pt x="182" y="384"/>
                  </a:lnTo>
                  <a:lnTo>
                    <a:pt x="188" y="378"/>
                  </a:lnTo>
                  <a:lnTo>
                    <a:pt x="195" y="371"/>
                  </a:lnTo>
                  <a:lnTo>
                    <a:pt x="201" y="365"/>
                  </a:lnTo>
                  <a:lnTo>
                    <a:pt x="208" y="358"/>
                  </a:lnTo>
                  <a:lnTo>
                    <a:pt x="214" y="352"/>
                  </a:lnTo>
                  <a:lnTo>
                    <a:pt x="221" y="345"/>
                  </a:lnTo>
                  <a:lnTo>
                    <a:pt x="228" y="339"/>
                  </a:lnTo>
                  <a:lnTo>
                    <a:pt x="234" y="332"/>
                  </a:lnTo>
                  <a:lnTo>
                    <a:pt x="241" y="326"/>
                  </a:lnTo>
                  <a:lnTo>
                    <a:pt x="247" y="319"/>
                  </a:lnTo>
                  <a:lnTo>
                    <a:pt x="254" y="313"/>
                  </a:lnTo>
                  <a:lnTo>
                    <a:pt x="260" y="306"/>
                  </a:lnTo>
                  <a:lnTo>
                    <a:pt x="267" y="300"/>
                  </a:lnTo>
                  <a:lnTo>
                    <a:pt x="273" y="293"/>
                  </a:lnTo>
                  <a:lnTo>
                    <a:pt x="280" y="287"/>
                  </a:lnTo>
                  <a:lnTo>
                    <a:pt x="286" y="280"/>
                  </a:lnTo>
                  <a:lnTo>
                    <a:pt x="293" y="274"/>
                  </a:lnTo>
                  <a:lnTo>
                    <a:pt x="299" y="267"/>
                  </a:lnTo>
                  <a:lnTo>
                    <a:pt x="306" y="261"/>
                  </a:lnTo>
                  <a:lnTo>
                    <a:pt x="312" y="254"/>
                  </a:lnTo>
                  <a:lnTo>
                    <a:pt x="319" y="248"/>
                  </a:lnTo>
                  <a:lnTo>
                    <a:pt x="325" y="241"/>
                  </a:lnTo>
                  <a:lnTo>
                    <a:pt x="332" y="235"/>
                  </a:lnTo>
                  <a:lnTo>
                    <a:pt x="338" y="228"/>
                  </a:lnTo>
                  <a:lnTo>
                    <a:pt x="345" y="222"/>
                  </a:lnTo>
                  <a:lnTo>
                    <a:pt x="351" y="215"/>
                  </a:lnTo>
                  <a:lnTo>
                    <a:pt x="358" y="209"/>
                  </a:lnTo>
                  <a:lnTo>
                    <a:pt x="364" y="202"/>
                  </a:lnTo>
                  <a:lnTo>
                    <a:pt x="371" y="196"/>
                  </a:lnTo>
                  <a:lnTo>
                    <a:pt x="377" y="189"/>
                  </a:lnTo>
                  <a:lnTo>
                    <a:pt x="384" y="183"/>
                  </a:lnTo>
                  <a:lnTo>
                    <a:pt x="390" y="176"/>
                  </a:lnTo>
                  <a:lnTo>
                    <a:pt x="397" y="170"/>
                  </a:lnTo>
                  <a:lnTo>
                    <a:pt x="403" y="163"/>
                  </a:lnTo>
                  <a:lnTo>
                    <a:pt x="410" y="157"/>
                  </a:lnTo>
                  <a:lnTo>
                    <a:pt x="416" y="150"/>
                  </a:lnTo>
                  <a:lnTo>
                    <a:pt x="423" y="144"/>
                  </a:lnTo>
                  <a:lnTo>
                    <a:pt x="429" y="137"/>
                  </a:lnTo>
                  <a:lnTo>
                    <a:pt x="436" y="130"/>
                  </a:lnTo>
                  <a:lnTo>
                    <a:pt x="442" y="124"/>
                  </a:lnTo>
                  <a:lnTo>
                    <a:pt x="449" y="117"/>
                  </a:lnTo>
                  <a:lnTo>
                    <a:pt x="455" y="111"/>
                  </a:lnTo>
                  <a:lnTo>
                    <a:pt x="462" y="104"/>
                  </a:lnTo>
                  <a:lnTo>
                    <a:pt x="468" y="98"/>
                  </a:lnTo>
                  <a:lnTo>
                    <a:pt x="475" y="91"/>
                  </a:lnTo>
                  <a:lnTo>
                    <a:pt x="481" y="85"/>
                  </a:lnTo>
                  <a:lnTo>
                    <a:pt x="488" y="78"/>
                  </a:lnTo>
                  <a:lnTo>
                    <a:pt x="494" y="72"/>
                  </a:lnTo>
                  <a:lnTo>
                    <a:pt x="501" y="65"/>
                  </a:lnTo>
                  <a:lnTo>
                    <a:pt x="508" y="59"/>
                  </a:lnTo>
                  <a:lnTo>
                    <a:pt x="514" y="52"/>
                  </a:lnTo>
                  <a:lnTo>
                    <a:pt x="521" y="46"/>
                  </a:lnTo>
                  <a:lnTo>
                    <a:pt x="527" y="39"/>
                  </a:lnTo>
                  <a:lnTo>
                    <a:pt x="534" y="33"/>
                  </a:lnTo>
                  <a:lnTo>
                    <a:pt x="540" y="26"/>
                  </a:lnTo>
                  <a:lnTo>
                    <a:pt x="547" y="20"/>
                  </a:lnTo>
                  <a:lnTo>
                    <a:pt x="553" y="13"/>
                  </a:lnTo>
                  <a:lnTo>
                    <a:pt x="560" y="7"/>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0" name="Freeform 351"/>
            <p:cNvSpPr>
              <a:spLocks/>
            </p:cNvSpPr>
            <p:nvPr/>
          </p:nvSpPr>
          <p:spPr bwMode="auto">
            <a:xfrm>
              <a:off x="3536" y="3103"/>
              <a:ext cx="573" cy="573"/>
            </a:xfrm>
            <a:custGeom>
              <a:avLst/>
              <a:gdLst>
                <a:gd name="T0" fmla="*/ 0 w 573"/>
                <a:gd name="T1" fmla="*/ 567 h 573"/>
                <a:gd name="T2" fmla="*/ 13 w 573"/>
                <a:gd name="T3" fmla="*/ 554 h 573"/>
                <a:gd name="T4" fmla="*/ 26 w 573"/>
                <a:gd name="T5" fmla="*/ 541 h 573"/>
                <a:gd name="T6" fmla="*/ 39 w 573"/>
                <a:gd name="T7" fmla="*/ 528 h 573"/>
                <a:gd name="T8" fmla="*/ 58 w 573"/>
                <a:gd name="T9" fmla="*/ 515 h 573"/>
                <a:gd name="T10" fmla="*/ 65 w 573"/>
                <a:gd name="T11" fmla="*/ 502 h 573"/>
                <a:gd name="T12" fmla="*/ 78 w 573"/>
                <a:gd name="T13" fmla="*/ 489 h 573"/>
                <a:gd name="T14" fmla="*/ 91 w 573"/>
                <a:gd name="T15" fmla="*/ 476 h 573"/>
                <a:gd name="T16" fmla="*/ 110 w 573"/>
                <a:gd name="T17" fmla="*/ 456 h 573"/>
                <a:gd name="T18" fmla="*/ 117 w 573"/>
                <a:gd name="T19" fmla="*/ 443 h 573"/>
                <a:gd name="T20" fmla="*/ 123 w 573"/>
                <a:gd name="T21" fmla="*/ 430 h 573"/>
                <a:gd name="T22" fmla="*/ 136 w 573"/>
                <a:gd name="T23" fmla="*/ 404 h 573"/>
                <a:gd name="T24" fmla="*/ 143 w 573"/>
                <a:gd name="T25" fmla="*/ 391 h 573"/>
                <a:gd name="T26" fmla="*/ 149 w 573"/>
                <a:gd name="T27" fmla="*/ 378 h 573"/>
                <a:gd name="T28" fmla="*/ 156 w 573"/>
                <a:gd name="T29" fmla="*/ 365 h 573"/>
                <a:gd name="T30" fmla="*/ 162 w 573"/>
                <a:gd name="T31" fmla="*/ 352 h 573"/>
                <a:gd name="T32" fmla="*/ 169 w 573"/>
                <a:gd name="T33" fmla="*/ 332 h 573"/>
                <a:gd name="T34" fmla="*/ 182 w 573"/>
                <a:gd name="T35" fmla="*/ 319 h 573"/>
                <a:gd name="T36" fmla="*/ 195 w 573"/>
                <a:gd name="T37" fmla="*/ 300 h 573"/>
                <a:gd name="T38" fmla="*/ 201 w 573"/>
                <a:gd name="T39" fmla="*/ 287 h 573"/>
                <a:gd name="T40" fmla="*/ 214 w 573"/>
                <a:gd name="T41" fmla="*/ 280 h 573"/>
                <a:gd name="T42" fmla="*/ 228 w 573"/>
                <a:gd name="T43" fmla="*/ 280 h 573"/>
                <a:gd name="T44" fmla="*/ 241 w 573"/>
                <a:gd name="T45" fmla="*/ 280 h 573"/>
                <a:gd name="T46" fmla="*/ 254 w 573"/>
                <a:gd name="T47" fmla="*/ 287 h 573"/>
                <a:gd name="T48" fmla="*/ 267 w 573"/>
                <a:gd name="T49" fmla="*/ 287 h 573"/>
                <a:gd name="T50" fmla="*/ 280 w 573"/>
                <a:gd name="T51" fmla="*/ 287 h 573"/>
                <a:gd name="T52" fmla="*/ 293 w 573"/>
                <a:gd name="T53" fmla="*/ 287 h 573"/>
                <a:gd name="T54" fmla="*/ 306 w 573"/>
                <a:gd name="T55" fmla="*/ 287 h 573"/>
                <a:gd name="T56" fmla="*/ 319 w 573"/>
                <a:gd name="T57" fmla="*/ 293 h 573"/>
                <a:gd name="T58" fmla="*/ 332 w 573"/>
                <a:gd name="T59" fmla="*/ 293 h 573"/>
                <a:gd name="T60" fmla="*/ 345 w 573"/>
                <a:gd name="T61" fmla="*/ 293 h 573"/>
                <a:gd name="T62" fmla="*/ 358 w 573"/>
                <a:gd name="T63" fmla="*/ 287 h 573"/>
                <a:gd name="T64" fmla="*/ 371 w 573"/>
                <a:gd name="T65" fmla="*/ 274 h 573"/>
                <a:gd name="T66" fmla="*/ 384 w 573"/>
                <a:gd name="T67" fmla="*/ 261 h 573"/>
                <a:gd name="T68" fmla="*/ 397 w 573"/>
                <a:gd name="T69" fmla="*/ 241 h 573"/>
                <a:gd name="T70" fmla="*/ 403 w 573"/>
                <a:gd name="T71" fmla="*/ 222 h 573"/>
                <a:gd name="T72" fmla="*/ 410 w 573"/>
                <a:gd name="T73" fmla="*/ 209 h 573"/>
                <a:gd name="T74" fmla="*/ 416 w 573"/>
                <a:gd name="T75" fmla="*/ 196 h 573"/>
                <a:gd name="T76" fmla="*/ 423 w 573"/>
                <a:gd name="T77" fmla="*/ 183 h 573"/>
                <a:gd name="T78" fmla="*/ 429 w 573"/>
                <a:gd name="T79" fmla="*/ 170 h 573"/>
                <a:gd name="T80" fmla="*/ 436 w 573"/>
                <a:gd name="T81" fmla="*/ 150 h 573"/>
                <a:gd name="T82" fmla="*/ 442 w 573"/>
                <a:gd name="T83" fmla="*/ 137 h 573"/>
                <a:gd name="T84" fmla="*/ 455 w 573"/>
                <a:gd name="T85" fmla="*/ 117 h 573"/>
                <a:gd name="T86" fmla="*/ 475 w 573"/>
                <a:gd name="T87" fmla="*/ 98 h 573"/>
                <a:gd name="T88" fmla="*/ 481 w 573"/>
                <a:gd name="T89" fmla="*/ 85 h 573"/>
                <a:gd name="T90" fmla="*/ 494 w 573"/>
                <a:gd name="T91" fmla="*/ 72 h 573"/>
                <a:gd name="T92" fmla="*/ 508 w 573"/>
                <a:gd name="T93" fmla="*/ 59 h 573"/>
                <a:gd name="T94" fmla="*/ 521 w 573"/>
                <a:gd name="T95" fmla="*/ 46 h 573"/>
                <a:gd name="T96" fmla="*/ 534 w 573"/>
                <a:gd name="T97" fmla="*/ 33 h 573"/>
                <a:gd name="T98" fmla="*/ 547 w 573"/>
                <a:gd name="T99" fmla="*/ 20 h 573"/>
                <a:gd name="T100" fmla="*/ 560 w 573"/>
                <a:gd name="T101" fmla="*/ 7 h 573"/>
                <a:gd name="T102" fmla="*/ 573 w 573"/>
                <a:gd name="T103" fmla="*/ 0 h 5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3"/>
                <a:gd name="T157" fmla="*/ 0 h 573"/>
                <a:gd name="T158" fmla="*/ 573 w 573"/>
                <a:gd name="T159" fmla="*/ 573 h 57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3" h="573">
                  <a:moveTo>
                    <a:pt x="0" y="573"/>
                  </a:moveTo>
                  <a:lnTo>
                    <a:pt x="0" y="567"/>
                  </a:lnTo>
                  <a:lnTo>
                    <a:pt x="6" y="560"/>
                  </a:lnTo>
                  <a:lnTo>
                    <a:pt x="13" y="554"/>
                  </a:lnTo>
                  <a:lnTo>
                    <a:pt x="19" y="547"/>
                  </a:lnTo>
                  <a:lnTo>
                    <a:pt x="26" y="541"/>
                  </a:lnTo>
                  <a:lnTo>
                    <a:pt x="32" y="534"/>
                  </a:lnTo>
                  <a:lnTo>
                    <a:pt x="39" y="528"/>
                  </a:lnTo>
                  <a:lnTo>
                    <a:pt x="45" y="528"/>
                  </a:lnTo>
                  <a:lnTo>
                    <a:pt x="58" y="515"/>
                  </a:lnTo>
                  <a:lnTo>
                    <a:pt x="58" y="508"/>
                  </a:lnTo>
                  <a:lnTo>
                    <a:pt x="65" y="502"/>
                  </a:lnTo>
                  <a:lnTo>
                    <a:pt x="71" y="495"/>
                  </a:lnTo>
                  <a:lnTo>
                    <a:pt x="78" y="489"/>
                  </a:lnTo>
                  <a:lnTo>
                    <a:pt x="84" y="482"/>
                  </a:lnTo>
                  <a:lnTo>
                    <a:pt x="91" y="476"/>
                  </a:lnTo>
                  <a:lnTo>
                    <a:pt x="97" y="469"/>
                  </a:lnTo>
                  <a:lnTo>
                    <a:pt x="110" y="456"/>
                  </a:lnTo>
                  <a:lnTo>
                    <a:pt x="110" y="450"/>
                  </a:lnTo>
                  <a:lnTo>
                    <a:pt x="117" y="443"/>
                  </a:lnTo>
                  <a:lnTo>
                    <a:pt x="123" y="437"/>
                  </a:lnTo>
                  <a:lnTo>
                    <a:pt x="123" y="430"/>
                  </a:lnTo>
                  <a:lnTo>
                    <a:pt x="136" y="417"/>
                  </a:lnTo>
                  <a:lnTo>
                    <a:pt x="136" y="404"/>
                  </a:lnTo>
                  <a:lnTo>
                    <a:pt x="143" y="397"/>
                  </a:lnTo>
                  <a:lnTo>
                    <a:pt x="143" y="391"/>
                  </a:lnTo>
                  <a:lnTo>
                    <a:pt x="149" y="384"/>
                  </a:lnTo>
                  <a:lnTo>
                    <a:pt x="149" y="378"/>
                  </a:lnTo>
                  <a:lnTo>
                    <a:pt x="156" y="371"/>
                  </a:lnTo>
                  <a:lnTo>
                    <a:pt x="156" y="365"/>
                  </a:lnTo>
                  <a:lnTo>
                    <a:pt x="162" y="358"/>
                  </a:lnTo>
                  <a:lnTo>
                    <a:pt x="162" y="352"/>
                  </a:lnTo>
                  <a:lnTo>
                    <a:pt x="169" y="345"/>
                  </a:lnTo>
                  <a:lnTo>
                    <a:pt x="169" y="332"/>
                  </a:lnTo>
                  <a:lnTo>
                    <a:pt x="175" y="326"/>
                  </a:lnTo>
                  <a:lnTo>
                    <a:pt x="182" y="319"/>
                  </a:lnTo>
                  <a:lnTo>
                    <a:pt x="182" y="313"/>
                  </a:lnTo>
                  <a:lnTo>
                    <a:pt x="195" y="300"/>
                  </a:lnTo>
                  <a:lnTo>
                    <a:pt x="195" y="293"/>
                  </a:lnTo>
                  <a:lnTo>
                    <a:pt x="201" y="287"/>
                  </a:lnTo>
                  <a:lnTo>
                    <a:pt x="208" y="280"/>
                  </a:lnTo>
                  <a:lnTo>
                    <a:pt x="214" y="280"/>
                  </a:lnTo>
                  <a:lnTo>
                    <a:pt x="221" y="280"/>
                  </a:lnTo>
                  <a:lnTo>
                    <a:pt x="228" y="280"/>
                  </a:lnTo>
                  <a:lnTo>
                    <a:pt x="234" y="280"/>
                  </a:lnTo>
                  <a:lnTo>
                    <a:pt x="241" y="280"/>
                  </a:lnTo>
                  <a:lnTo>
                    <a:pt x="247" y="287"/>
                  </a:lnTo>
                  <a:lnTo>
                    <a:pt x="254" y="287"/>
                  </a:lnTo>
                  <a:lnTo>
                    <a:pt x="260" y="287"/>
                  </a:lnTo>
                  <a:lnTo>
                    <a:pt x="267" y="287"/>
                  </a:lnTo>
                  <a:lnTo>
                    <a:pt x="273" y="287"/>
                  </a:lnTo>
                  <a:lnTo>
                    <a:pt x="280" y="287"/>
                  </a:lnTo>
                  <a:lnTo>
                    <a:pt x="286" y="287"/>
                  </a:lnTo>
                  <a:lnTo>
                    <a:pt x="293" y="287"/>
                  </a:lnTo>
                  <a:lnTo>
                    <a:pt x="299" y="287"/>
                  </a:lnTo>
                  <a:lnTo>
                    <a:pt x="306" y="287"/>
                  </a:lnTo>
                  <a:lnTo>
                    <a:pt x="312" y="287"/>
                  </a:lnTo>
                  <a:lnTo>
                    <a:pt x="319" y="293"/>
                  </a:lnTo>
                  <a:lnTo>
                    <a:pt x="325" y="293"/>
                  </a:lnTo>
                  <a:lnTo>
                    <a:pt x="332" y="293"/>
                  </a:lnTo>
                  <a:lnTo>
                    <a:pt x="338" y="293"/>
                  </a:lnTo>
                  <a:lnTo>
                    <a:pt x="345" y="293"/>
                  </a:lnTo>
                  <a:lnTo>
                    <a:pt x="351" y="293"/>
                  </a:lnTo>
                  <a:lnTo>
                    <a:pt x="358" y="287"/>
                  </a:lnTo>
                  <a:lnTo>
                    <a:pt x="364" y="280"/>
                  </a:lnTo>
                  <a:lnTo>
                    <a:pt x="371" y="274"/>
                  </a:lnTo>
                  <a:lnTo>
                    <a:pt x="377" y="267"/>
                  </a:lnTo>
                  <a:lnTo>
                    <a:pt x="384" y="261"/>
                  </a:lnTo>
                  <a:lnTo>
                    <a:pt x="384" y="254"/>
                  </a:lnTo>
                  <a:lnTo>
                    <a:pt x="397" y="241"/>
                  </a:lnTo>
                  <a:lnTo>
                    <a:pt x="397" y="228"/>
                  </a:lnTo>
                  <a:lnTo>
                    <a:pt x="403" y="222"/>
                  </a:lnTo>
                  <a:lnTo>
                    <a:pt x="403" y="215"/>
                  </a:lnTo>
                  <a:lnTo>
                    <a:pt x="410" y="209"/>
                  </a:lnTo>
                  <a:lnTo>
                    <a:pt x="410" y="202"/>
                  </a:lnTo>
                  <a:lnTo>
                    <a:pt x="416" y="196"/>
                  </a:lnTo>
                  <a:lnTo>
                    <a:pt x="416" y="189"/>
                  </a:lnTo>
                  <a:lnTo>
                    <a:pt x="423" y="183"/>
                  </a:lnTo>
                  <a:lnTo>
                    <a:pt x="423" y="176"/>
                  </a:lnTo>
                  <a:lnTo>
                    <a:pt x="429" y="170"/>
                  </a:lnTo>
                  <a:lnTo>
                    <a:pt x="429" y="157"/>
                  </a:lnTo>
                  <a:lnTo>
                    <a:pt x="436" y="150"/>
                  </a:lnTo>
                  <a:lnTo>
                    <a:pt x="442" y="144"/>
                  </a:lnTo>
                  <a:lnTo>
                    <a:pt x="442" y="137"/>
                  </a:lnTo>
                  <a:lnTo>
                    <a:pt x="455" y="124"/>
                  </a:lnTo>
                  <a:lnTo>
                    <a:pt x="455" y="117"/>
                  </a:lnTo>
                  <a:lnTo>
                    <a:pt x="462" y="111"/>
                  </a:lnTo>
                  <a:lnTo>
                    <a:pt x="475" y="98"/>
                  </a:lnTo>
                  <a:lnTo>
                    <a:pt x="475" y="91"/>
                  </a:lnTo>
                  <a:lnTo>
                    <a:pt x="481" y="85"/>
                  </a:lnTo>
                  <a:lnTo>
                    <a:pt x="488" y="78"/>
                  </a:lnTo>
                  <a:lnTo>
                    <a:pt x="494" y="72"/>
                  </a:lnTo>
                  <a:lnTo>
                    <a:pt x="501" y="65"/>
                  </a:lnTo>
                  <a:lnTo>
                    <a:pt x="508" y="59"/>
                  </a:lnTo>
                  <a:lnTo>
                    <a:pt x="514" y="52"/>
                  </a:lnTo>
                  <a:lnTo>
                    <a:pt x="521" y="46"/>
                  </a:lnTo>
                  <a:lnTo>
                    <a:pt x="527" y="39"/>
                  </a:lnTo>
                  <a:lnTo>
                    <a:pt x="534" y="33"/>
                  </a:lnTo>
                  <a:lnTo>
                    <a:pt x="540" y="26"/>
                  </a:lnTo>
                  <a:lnTo>
                    <a:pt x="547" y="20"/>
                  </a:lnTo>
                  <a:lnTo>
                    <a:pt x="553" y="13"/>
                  </a:lnTo>
                  <a:lnTo>
                    <a:pt x="560" y="7"/>
                  </a:lnTo>
                  <a:lnTo>
                    <a:pt x="566"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1" name="Rectangle 352"/>
            <p:cNvSpPr>
              <a:spLocks noChangeArrowheads="1"/>
            </p:cNvSpPr>
            <p:nvPr/>
          </p:nvSpPr>
          <p:spPr bwMode="auto">
            <a:xfrm>
              <a:off x="4350" y="3103"/>
              <a:ext cx="579" cy="5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22" name="Rectangle 353"/>
            <p:cNvSpPr>
              <a:spLocks noChangeArrowheads="1"/>
            </p:cNvSpPr>
            <p:nvPr/>
          </p:nvSpPr>
          <p:spPr bwMode="auto">
            <a:xfrm>
              <a:off x="4350" y="3103"/>
              <a:ext cx="579" cy="58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3" name="Freeform 354"/>
            <p:cNvSpPr>
              <a:spLocks/>
            </p:cNvSpPr>
            <p:nvPr/>
          </p:nvSpPr>
          <p:spPr bwMode="auto">
            <a:xfrm>
              <a:off x="4643" y="3103"/>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4" name="Freeform 355"/>
            <p:cNvSpPr>
              <a:spLocks/>
            </p:cNvSpPr>
            <p:nvPr/>
          </p:nvSpPr>
          <p:spPr bwMode="auto">
            <a:xfrm>
              <a:off x="4350" y="3390"/>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5" name="Line 356"/>
            <p:cNvSpPr>
              <a:spLocks noChangeShapeType="1"/>
            </p:cNvSpPr>
            <p:nvPr/>
          </p:nvSpPr>
          <p:spPr bwMode="auto">
            <a:xfrm>
              <a:off x="4350"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26" name="Freeform 357"/>
            <p:cNvSpPr>
              <a:spLocks/>
            </p:cNvSpPr>
            <p:nvPr/>
          </p:nvSpPr>
          <p:spPr bwMode="auto">
            <a:xfrm>
              <a:off x="4350"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7" name="Line 358"/>
            <p:cNvSpPr>
              <a:spLocks noChangeShapeType="1"/>
            </p:cNvSpPr>
            <p:nvPr/>
          </p:nvSpPr>
          <p:spPr bwMode="auto">
            <a:xfrm flipV="1">
              <a:off x="4350"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28" name="Line 359"/>
            <p:cNvSpPr>
              <a:spLocks noChangeShapeType="1"/>
            </p:cNvSpPr>
            <p:nvPr/>
          </p:nvSpPr>
          <p:spPr bwMode="auto">
            <a:xfrm>
              <a:off x="4350" y="368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29" name="Line 360"/>
            <p:cNvSpPr>
              <a:spLocks noChangeShapeType="1"/>
            </p:cNvSpPr>
            <p:nvPr/>
          </p:nvSpPr>
          <p:spPr bwMode="auto">
            <a:xfrm flipV="1">
              <a:off x="4350"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0" name="Line 361"/>
            <p:cNvSpPr>
              <a:spLocks noChangeShapeType="1"/>
            </p:cNvSpPr>
            <p:nvPr/>
          </p:nvSpPr>
          <p:spPr bwMode="auto">
            <a:xfrm flipV="1">
              <a:off x="4643" y="3676"/>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1" name="Line 362"/>
            <p:cNvSpPr>
              <a:spLocks noChangeShapeType="1"/>
            </p:cNvSpPr>
            <p:nvPr/>
          </p:nvSpPr>
          <p:spPr bwMode="auto">
            <a:xfrm>
              <a:off x="4643" y="3103"/>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2" name="Line 363"/>
            <p:cNvSpPr>
              <a:spLocks noChangeShapeType="1"/>
            </p:cNvSpPr>
            <p:nvPr/>
          </p:nvSpPr>
          <p:spPr bwMode="auto">
            <a:xfrm>
              <a:off x="4350"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3" name="Line 364"/>
            <p:cNvSpPr>
              <a:spLocks noChangeShapeType="1"/>
            </p:cNvSpPr>
            <p:nvPr/>
          </p:nvSpPr>
          <p:spPr bwMode="auto">
            <a:xfrm flipH="1">
              <a:off x="4923"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4" name="Line 365"/>
            <p:cNvSpPr>
              <a:spLocks noChangeShapeType="1"/>
            </p:cNvSpPr>
            <p:nvPr/>
          </p:nvSpPr>
          <p:spPr bwMode="auto">
            <a:xfrm>
              <a:off x="4350"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5" name="Freeform 366"/>
            <p:cNvSpPr>
              <a:spLocks/>
            </p:cNvSpPr>
            <p:nvPr/>
          </p:nvSpPr>
          <p:spPr bwMode="auto">
            <a:xfrm>
              <a:off x="4350"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36" name="Line 367"/>
            <p:cNvSpPr>
              <a:spLocks noChangeShapeType="1"/>
            </p:cNvSpPr>
            <p:nvPr/>
          </p:nvSpPr>
          <p:spPr bwMode="auto">
            <a:xfrm flipV="1">
              <a:off x="4350"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7" name="Freeform 368"/>
            <p:cNvSpPr>
              <a:spLocks/>
            </p:cNvSpPr>
            <p:nvPr/>
          </p:nvSpPr>
          <p:spPr bwMode="auto">
            <a:xfrm>
              <a:off x="4356"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63 h 573"/>
                <a:gd name="T18" fmla="*/ 117 w 573"/>
                <a:gd name="T19" fmla="*/ 450 h 573"/>
                <a:gd name="T20" fmla="*/ 130 w 573"/>
                <a:gd name="T21" fmla="*/ 437 h 573"/>
                <a:gd name="T22" fmla="*/ 143 w 573"/>
                <a:gd name="T23" fmla="*/ 424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6 h 573"/>
                <a:gd name="T82" fmla="*/ 534 w 573"/>
                <a:gd name="T83" fmla="*/ 33 h 573"/>
                <a:gd name="T84" fmla="*/ 547 w 573"/>
                <a:gd name="T85" fmla="*/ 20 h 573"/>
                <a:gd name="T86" fmla="*/ 560 w 573"/>
                <a:gd name="T87" fmla="*/ 7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7"/>
                  </a:lnTo>
                  <a:lnTo>
                    <a:pt x="7" y="560"/>
                  </a:lnTo>
                  <a:lnTo>
                    <a:pt x="13" y="554"/>
                  </a:lnTo>
                  <a:lnTo>
                    <a:pt x="20" y="547"/>
                  </a:lnTo>
                  <a:lnTo>
                    <a:pt x="26" y="541"/>
                  </a:lnTo>
                  <a:lnTo>
                    <a:pt x="33" y="534"/>
                  </a:lnTo>
                  <a:lnTo>
                    <a:pt x="39" y="528"/>
                  </a:lnTo>
                  <a:lnTo>
                    <a:pt x="46" y="521"/>
                  </a:lnTo>
                  <a:lnTo>
                    <a:pt x="52" y="515"/>
                  </a:lnTo>
                  <a:lnTo>
                    <a:pt x="59" y="508"/>
                  </a:lnTo>
                  <a:lnTo>
                    <a:pt x="65" y="502"/>
                  </a:lnTo>
                  <a:lnTo>
                    <a:pt x="72" y="495"/>
                  </a:lnTo>
                  <a:lnTo>
                    <a:pt x="78" y="489"/>
                  </a:lnTo>
                  <a:lnTo>
                    <a:pt x="85" y="482"/>
                  </a:lnTo>
                  <a:lnTo>
                    <a:pt x="91" y="476"/>
                  </a:lnTo>
                  <a:lnTo>
                    <a:pt x="98" y="469"/>
                  </a:lnTo>
                  <a:lnTo>
                    <a:pt x="104" y="463"/>
                  </a:lnTo>
                  <a:lnTo>
                    <a:pt x="111" y="456"/>
                  </a:lnTo>
                  <a:lnTo>
                    <a:pt x="117" y="450"/>
                  </a:lnTo>
                  <a:lnTo>
                    <a:pt x="124" y="443"/>
                  </a:lnTo>
                  <a:lnTo>
                    <a:pt x="130" y="437"/>
                  </a:lnTo>
                  <a:lnTo>
                    <a:pt x="137" y="430"/>
                  </a:lnTo>
                  <a:lnTo>
                    <a:pt x="143" y="424"/>
                  </a:lnTo>
                  <a:lnTo>
                    <a:pt x="150" y="417"/>
                  </a:lnTo>
                  <a:lnTo>
                    <a:pt x="156" y="410"/>
                  </a:lnTo>
                  <a:lnTo>
                    <a:pt x="163" y="404"/>
                  </a:lnTo>
                  <a:lnTo>
                    <a:pt x="169" y="397"/>
                  </a:lnTo>
                  <a:lnTo>
                    <a:pt x="176" y="391"/>
                  </a:lnTo>
                  <a:lnTo>
                    <a:pt x="182" y="384"/>
                  </a:lnTo>
                  <a:lnTo>
                    <a:pt x="189" y="378"/>
                  </a:lnTo>
                  <a:lnTo>
                    <a:pt x="195" y="371"/>
                  </a:lnTo>
                  <a:lnTo>
                    <a:pt x="202" y="365"/>
                  </a:lnTo>
                  <a:lnTo>
                    <a:pt x="208" y="358"/>
                  </a:lnTo>
                  <a:lnTo>
                    <a:pt x="215" y="352"/>
                  </a:lnTo>
                  <a:lnTo>
                    <a:pt x="221" y="345"/>
                  </a:lnTo>
                  <a:lnTo>
                    <a:pt x="228" y="339"/>
                  </a:lnTo>
                  <a:lnTo>
                    <a:pt x="234" y="332"/>
                  </a:lnTo>
                  <a:lnTo>
                    <a:pt x="241" y="326"/>
                  </a:lnTo>
                  <a:lnTo>
                    <a:pt x="248" y="319"/>
                  </a:lnTo>
                  <a:lnTo>
                    <a:pt x="254" y="313"/>
                  </a:lnTo>
                  <a:lnTo>
                    <a:pt x="261" y="306"/>
                  </a:lnTo>
                  <a:lnTo>
                    <a:pt x="267" y="300"/>
                  </a:lnTo>
                  <a:lnTo>
                    <a:pt x="274" y="293"/>
                  </a:lnTo>
                  <a:lnTo>
                    <a:pt x="280" y="287"/>
                  </a:lnTo>
                  <a:lnTo>
                    <a:pt x="287" y="280"/>
                  </a:lnTo>
                  <a:lnTo>
                    <a:pt x="293" y="274"/>
                  </a:lnTo>
                  <a:lnTo>
                    <a:pt x="300" y="267"/>
                  </a:lnTo>
                  <a:lnTo>
                    <a:pt x="306" y="261"/>
                  </a:lnTo>
                  <a:lnTo>
                    <a:pt x="313" y="254"/>
                  </a:lnTo>
                  <a:lnTo>
                    <a:pt x="319" y="248"/>
                  </a:lnTo>
                  <a:lnTo>
                    <a:pt x="326" y="241"/>
                  </a:lnTo>
                  <a:lnTo>
                    <a:pt x="332" y="235"/>
                  </a:lnTo>
                  <a:lnTo>
                    <a:pt x="339" y="228"/>
                  </a:lnTo>
                  <a:lnTo>
                    <a:pt x="345" y="222"/>
                  </a:lnTo>
                  <a:lnTo>
                    <a:pt x="352" y="215"/>
                  </a:lnTo>
                  <a:lnTo>
                    <a:pt x="358" y="209"/>
                  </a:lnTo>
                  <a:lnTo>
                    <a:pt x="365" y="202"/>
                  </a:lnTo>
                  <a:lnTo>
                    <a:pt x="371" y="196"/>
                  </a:lnTo>
                  <a:lnTo>
                    <a:pt x="378" y="189"/>
                  </a:lnTo>
                  <a:lnTo>
                    <a:pt x="384" y="183"/>
                  </a:lnTo>
                  <a:lnTo>
                    <a:pt x="391" y="176"/>
                  </a:lnTo>
                  <a:lnTo>
                    <a:pt x="397" y="170"/>
                  </a:lnTo>
                  <a:lnTo>
                    <a:pt x="404" y="163"/>
                  </a:lnTo>
                  <a:lnTo>
                    <a:pt x="410" y="157"/>
                  </a:lnTo>
                  <a:lnTo>
                    <a:pt x="417" y="150"/>
                  </a:lnTo>
                  <a:lnTo>
                    <a:pt x="423" y="144"/>
                  </a:lnTo>
                  <a:lnTo>
                    <a:pt x="430"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6"/>
                  </a:lnTo>
                  <a:lnTo>
                    <a:pt x="528" y="39"/>
                  </a:lnTo>
                  <a:lnTo>
                    <a:pt x="534" y="33"/>
                  </a:lnTo>
                  <a:lnTo>
                    <a:pt x="541" y="26"/>
                  </a:lnTo>
                  <a:lnTo>
                    <a:pt x="547" y="20"/>
                  </a:lnTo>
                  <a:lnTo>
                    <a:pt x="554" y="13"/>
                  </a:lnTo>
                  <a:lnTo>
                    <a:pt x="560" y="7"/>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38" name="Freeform 369"/>
            <p:cNvSpPr>
              <a:spLocks/>
            </p:cNvSpPr>
            <p:nvPr/>
          </p:nvSpPr>
          <p:spPr bwMode="auto">
            <a:xfrm>
              <a:off x="4356"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56 h 573"/>
                <a:gd name="T18" fmla="*/ 117 w 573"/>
                <a:gd name="T19" fmla="*/ 443 h 573"/>
                <a:gd name="T20" fmla="*/ 130 w 573"/>
                <a:gd name="T21" fmla="*/ 424 h 573"/>
                <a:gd name="T22" fmla="*/ 137 w 573"/>
                <a:gd name="T23" fmla="*/ 410 h 573"/>
                <a:gd name="T24" fmla="*/ 143 w 573"/>
                <a:gd name="T25" fmla="*/ 397 h 573"/>
                <a:gd name="T26" fmla="*/ 150 w 573"/>
                <a:gd name="T27" fmla="*/ 384 h 573"/>
                <a:gd name="T28" fmla="*/ 156 w 573"/>
                <a:gd name="T29" fmla="*/ 365 h 573"/>
                <a:gd name="T30" fmla="*/ 163 w 573"/>
                <a:gd name="T31" fmla="*/ 345 h 573"/>
                <a:gd name="T32" fmla="*/ 169 w 573"/>
                <a:gd name="T33" fmla="*/ 332 h 573"/>
                <a:gd name="T34" fmla="*/ 182 w 573"/>
                <a:gd name="T35" fmla="*/ 306 h 573"/>
                <a:gd name="T36" fmla="*/ 195 w 573"/>
                <a:gd name="T37" fmla="*/ 293 h 573"/>
                <a:gd name="T38" fmla="*/ 208 w 573"/>
                <a:gd name="T39" fmla="*/ 280 h 573"/>
                <a:gd name="T40" fmla="*/ 221 w 573"/>
                <a:gd name="T41" fmla="*/ 274 h 573"/>
                <a:gd name="T42" fmla="*/ 234 w 573"/>
                <a:gd name="T43" fmla="*/ 274 h 573"/>
                <a:gd name="T44" fmla="*/ 248 w 573"/>
                <a:gd name="T45" fmla="*/ 280 h 573"/>
                <a:gd name="T46" fmla="*/ 261 w 573"/>
                <a:gd name="T47" fmla="*/ 287 h 573"/>
                <a:gd name="T48" fmla="*/ 274 w 573"/>
                <a:gd name="T49" fmla="*/ 287 h 573"/>
                <a:gd name="T50" fmla="*/ 287 w 573"/>
                <a:gd name="T51" fmla="*/ 287 h 573"/>
                <a:gd name="T52" fmla="*/ 300 w 573"/>
                <a:gd name="T53" fmla="*/ 287 h 573"/>
                <a:gd name="T54" fmla="*/ 313 w 573"/>
                <a:gd name="T55" fmla="*/ 293 h 573"/>
                <a:gd name="T56" fmla="*/ 326 w 573"/>
                <a:gd name="T57" fmla="*/ 293 h 573"/>
                <a:gd name="T58" fmla="*/ 339 w 573"/>
                <a:gd name="T59" fmla="*/ 300 h 573"/>
                <a:gd name="T60" fmla="*/ 352 w 573"/>
                <a:gd name="T61" fmla="*/ 293 h 573"/>
                <a:gd name="T62" fmla="*/ 365 w 573"/>
                <a:gd name="T63" fmla="*/ 287 h 573"/>
                <a:gd name="T64" fmla="*/ 378 w 573"/>
                <a:gd name="T65" fmla="*/ 274 h 573"/>
                <a:gd name="T66" fmla="*/ 384 w 573"/>
                <a:gd name="T67" fmla="*/ 254 h 573"/>
                <a:gd name="T68" fmla="*/ 397 w 573"/>
                <a:gd name="T69" fmla="*/ 241 h 573"/>
                <a:gd name="T70" fmla="*/ 404 w 573"/>
                <a:gd name="T71" fmla="*/ 222 h 573"/>
                <a:gd name="T72" fmla="*/ 417 w 573"/>
                <a:gd name="T73" fmla="*/ 202 h 573"/>
                <a:gd name="T74" fmla="*/ 423 w 573"/>
                <a:gd name="T75" fmla="*/ 183 h 573"/>
                <a:gd name="T76" fmla="*/ 430 w 573"/>
                <a:gd name="T77" fmla="*/ 170 h 573"/>
                <a:gd name="T78" fmla="*/ 443 w 573"/>
                <a:gd name="T79" fmla="*/ 150 h 573"/>
                <a:gd name="T80" fmla="*/ 449 w 573"/>
                <a:gd name="T81" fmla="*/ 137 h 573"/>
                <a:gd name="T82" fmla="*/ 456 w 573"/>
                <a:gd name="T83" fmla="*/ 124 h 573"/>
                <a:gd name="T84" fmla="*/ 469 w 573"/>
                <a:gd name="T85" fmla="*/ 104 h 573"/>
                <a:gd name="T86" fmla="*/ 482 w 573"/>
                <a:gd name="T87" fmla="*/ 91 h 573"/>
                <a:gd name="T88" fmla="*/ 488 w 573"/>
                <a:gd name="T89" fmla="*/ 78 h 573"/>
                <a:gd name="T90" fmla="*/ 508 w 573"/>
                <a:gd name="T91" fmla="*/ 65 h 573"/>
                <a:gd name="T92" fmla="*/ 514 w 573"/>
                <a:gd name="T93" fmla="*/ 52 h 573"/>
                <a:gd name="T94" fmla="*/ 528 w 573"/>
                <a:gd name="T95" fmla="*/ 39 h 573"/>
                <a:gd name="T96" fmla="*/ 541 w 573"/>
                <a:gd name="T97" fmla="*/ 26 h 573"/>
                <a:gd name="T98" fmla="*/ 554 w 573"/>
                <a:gd name="T99" fmla="*/ 13 h 573"/>
                <a:gd name="T100" fmla="*/ 567 w 573"/>
                <a:gd name="T101" fmla="*/ 0 h 5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3"/>
                <a:gd name="T154" fmla="*/ 0 h 573"/>
                <a:gd name="T155" fmla="*/ 573 w 573"/>
                <a:gd name="T156" fmla="*/ 573 h 57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3" h="573">
                  <a:moveTo>
                    <a:pt x="0" y="573"/>
                  </a:moveTo>
                  <a:lnTo>
                    <a:pt x="0" y="567"/>
                  </a:lnTo>
                  <a:lnTo>
                    <a:pt x="7" y="560"/>
                  </a:lnTo>
                  <a:lnTo>
                    <a:pt x="13" y="554"/>
                  </a:lnTo>
                  <a:lnTo>
                    <a:pt x="20" y="547"/>
                  </a:lnTo>
                  <a:lnTo>
                    <a:pt x="26" y="541"/>
                  </a:lnTo>
                  <a:lnTo>
                    <a:pt x="33" y="534"/>
                  </a:lnTo>
                  <a:lnTo>
                    <a:pt x="39" y="528"/>
                  </a:lnTo>
                  <a:lnTo>
                    <a:pt x="46" y="521"/>
                  </a:lnTo>
                  <a:lnTo>
                    <a:pt x="52" y="515"/>
                  </a:lnTo>
                  <a:lnTo>
                    <a:pt x="59" y="508"/>
                  </a:lnTo>
                  <a:lnTo>
                    <a:pt x="65" y="502"/>
                  </a:lnTo>
                  <a:lnTo>
                    <a:pt x="72" y="495"/>
                  </a:lnTo>
                  <a:lnTo>
                    <a:pt x="78" y="489"/>
                  </a:lnTo>
                  <a:lnTo>
                    <a:pt x="85" y="482"/>
                  </a:lnTo>
                  <a:lnTo>
                    <a:pt x="91" y="476"/>
                  </a:lnTo>
                  <a:lnTo>
                    <a:pt x="104" y="463"/>
                  </a:lnTo>
                  <a:lnTo>
                    <a:pt x="104" y="456"/>
                  </a:lnTo>
                  <a:lnTo>
                    <a:pt x="111" y="450"/>
                  </a:lnTo>
                  <a:lnTo>
                    <a:pt x="117" y="443"/>
                  </a:lnTo>
                  <a:lnTo>
                    <a:pt x="117" y="437"/>
                  </a:lnTo>
                  <a:lnTo>
                    <a:pt x="130" y="424"/>
                  </a:lnTo>
                  <a:lnTo>
                    <a:pt x="130" y="417"/>
                  </a:lnTo>
                  <a:lnTo>
                    <a:pt x="137" y="410"/>
                  </a:lnTo>
                  <a:lnTo>
                    <a:pt x="137" y="404"/>
                  </a:lnTo>
                  <a:lnTo>
                    <a:pt x="143" y="397"/>
                  </a:lnTo>
                  <a:lnTo>
                    <a:pt x="143" y="391"/>
                  </a:lnTo>
                  <a:lnTo>
                    <a:pt x="150" y="384"/>
                  </a:lnTo>
                  <a:lnTo>
                    <a:pt x="150" y="371"/>
                  </a:lnTo>
                  <a:lnTo>
                    <a:pt x="156" y="365"/>
                  </a:lnTo>
                  <a:lnTo>
                    <a:pt x="163" y="358"/>
                  </a:lnTo>
                  <a:lnTo>
                    <a:pt x="163" y="345"/>
                  </a:lnTo>
                  <a:lnTo>
                    <a:pt x="169" y="339"/>
                  </a:lnTo>
                  <a:lnTo>
                    <a:pt x="169" y="332"/>
                  </a:lnTo>
                  <a:lnTo>
                    <a:pt x="182" y="319"/>
                  </a:lnTo>
                  <a:lnTo>
                    <a:pt x="182" y="306"/>
                  </a:lnTo>
                  <a:lnTo>
                    <a:pt x="189" y="300"/>
                  </a:lnTo>
                  <a:lnTo>
                    <a:pt x="195" y="293"/>
                  </a:lnTo>
                  <a:lnTo>
                    <a:pt x="202" y="287"/>
                  </a:lnTo>
                  <a:lnTo>
                    <a:pt x="208" y="280"/>
                  </a:lnTo>
                  <a:lnTo>
                    <a:pt x="215" y="280"/>
                  </a:lnTo>
                  <a:lnTo>
                    <a:pt x="221" y="274"/>
                  </a:lnTo>
                  <a:lnTo>
                    <a:pt x="228" y="274"/>
                  </a:lnTo>
                  <a:lnTo>
                    <a:pt x="234" y="274"/>
                  </a:lnTo>
                  <a:lnTo>
                    <a:pt x="241" y="280"/>
                  </a:lnTo>
                  <a:lnTo>
                    <a:pt x="248" y="280"/>
                  </a:lnTo>
                  <a:lnTo>
                    <a:pt x="254" y="280"/>
                  </a:lnTo>
                  <a:lnTo>
                    <a:pt x="261" y="287"/>
                  </a:lnTo>
                  <a:lnTo>
                    <a:pt x="267" y="287"/>
                  </a:lnTo>
                  <a:lnTo>
                    <a:pt x="274" y="287"/>
                  </a:lnTo>
                  <a:lnTo>
                    <a:pt x="280" y="287"/>
                  </a:lnTo>
                  <a:lnTo>
                    <a:pt x="287" y="287"/>
                  </a:lnTo>
                  <a:lnTo>
                    <a:pt x="293" y="287"/>
                  </a:lnTo>
                  <a:lnTo>
                    <a:pt x="300" y="287"/>
                  </a:lnTo>
                  <a:lnTo>
                    <a:pt x="306" y="287"/>
                  </a:lnTo>
                  <a:lnTo>
                    <a:pt x="313" y="293"/>
                  </a:lnTo>
                  <a:lnTo>
                    <a:pt x="319" y="293"/>
                  </a:lnTo>
                  <a:lnTo>
                    <a:pt x="326" y="293"/>
                  </a:lnTo>
                  <a:lnTo>
                    <a:pt x="332" y="300"/>
                  </a:lnTo>
                  <a:lnTo>
                    <a:pt x="339" y="300"/>
                  </a:lnTo>
                  <a:lnTo>
                    <a:pt x="345" y="300"/>
                  </a:lnTo>
                  <a:lnTo>
                    <a:pt x="352" y="293"/>
                  </a:lnTo>
                  <a:lnTo>
                    <a:pt x="358" y="293"/>
                  </a:lnTo>
                  <a:lnTo>
                    <a:pt x="365" y="287"/>
                  </a:lnTo>
                  <a:lnTo>
                    <a:pt x="371" y="280"/>
                  </a:lnTo>
                  <a:lnTo>
                    <a:pt x="378" y="274"/>
                  </a:lnTo>
                  <a:lnTo>
                    <a:pt x="384" y="267"/>
                  </a:lnTo>
                  <a:lnTo>
                    <a:pt x="384" y="254"/>
                  </a:lnTo>
                  <a:lnTo>
                    <a:pt x="391" y="248"/>
                  </a:lnTo>
                  <a:lnTo>
                    <a:pt x="397" y="241"/>
                  </a:lnTo>
                  <a:lnTo>
                    <a:pt x="397" y="228"/>
                  </a:lnTo>
                  <a:lnTo>
                    <a:pt x="404" y="222"/>
                  </a:lnTo>
                  <a:lnTo>
                    <a:pt x="404" y="215"/>
                  </a:lnTo>
                  <a:lnTo>
                    <a:pt x="417" y="202"/>
                  </a:lnTo>
                  <a:lnTo>
                    <a:pt x="417" y="189"/>
                  </a:lnTo>
                  <a:lnTo>
                    <a:pt x="423" y="183"/>
                  </a:lnTo>
                  <a:lnTo>
                    <a:pt x="423" y="176"/>
                  </a:lnTo>
                  <a:lnTo>
                    <a:pt x="430" y="170"/>
                  </a:lnTo>
                  <a:lnTo>
                    <a:pt x="430" y="163"/>
                  </a:lnTo>
                  <a:lnTo>
                    <a:pt x="443" y="150"/>
                  </a:lnTo>
                  <a:lnTo>
                    <a:pt x="443" y="144"/>
                  </a:lnTo>
                  <a:lnTo>
                    <a:pt x="449" y="137"/>
                  </a:lnTo>
                  <a:lnTo>
                    <a:pt x="449" y="130"/>
                  </a:lnTo>
                  <a:lnTo>
                    <a:pt x="456" y="124"/>
                  </a:lnTo>
                  <a:lnTo>
                    <a:pt x="469" y="111"/>
                  </a:lnTo>
                  <a:lnTo>
                    <a:pt x="469" y="104"/>
                  </a:lnTo>
                  <a:lnTo>
                    <a:pt x="475" y="98"/>
                  </a:lnTo>
                  <a:lnTo>
                    <a:pt x="482" y="91"/>
                  </a:lnTo>
                  <a:lnTo>
                    <a:pt x="495" y="78"/>
                  </a:lnTo>
                  <a:lnTo>
                    <a:pt x="488" y="78"/>
                  </a:lnTo>
                  <a:lnTo>
                    <a:pt x="495" y="78"/>
                  </a:lnTo>
                  <a:lnTo>
                    <a:pt x="508" y="65"/>
                  </a:lnTo>
                  <a:lnTo>
                    <a:pt x="508" y="59"/>
                  </a:lnTo>
                  <a:lnTo>
                    <a:pt x="514" y="52"/>
                  </a:lnTo>
                  <a:lnTo>
                    <a:pt x="521" y="46"/>
                  </a:lnTo>
                  <a:lnTo>
                    <a:pt x="528" y="39"/>
                  </a:lnTo>
                  <a:lnTo>
                    <a:pt x="534" y="33"/>
                  </a:lnTo>
                  <a:lnTo>
                    <a:pt x="541" y="26"/>
                  </a:lnTo>
                  <a:lnTo>
                    <a:pt x="547" y="20"/>
                  </a:lnTo>
                  <a:lnTo>
                    <a:pt x="554" y="13"/>
                  </a:lnTo>
                  <a:lnTo>
                    <a:pt x="560" y="7"/>
                  </a:lnTo>
                  <a:lnTo>
                    <a:pt x="567"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sp>
        <p:nvSpPr>
          <p:cNvPr id="83976" name="Text Box 370"/>
          <p:cNvSpPr txBox="1">
            <a:spLocks noChangeArrowheads="1"/>
          </p:cNvSpPr>
          <p:nvPr/>
        </p:nvSpPr>
        <p:spPr bwMode="auto">
          <a:xfrm>
            <a:off x="2209800" y="360363"/>
            <a:ext cx="267335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800">
                <a:solidFill>
                  <a:schemeClr val="accent2"/>
                </a:solidFill>
                <a:latin typeface="Arial" pitchFamily="34" charset="0"/>
              </a:rPr>
              <a:t>噪声方差的影响</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Rectangle 2"/>
          <p:cNvSpPr>
            <a:spLocks noGrp="1" noChangeArrowheads="1"/>
          </p:cNvSpPr>
          <p:nvPr>
            <p:ph type="body" idx="1"/>
          </p:nvPr>
        </p:nvSpPr>
        <p:spPr/>
        <p:txBody>
          <a:bodyPr/>
          <a:lstStyle/>
          <a:p>
            <a:pPr eaLnBrk="1" hangingPunct="1"/>
            <a:r>
              <a:rPr lang="zh-CN" altLang="en-US" smtClean="0"/>
              <a:t>观察</a:t>
            </a:r>
            <a:r>
              <a:rPr lang="en-US" altLang="zh-CN" smtClean="0"/>
              <a:t>: </a:t>
            </a:r>
            <a:r>
              <a:rPr lang="zh-CN" altLang="en-US" smtClean="0"/>
              <a:t>不同方差得到的 </a:t>
            </a:r>
            <a:r>
              <a:rPr lang="en-US" altLang="zh-CN" smtClean="0"/>
              <a:t>MF</a:t>
            </a:r>
            <a:r>
              <a:rPr lang="zh-CN" altLang="en-US" smtClean="0"/>
              <a:t>可以用下式拟合：</a:t>
            </a:r>
          </a:p>
        </p:txBody>
      </p:sp>
      <p:sp>
        <p:nvSpPr>
          <p:cNvPr id="29700" name="Rectangle 3"/>
          <p:cNvSpPr>
            <a:spLocks noChangeArrowheads="1"/>
          </p:cNvSpPr>
          <p:nvPr/>
        </p:nvSpPr>
        <p:spPr bwMode="auto">
          <a:xfrm>
            <a:off x="609600" y="533400"/>
            <a:ext cx="8229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nchor="ctr"/>
          <a:lstStyle/>
          <a:p>
            <a:r>
              <a:rPr lang="zh-CN" altLang="en-US" sz="2800">
                <a:solidFill>
                  <a:schemeClr val="accent2"/>
                </a:solidFill>
                <a:latin typeface="Arial" pitchFamily="34" charset="0"/>
              </a:rPr>
              <a:t>噪声方差的影响</a:t>
            </a:r>
          </a:p>
        </p:txBody>
      </p:sp>
      <p:graphicFrame>
        <p:nvGraphicFramePr>
          <p:cNvPr id="29698" name="Object 4"/>
          <p:cNvGraphicFramePr>
            <a:graphicFrameLocks noChangeAspect="1"/>
          </p:cNvGraphicFramePr>
          <p:nvPr/>
        </p:nvGraphicFramePr>
        <p:xfrm>
          <a:off x="2819400" y="3200400"/>
          <a:ext cx="3252788" cy="2205038"/>
        </p:xfrm>
        <a:graphic>
          <a:graphicData uri="http://schemas.openxmlformats.org/presentationml/2006/ole">
            <p:oleObj spid="_x0000_s29742" name="משוואה" r:id="rId3" imgW="1752840" imgH="1194120" progId="Equation.3">
              <p:embed/>
            </p:oleObj>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AutoShape 2"/>
          <p:cNvSpPr>
            <a:spLocks noChangeAspect="1" noChangeArrowheads="1" noTextEdit="1"/>
          </p:cNvSpPr>
          <p:nvPr/>
        </p:nvSpPr>
        <p:spPr bwMode="auto">
          <a:xfrm>
            <a:off x="1295400" y="914400"/>
            <a:ext cx="6248400" cy="4797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995" name="Rectangle 3"/>
          <p:cNvSpPr>
            <a:spLocks noChangeArrowheads="1"/>
          </p:cNvSpPr>
          <p:nvPr/>
        </p:nvSpPr>
        <p:spPr bwMode="auto">
          <a:xfrm>
            <a:off x="2254250" y="1266825"/>
            <a:ext cx="1036638" cy="10445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996" name="Rectangle 4"/>
          <p:cNvSpPr>
            <a:spLocks noChangeArrowheads="1"/>
          </p:cNvSpPr>
          <p:nvPr/>
        </p:nvSpPr>
        <p:spPr bwMode="auto">
          <a:xfrm>
            <a:off x="2254250" y="1266825"/>
            <a:ext cx="1036638" cy="10445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997" name="Freeform 5"/>
          <p:cNvSpPr>
            <a:spLocks/>
          </p:cNvSpPr>
          <p:nvPr/>
        </p:nvSpPr>
        <p:spPr bwMode="auto">
          <a:xfrm>
            <a:off x="2776538" y="1266825"/>
            <a:ext cx="1587" cy="1044575"/>
          </a:xfrm>
          <a:custGeom>
            <a:avLst/>
            <a:gdLst>
              <a:gd name="T0" fmla="*/ 0 w 1587"/>
              <a:gd name="T1" fmla="*/ 2147483647 h 136"/>
              <a:gd name="T2" fmla="*/ 0 w 1587"/>
              <a:gd name="T3" fmla="*/ 0 h 136"/>
              <a:gd name="T4" fmla="*/ 0 w 1587"/>
              <a:gd name="T5" fmla="*/ 0 h 136"/>
              <a:gd name="T6" fmla="*/ 0 60000 65536"/>
              <a:gd name="T7" fmla="*/ 0 60000 65536"/>
              <a:gd name="T8" fmla="*/ 0 60000 65536"/>
              <a:gd name="T9" fmla="*/ 0 w 1587"/>
              <a:gd name="T10" fmla="*/ 0 h 136"/>
              <a:gd name="T11" fmla="*/ 1587 w 1587"/>
              <a:gd name="T12" fmla="*/ 136 h 136"/>
            </a:gdLst>
            <a:ahLst/>
            <a:cxnLst>
              <a:cxn ang="T6">
                <a:pos x="T0" y="T1"/>
              </a:cxn>
              <a:cxn ang="T7">
                <a:pos x="T2" y="T3"/>
              </a:cxn>
              <a:cxn ang="T8">
                <a:pos x="T4" y="T5"/>
              </a:cxn>
            </a:cxnLst>
            <a:rect l="T9" t="T10" r="T11" b="T12"/>
            <a:pathLst>
              <a:path w="1587"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998" name="Freeform 6"/>
          <p:cNvSpPr>
            <a:spLocks/>
          </p:cNvSpPr>
          <p:nvPr/>
        </p:nvSpPr>
        <p:spPr bwMode="auto">
          <a:xfrm>
            <a:off x="2254250" y="1789113"/>
            <a:ext cx="1036638"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999" name="Line 7"/>
          <p:cNvSpPr>
            <a:spLocks noChangeShapeType="1"/>
          </p:cNvSpPr>
          <p:nvPr/>
        </p:nvSpPr>
        <p:spPr bwMode="auto">
          <a:xfrm>
            <a:off x="2254250" y="1266825"/>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0" name="Freeform 8"/>
          <p:cNvSpPr>
            <a:spLocks/>
          </p:cNvSpPr>
          <p:nvPr/>
        </p:nvSpPr>
        <p:spPr bwMode="auto">
          <a:xfrm>
            <a:off x="2254250" y="1266825"/>
            <a:ext cx="1036638"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01" name="Line 9"/>
          <p:cNvSpPr>
            <a:spLocks noChangeShapeType="1"/>
          </p:cNvSpPr>
          <p:nvPr/>
        </p:nvSpPr>
        <p:spPr bwMode="auto">
          <a:xfrm flipV="1">
            <a:off x="2254250"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2" name="Line 10"/>
          <p:cNvSpPr>
            <a:spLocks noChangeShapeType="1"/>
          </p:cNvSpPr>
          <p:nvPr/>
        </p:nvSpPr>
        <p:spPr bwMode="auto">
          <a:xfrm>
            <a:off x="2254250" y="23114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3" name="Line 11"/>
          <p:cNvSpPr>
            <a:spLocks noChangeShapeType="1"/>
          </p:cNvSpPr>
          <p:nvPr/>
        </p:nvSpPr>
        <p:spPr bwMode="auto">
          <a:xfrm flipV="1">
            <a:off x="2254250"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4" name="Line 12"/>
          <p:cNvSpPr>
            <a:spLocks noChangeShapeType="1"/>
          </p:cNvSpPr>
          <p:nvPr/>
        </p:nvSpPr>
        <p:spPr bwMode="auto">
          <a:xfrm flipV="1">
            <a:off x="2776538" y="2295525"/>
            <a:ext cx="1587"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5" name="Line 13"/>
          <p:cNvSpPr>
            <a:spLocks noChangeShapeType="1"/>
          </p:cNvSpPr>
          <p:nvPr/>
        </p:nvSpPr>
        <p:spPr bwMode="auto">
          <a:xfrm>
            <a:off x="2776538" y="1266825"/>
            <a:ext cx="1587"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6" name="Line 14"/>
          <p:cNvSpPr>
            <a:spLocks noChangeShapeType="1"/>
          </p:cNvSpPr>
          <p:nvPr/>
        </p:nvSpPr>
        <p:spPr bwMode="auto">
          <a:xfrm>
            <a:off x="2254250" y="17891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7" name="Line 15"/>
          <p:cNvSpPr>
            <a:spLocks noChangeShapeType="1"/>
          </p:cNvSpPr>
          <p:nvPr/>
        </p:nvSpPr>
        <p:spPr bwMode="auto">
          <a:xfrm flipH="1">
            <a:off x="3282950" y="17891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8" name="Line 16"/>
          <p:cNvSpPr>
            <a:spLocks noChangeShapeType="1"/>
          </p:cNvSpPr>
          <p:nvPr/>
        </p:nvSpPr>
        <p:spPr bwMode="auto">
          <a:xfrm>
            <a:off x="2254250" y="1266825"/>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9" name="Freeform 17"/>
          <p:cNvSpPr>
            <a:spLocks/>
          </p:cNvSpPr>
          <p:nvPr/>
        </p:nvSpPr>
        <p:spPr bwMode="auto">
          <a:xfrm>
            <a:off x="2254250" y="1266825"/>
            <a:ext cx="1036638"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0" name="Line 18"/>
          <p:cNvSpPr>
            <a:spLocks noChangeShapeType="1"/>
          </p:cNvSpPr>
          <p:nvPr/>
        </p:nvSpPr>
        <p:spPr bwMode="auto">
          <a:xfrm flipV="1">
            <a:off x="2254250"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11" name="Freeform 19"/>
          <p:cNvSpPr>
            <a:spLocks/>
          </p:cNvSpPr>
          <p:nvPr/>
        </p:nvSpPr>
        <p:spPr bwMode="auto">
          <a:xfrm>
            <a:off x="2254250" y="1328738"/>
            <a:ext cx="976313" cy="982662"/>
          </a:xfrm>
          <a:custGeom>
            <a:avLst/>
            <a:gdLst>
              <a:gd name="T0" fmla="*/ 2147483647 w 615"/>
              <a:gd name="T1" fmla="*/ 2147483647 h 619"/>
              <a:gd name="T2" fmla="*/ 2147483647 w 615"/>
              <a:gd name="T3" fmla="*/ 2147483647 h 619"/>
              <a:gd name="T4" fmla="*/ 2147483647 w 615"/>
              <a:gd name="T5" fmla="*/ 2147483647 h 619"/>
              <a:gd name="T6" fmla="*/ 2147483647 w 615"/>
              <a:gd name="T7" fmla="*/ 2147483647 h 619"/>
              <a:gd name="T8" fmla="*/ 2147483647 w 615"/>
              <a:gd name="T9" fmla="*/ 2147483647 h 619"/>
              <a:gd name="T10" fmla="*/ 2147483647 w 615"/>
              <a:gd name="T11" fmla="*/ 2147483647 h 619"/>
              <a:gd name="T12" fmla="*/ 2147483647 w 615"/>
              <a:gd name="T13" fmla="*/ 2147483647 h 619"/>
              <a:gd name="T14" fmla="*/ 2147483647 w 615"/>
              <a:gd name="T15" fmla="*/ 2147483647 h 619"/>
              <a:gd name="T16" fmla="*/ 2147483647 w 615"/>
              <a:gd name="T17" fmla="*/ 2147483647 h 619"/>
              <a:gd name="T18" fmla="*/ 2147483647 w 615"/>
              <a:gd name="T19" fmla="*/ 2147483647 h 619"/>
              <a:gd name="T20" fmla="*/ 2147483647 w 615"/>
              <a:gd name="T21" fmla="*/ 2147483647 h 619"/>
              <a:gd name="T22" fmla="*/ 2147483647 w 615"/>
              <a:gd name="T23" fmla="*/ 2147483647 h 619"/>
              <a:gd name="T24" fmla="*/ 2147483647 w 615"/>
              <a:gd name="T25" fmla="*/ 2147483647 h 619"/>
              <a:gd name="T26" fmla="*/ 2147483647 w 615"/>
              <a:gd name="T27" fmla="*/ 2147483647 h 619"/>
              <a:gd name="T28" fmla="*/ 2147483647 w 615"/>
              <a:gd name="T29" fmla="*/ 2147483647 h 619"/>
              <a:gd name="T30" fmla="*/ 2147483647 w 615"/>
              <a:gd name="T31" fmla="*/ 2147483647 h 619"/>
              <a:gd name="T32" fmla="*/ 2147483647 w 615"/>
              <a:gd name="T33" fmla="*/ 2147483647 h 619"/>
              <a:gd name="T34" fmla="*/ 2147483647 w 615"/>
              <a:gd name="T35" fmla="*/ 2147483647 h 619"/>
              <a:gd name="T36" fmla="*/ 2147483647 w 615"/>
              <a:gd name="T37" fmla="*/ 2147483647 h 619"/>
              <a:gd name="T38" fmla="*/ 2147483647 w 615"/>
              <a:gd name="T39" fmla="*/ 2147483647 h 619"/>
              <a:gd name="T40" fmla="*/ 2147483647 w 615"/>
              <a:gd name="T41" fmla="*/ 2147483647 h 619"/>
              <a:gd name="T42" fmla="*/ 2147483647 w 615"/>
              <a:gd name="T43" fmla="*/ 2147483647 h 619"/>
              <a:gd name="T44" fmla="*/ 2147483647 w 615"/>
              <a:gd name="T45" fmla="*/ 2147483647 h 619"/>
              <a:gd name="T46" fmla="*/ 2147483647 w 615"/>
              <a:gd name="T47" fmla="*/ 2147483647 h 619"/>
              <a:gd name="T48" fmla="*/ 2147483647 w 615"/>
              <a:gd name="T49" fmla="*/ 2147483647 h 619"/>
              <a:gd name="T50" fmla="*/ 2147483647 w 615"/>
              <a:gd name="T51" fmla="*/ 2147483647 h 619"/>
              <a:gd name="T52" fmla="*/ 2147483647 w 615"/>
              <a:gd name="T53" fmla="*/ 2147483647 h 619"/>
              <a:gd name="T54" fmla="*/ 2147483647 w 615"/>
              <a:gd name="T55" fmla="*/ 2147483647 h 619"/>
              <a:gd name="T56" fmla="*/ 2147483647 w 615"/>
              <a:gd name="T57" fmla="*/ 2147483647 h 619"/>
              <a:gd name="T58" fmla="*/ 2147483647 w 615"/>
              <a:gd name="T59" fmla="*/ 2147483647 h 619"/>
              <a:gd name="T60" fmla="*/ 2147483647 w 615"/>
              <a:gd name="T61" fmla="*/ 2147483647 h 619"/>
              <a:gd name="T62" fmla="*/ 2147483647 w 615"/>
              <a:gd name="T63" fmla="*/ 2147483647 h 619"/>
              <a:gd name="T64" fmla="*/ 2147483647 w 615"/>
              <a:gd name="T65" fmla="*/ 2147483647 h 619"/>
              <a:gd name="T66" fmla="*/ 2147483647 w 615"/>
              <a:gd name="T67" fmla="*/ 2147483647 h 619"/>
              <a:gd name="T68" fmla="*/ 2147483647 w 615"/>
              <a:gd name="T69" fmla="*/ 2147483647 h 619"/>
              <a:gd name="T70" fmla="*/ 2147483647 w 615"/>
              <a:gd name="T71" fmla="*/ 2147483647 h 619"/>
              <a:gd name="T72" fmla="*/ 2147483647 w 615"/>
              <a:gd name="T73" fmla="*/ 2147483647 h 619"/>
              <a:gd name="T74" fmla="*/ 2147483647 w 615"/>
              <a:gd name="T75" fmla="*/ 2147483647 h 619"/>
              <a:gd name="T76" fmla="*/ 2147483647 w 615"/>
              <a:gd name="T77" fmla="*/ 2147483647 h 619"/>
              <a:gd name="T78" fmla="*/ 2147483647 w 615"/>
              <a:gd name="T79" fmla="*/ 2147483647 h 619"/>
              <a:gd name="T80" fmla="*/ 2147483647 w 615"/>
              <a:gd name="T81" fmla="*/ 2147483647 h 619"/>
              <a:gd name="T82" fmla="*/ 2147483647 w 615"/>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5"/>
              <a:gd name="T127" fmla="*/ 0 h 619"/>
              <a:gd name="T128" fmla="*/ 615 w 615"/>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5" h="619">
                <a:moveTo>
                  <a:pt x="0" y="619"/>
                </a:moveTo>
                <a:lnTo>
                  <a:pt x="10" y="609"/>
                </a:lnTo>
                <a:lnTo>
                  <a:pt x="10" y="605"/>
                </a:lnTo>
                <a:lnTo>
                  <a:pt x="15" y="600"/>
                </a:lnTo>
                <a:lnTo>
                  <a:pt x="20" y="600"/>
                </a:lnTo>
                <a:lnTo>
                  <a:pt x="29" y="590"/>
                </a:lnTo>
                <a:lnTo>
                  <a:pt x="29" y="585"/>
                </a:lnTo>
                <a:lnTo>
                  <a:pt x="34" y="580"/>
                </a:lnTo>
                <a:lnTo>
                  <a:pt x="39" y="575"/>
                </a:lnTo>
                <a:lnTo>
                  <a:pt x="44" y="575"/>
                </a:lnTo>
                <a:lnTo>
                  <a:pt x="54" y="566"/>
                </a:lnTo>
                <a:lnTo>
                  <a:pt x="54" y="561"/>
                </a:lnTo>
                <a:lnTo>
                  <a:pt x="58" y="556"/>
                </a:lnTo>
                <a:lnTo>
                  <a:pt x="63" y="556"/>
                </a:lnTo>
                <a:lnTo>
                  <a:pt x="73" y="546"/>
                </a:lnTo>
                <a:lnTo>
                  <a:pt x="73" y="542"/>
                </a:lnTo>
                <a:lnTo>
                  <a:pt x="78" y="537"/>
                </a:lnTo>
                <a:lnTo>
                  <a:pt x="83" y="532"/>
                </a:lnTo>
                <a:lnTo>
                  <a:pt x="87" y="532"/>
                </a:lnTo>
                <a:lnTo>
                  <a:pt x="97" y="522"/>
                </a:lnTo>
                <a:lnTo>
                  <a:pt x="97" y="517"/>
                </a:lnTo>
                <a:lnTo>
                  <a:pt x="102" y="513"/>
                </a:lnTo>
                <a:lnTo>
                  <a:pt x="107" y="513"/>
                </a:lnTo>
                <a:lnTo>
                  <a:pt x="116" y="503"/>
                </a:lnTo>
                <a:lnTo>
                  <a:pt x="116" y="498"/>
                </a:lnTo>
                <a:lnTo>
                  <a:pt x="121" y="493"/>
                </a:lnTo>
                <a:lnTo>
                  <a:pt x="126" y="488"/>
                </a:lnTo>
                <a:lnTo>
                  <a:pt x="131" y="488"/>
                </a:lnTo>
                <a:lnTo>
                  <a:pt x="141" y="479"/>
                </a:lnTo>
                <a:lnTo>
                  <a:pt x="141" y="474"/>
                </a:lnTo>
                <a:lnTo>
                  <a:pt x="145" y="469"/>
                </a:lnTo>
                <a:lnTo>
                  <a:pt x="150" y="469"/>
                </a:lnTo>
                <a:lnTo>
                  <a:pt x="160" y="459"/>
                </a:lnTo>
                <a:lnTo>
                  <a:pt x="160" y="455"/>
                </a:lnTo>
                <a:lnTo>
                  <a:pt x="165" y="450"/>
                </a:lnTo>
                <a:lnTo>
                  <a:pt x="170" y="445"/>
                </a:lnTo>
                <a:lnTo>
                  <a:pt x="174" y="445"/>
                </a:lnTo>
                <a:lnTo>
                  <a:pt x="184" y="435"/>
                </a:lnTo>
                <a:lnTo>
                  <a:pt x="184" y="430"/>
                </a:lnTo>
                <a:lnTo>
                  <a:pt x="189" y="426"/>
                </a:lnTo>
                <a:lnTo>
                  <a:pt x="194" y="426"/>
                </a:lnTo>
                <a:lnTo>
                  <a:pt x="204" y="416"/>
                </a:lnTo>
                <a:lnTo>
                  <a:pt x="204" y="411"/>
                </a:lnTo>
                <a:lnTo>
                  <a:pt x="208" y="406"/>
                </a:lnTo>
                <a:lnTo>
                  <a:pt x="213" y="401"/>
                </a:lnTo>
                <a:lnTo>
                  <a:pt x="218" y="401"/>
                </a:lnTo>
                <a:lnTo>
                  <a:pt x="228" y="392"/>
                </a:lnTo>
                <a:lnTo>
                  <a:pt x="228" y="387"/>
                </a:lnTo>
                <a:lnTo>
                  <a:pt x="233" y="382"/>
                </a:lnTo>
                <a:lnTo>
                  <a:pt x="237" y="382"/>
                </a:lnTo>
                <a:lnTo>
                  <a:pt x="247" y="372"/>
                </a:lnTo>
                <a:lnTo>
                  <a:pt x="247" y="368"/>
                </a:lnTo>
                <a:lnTo>
                  <a:pt x="252" y="363"/>
                </a:lnTo>
                <a:lnTo>
                  <a:pt x="257" y="358"/>
                </a:lnTo>
                <a:lnTo>
                  <a:pt x="262" y="353"/>
                </a:lnTo>
                <a:lnTo>
                  <a:pt x="266" y="348"/>
                </a:lnTo>
                <a:lnTo>
                  <a:pt x="271" y="343"/>
                </a:lnTo>
                <a:lnTo>
                  <a:pt x="276" y="339"/>
                </a:lnTo>
                <a:lnTo>
                  <a:pt x="281" y="339"/>
                </a:lnTo>
                <a:lnTo>
                  <a:pt x="291" y="329"/>
                </a:lnTo>
                <a:lnTo>
                  <a:pt x="291" y="324"/>
                </a:lnTo>
                <a:lnTo>
                  <a:pt x="295" y="319"/>
                </a:lnTo>
                <a:lnTo>
                  <a:pt x="300" y="314"/>
                </a:lnTo>
                <a:lnTo>
                  <a:pt x="305" y="310"/>
                </a:lnTo>
                <a:lnTo>
                  <a:pt x="310" y="305"/>
                </a:lnTo>
                <a:lnTo>
                  <a:pt x="315" y="300"/>
                </a:lnTo>
                <a:lnTo>
                  <a:pt x="320" y="295"/>
                </a:lnTo>
                <a:lnTo>
                  <a:pt x="324" y="295"/>
                </a:lnTo>
                <a:lnTo>
                  <a:pt x="334" y="285"/>
                </a:lnTo>
                <a:lnTo>
                  <a:pt x="334" y="281"/>
                </a:lnTo>
                <a:lnTo>
                  <a:pt x="339" y="276"/>
                </a:lnTo>
                <a:lnTo>
                  <a:pt x="344" y="271"/>
                </a:lnTo>
                <a:lnTo>
                  <a:pt x="349" y="266"/>
                </a:lnTo>
                <a:lnTo>
                  <a:pt x="353" y="261"/>
                </a:lnTo>
                <a:lnTo>
                  <a:pt x="358" y="256"/>
                </a:lnTo>
                <a:lnTo>
                  <a:pt x="363" y="252"/>
                </a:lnTo>
                <a:lnTo>
                  <a:pt x="368" y="252"/>
                </a:lnTo>
                <a:lnTo>
                  <a:pt x="378" y="242"/>
                </a:lnTo>
                <a:lnTo>
                  <a:pt x="378" y="237"/>
                </a:lnTo>
                <a:lnTo>
                  <a:pt x="382" y="232"/>
                </a:lnTo>
                <a:lnTo>
                  <a:pt x="387" y="227"/>
                </a:lnTo>
                <a:lnTo>
                  <a:pt x="392" y="223"/>
                </a:lnTo>
                <a:lnTo>
                  <a:pt x="397" y="218"/>
                </a:lnTo>
                <a:lnTo>
                  <a:pt x="402" y="213"/>
                </a:lnTo>
                <a:lnTo>
                  <a:pt x="407" y="208"/>
                </a:lnTo>
                <a:lnTo>
                  <a:pt x="411" y="208"/>
                </a:lnTo>
                <a:lnTo>
                  <a:pt x="421" y="198"/>
                </a:lnTo>
                <a:lnTo>
                  <a:pt x="421" y="194"/>
                </a:lnTo>
                <a:lnTo>
                  <a:pt x="426" y="189"/>
                </a:lnTo>
                <a:lnTo>
                  <a:pt x="431" y="184"/>
                </a:lnTo>
                <a:lnTo>
                  <a:pt x="436" y="179"/>
                </a:lnTo>
                <a:lnTo>
                  <a:pt x="440" y="174"/>
                </a:lnTo>
                <a:lnTo>
                  <a:pt x="445" y="169"/>
                </a:lnTo>
                <a:lnTo>
                  <a:pt x="450" y="164"/>
                </a:lnTo>
                <a:lnTo>
                  <a:pt x="455" y="164"/>
                </a:lnTo>
                <a:lnTo>
                  <a:pt x="465" y="155"/>
                </a:lnTo>
                <a:lnTo>
                  <a:pt x="465" y="150"/>
                </a:lnTo>
                <a:lnTo>
                  <a:pt x="469" y="145"/>
                </a:lnTo>
                <a:lnTo>
                  <a:pt x="474" y="140"/>
                </a:lnTo>
                <a:lnTo>
                  <a:pt x="479" y="135"/>
                </a:lnTo>
                <a:lnTo>
                  <a:pt x="484" y="131"/>
                </a:lnTo>
                <a:lnTo>
                  <a:pt x="489" y="126"/>
                </a:lnTo>
                <a:lnTo>
                  <a:pt x="494" y="121"/>
                </a:lnTo>
                <a:lnTo>
                  <a:pt x="498" y="121"/>
                </a:lnTo>
                <a:lnTo>
                  <a:pt x="508" y="111"/>
                </a:lnTo>
                <a:lnTo>
                  <a:pt x="508" y="106"/>
                </a:lnTo>
                <a:lnTo>
                  <a:pt x="513" y="102"/>
                </a:lnTo>
                <a:lnTo>
                  <a:pt x="518" y="97"/>
                </a:lnTo>
                <a:lnTo>
                  <a:pt x="523" y="92"/>
                </a:lnTo>
                <a:lnTo>
                  <a:pt x="527" y="87"/>
                </a:lnTo>
                <a:lnTo>
                  <a:pt x="532" y="82"/>
                </a:lnTo>
                <a:lnTo>
                  <a:pt x="537" y="77"/>
                </a:lnTo>
                <a:lnTo>
                  <a:pt x="542" y="77"/>
                </a:lnTo>
                <a:lnTo>
                  <a:pt x="552" y="68"/>
                </a:lnTo>
                <a:lnTo>
                  <a:pt x="552" y="63"/>
                </a:lnTo>
                <a:lnTo>
                  <a:pt x="556" y="58"/>
                </a:lnTo>
                <a:lnTo>
                  <a:pt x="561" y="53"/>
                </a:lnTo>
                <a:lnTo>
                  <a:pt x="566" y="48"/>
                </a:lnTo>
                <a:lnTo>
                  <a:pt x="571" y="44"/>
                </a:lnTo>
                <a:lnTo>
                  <a:pt x="576" y="39"/>
                </a:lnTo>
                <a:lnTo>
                  <a:pt x="581" y="34"/>
                </a:lnTo>
                <a:lnTo>
                  <a:pt x="586" y="34"/>
                </a:lnTo>
                <a:lnTo>
                  <a:pt x="595" y="24"/>
                </a:lnTo>
                <a:lnTo>
                  <a:pt x="595" y="19"/>
                </a:lnTo>
                <a:lnTo>
                  <a:pt x="600" y="15"/>
                </a:lnTo>
                <a:lnTo>
                  <a:pt x="605" y="10"/>
                </a:lnTo>
                <a:lnTo>
                  <a:pt x="610" y="5"/>
                </a:lnTo>
                <a:lnTo>
                  <a:pt x="61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2" name="Freeform 20"/>
          <p:cNvSpPr>
            <a:spLocks/>
          </p:cNvSpPr>
          <p:nvPr/>
        </p:nvSpPr>
        <p:spPr bwMode="auto">
          <a:xfrm>
            <a:off x="3230563" y="1266825"/>
            <a:ext cx="68262" cy="61913"/>
          </a:xfrm>
          <a:custGeom>
            <a:avLst/>
            <a:gdLst>
              <a:gd name="T0" fmla="*/ 0 w 43"/>
              <a:gd name="T1" fmla="*/ 2147483647 h 39"/>
              <a:gd name="T2" fmla="*/ 2147483647 w 43"/>
              <a:gd name="T3" fmla="*/ 2147483647 h 39"/>
              <a:gd name="T4" fmla="*/ 2147483647 w 43"/>
              <a:gd name="T5" fmla="*/ 2147483647 h 39"/>
              <a:gd name="T6" fmla="*/ 2147483647 w 43"/>
              <a:gd name="T7" fmla="*/ 2147483647 h 39"/>
              <a:gd name="T8" fmla="*/ 2147483647 w 43"/>
              <a:gd name="T9" fmla="*/ 2147483647 h 39"/>
              <a:gd name="T10" fmla="*/ 2147483647 w 43"/>
              <a:gd name="T11" fmla="*/ 2147483647 h 39"/>
              <a:gd name="T12" fmla="*/ 2147483647 w 43"/>
              <a:gd name="T13" fmla="*/ 2147483647 h 39"/>
              <a:gd name="T14" fmla="*/ 2147483647 w 43"/>
              <a:gd name="T15" fmla="*/ 2147483647 h 39"/>
              <a:gd name="T16" fmla="*/ 2147483647 w 43"/>
              <a:gd name="T17" fmla="*/ 0 h 39"/>
              <a:gd name="T18" fmla="*/ 2147483647 w 43"/>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0" y="39"/>
                </a:moveTo>
                <a:lnTo>
                  <a:pt x="4" y="34"/>
                </a:lnTo>
                <a:lnTo>
                  <a:pt x="9" y="29"/>
                </a:lnTo>
                <a:lnTo>
                  <a:pt x="14" y="29"/>
                </a:lnTo>
                <a:lnTo>
                  <a:pt x="24" y="20"/>
                </a:lnTo>
                <a:lnTo>
                  <a:pt x="24" y="15"/>
                </a:lnTo>
                <a:lnTo>
                  <a:pt x="29" y="10"/>
                </a:lnTo>
                <a:lnTo>
                  <a:pt x="33" y="5"/>
                </a:lnTo>
                <a:lnTo>
                  <a:pt x="38" y="0"/>
                </a:lnTo>
                <a:lnTo>
                  <a:pt x="4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3" name="Freeform 21"/>
          <p:cNvSpPr>
            <a:spLocks/>
          </p:cNvSpPr>
          <p:nvPr/>
        </p:nvSpPr>
        <p:spPr bwMode="auto">
          <a:xfrm>
            <a:off x="2270125" y="1550988"/>
            <a:ext cx="782638" cy="760412"/>
          </a:xfrm>
          <a:custGeom>
            <a:avLst/>
            <a:gdLst>
              <a:gd name="T0" fmla="*/ 2147483647 w 493"/>
              <a:gd name="T1" fmla="*/ 2147483647 h 479"/>
              <a:gd name="T2" fmla="*/ 2147483647 w 493"/>
              <a:gd name="T3" fmla="*/ 2147483647 h 479"/>
              <a:gd name="T4" fmla="*/ 2147483647 w 493"/>
              <a:gd name="T5" fmla="*/ 2147483647 h 479"/>
              <a:gd name="T6" fmla="*/ 2147483647 w 493"/>
              <a:gd name="T7" fmla="*/ 2147483647 h 479"/>
              <a:gd name="T8" fmla="*/ 2147483647 w 493"/>
              <a:gd name="T9" fmla="*/ 2147483647 h 479"/>
              <a:gd name="T10" fmla="*/ 2147483647 w 493"/>
              <a:gd name="T11" fmla="*/ 2147483647 h 479"/>
              <a:gd name="T12" fmla="*/ 2147483647 w 493"/>
              <a:gd name="T13" fmla="*/ 2147483647 h 479"/>
              <a:gd name="T14" fmla="*/ 2147483647 w 493"/>
              <a:gd name="T15" fmla="*/ 2147483647 h 479"/>
              <a:gd name="T16" fmla="*/ 2147483647 w 493"/>
              <a:gd name="T17" fmla="*/ 2147483647 h 479"/>
              <a:gd name="T18" fmla="*/ 2147483647 w 493"/>
              <a:gd name="T19" fmla="*/ 2147483647 h 479"/>
              <a:gd name="T20" fmla="*/ 2147483647 w 493"/>
              <a:gd name="T21" fmla="*/ 2147483647 h 479"/>
              <a:gd name="T22" fmla="*/ 2147483647 w 493"/>
              <a:gd name="T23" fmla="*/ 2147483647 h 479"/>
              <a:gd name="T24" fmla="*/ 2147483647 w 493"/>
              <a:gd name="T25" fmla="*/ 2147483647 h 479"/>
              <a:gd name="T26" fmla="*/ 2147483647 w 493"/>
              <a:gd name="T27" fmla="*/ 2147483647 h 479"/>
              <a:gd name="T28" fmla="*/ 2147483647 w 493"/>
              <a:gd name="T29" fmla="*/ 2147483647 h 479"/>
              <a:gd name="T30" fmla="*/ 2147483647 w 493"/>
              <a:gd name="T31" fmla="*/ 2147483647 h 479"/>
              <a:gd name="T32" fmla="*/ 2147483647 w 493"/>
              <a:gd name="T33" fmla="*/ 2147483647 h 479"/>
              <a:gd name="T34" fmla="*/ 2147483647 w 493"/>
              <a:gd name="T35" fmla="*/ 2147483647 h 479"/>
              <a:gd name="T36" fmla="*/ 2147483647 w 493"/>
              <a:gd name="T37" fmla="*/ 2147483647 h 479"/>
              <a:gd name="T38" fmla="*/ 2147483647 w 493"/>
              <a:gd name="T39" fmla="*/ 2147483647 h 479"/>
              <a:gd name="T40" fmla="*/ 2147483647 w 493"/>
              <a:gd name="T41" fmla="*/ 2147483647 h 479"/>
              <a:gd name="T42" fmla="*/ 2147483647 w 493"/>
              <a:gd name="T43" fmla="*/ 2147483647 h 479"/>
              <a:gd name="T44" fmla="*/ 2147483647 w 493"/>
              <a:gd name="T45" fmla="*/ 2147483647 h 479"/>
              <a:gd name="T46" fmla="*/ 2147483647 w 493"/>
              <a:gd name="T47" fmla="*/ 2147483647 h 479"/>
              <a:gd name="T48" fmla="*/ 2147483647 w 493"/>
              <a:gd name="T49" fmla="*/ 2147483647 h 479"/>
              <a:gd name="T50" fmla="*/ 2147483647 w 493"/>
              <a:gd name="T51" fmla="*/ 2147483647 h 479"/>
              <a:gd name="T52" fmla="*/ 2147483647 w 493"/>
              <a:gd name="T53" fmla="*/ 2147483647 h 479"/>
              <a:gd name="T54" fmla="*/ 2147483647 w 493"/>
              <a:gd name="T55" fmla="*/ 2147483647 h 479"/>
              <a:gd name="T56" fmla="*/ 2147483647 w 493"/>
              <a:gd name="T57" fmla="*/ 2147483647 h 479"/>
              <a:gd name="T58" fmla="*/ 2147483647 w 493"/>
              <a:gd name="T59" fmla="*/ 2147483647 h 479"/>
              <a:gd name="T60" fmla="*/ 2147483647 w 493"/>
              <a:gd name="T61" fmla="*/ 2147483647 h 479"/>
              <a:gd name="T62" fmla="*/ 2147483647 w 493"/>
              <a:gd name="T63" fmla="*/ 2147483647 h 479"/>
              <a:gd name="T64" fmla="*/ 2147483647 w 493"/>
              <a:gd name="T65" fmla="*/ 2147483647 h 479"/>
              <a:gd name="T66" fmla="*/ 2147483647 w 493"/>
              <a:gd name="T67" fmla="*/ 2147483647 h 479"/>
              <a:gd name="T68" fmla="*/ 2147483647 w 493"/>
              <a:gd name="T69" fmla="*/ 2147483647 h 479"/>
              <a:gd name="T70" fmla="*/ 2147483647 w 493"/>
              <a:gd name="T71" fmla="*/ 2147483647 h 479"/>
              <a:gd name="T72" fmla="*/ 2147483647 w 493"/>
              <a:gd name="T73" fmla="*/ 2147483647 h 479"/>
              <a:gd name="T74" fmla="*/ 2147483647 w 493"/>
              <a:gd name="T75" fmla="*/ 2147483647 h 479"/>
              <a:gd name="T76" fmla="*/ 2147483647 w 493"/>
              <a:gd name="T77" fmla="*/ 2147483647 h 479"/>
              <a:gd name="T78" fmla="*/ 2147483647 w 493"/>
              <a:gd name="T79" fmla="*/ 2147483647 h 479"/>
              <a:gd name="T80" fmla="*/ 2147483647 w 493"/>
              <a:gd name="T81" fmla="*/ 2147483647 h 479"/>
              <a:gd name="T82" fmla="*/ 2147483647 w 493"/>
              <a:gd name="T83" fmla="*/ 214748364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3"/>
              <a:gd name="T127" fmla="*/ 0 h 479"/>
              <a:gd name="T128" fmla="*/ 493 w 493"/>
              <a:gd name="T129" fmla="*/ 479 h 4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3" h="479">
                <a:moveTo>
                  <a:pt x="0" y="479"/>
                </a:moveTo>
                <a:lnTo>
                  <a:pt x="0" y="474"/>
                </a:lnTo>
                <a:lnTo>
                  <a:pt x="5" y="469"/>
                </a:lnTo>
                <a:lnTo>
                  <a:pt x="10" y="465"/>
                </a:lnTo>
                <a:lnTo>
                  <a:pt x="15" y="460"/>
                </a:lnTo>
                <a:lnTo>
                  <a:pt x="19" y="455"/>
                </a:lnTo>
                <a:lnTo>
                  <a:pt x="24" y="450"/>
                </a:lnTo>
                <a:lnTo>
                  <a:pt x="29" y="445"/>
                </a:lnTo>
                <a:lnTo>
                  <a:pt x="34" y="440"/>
                </a:lnTo>
                <a:lnTo>
                  <a:pt x="39" y="435"/>
                </a:lnTo>
                <a:lnTo>
                  <a:pt x="44" y="431"/>
                </a:lnTo>
                <a:lnTo>
                  <a:pt x="48" y="426"/>
                </a:lnTo>
                <a:lnTo>
                  <a:pt x="53" y="421"/>
                </a:lnTo>
                <a:lnTo>
                  <a:pt x="58" y="416"/>
                </a:lnTo>
                <a:lnTo>
                  <a:pt x="63" y="411"/>
                </a:lnTo>
                <a:lnTo>
                  <a:pt x="68" y="406"/>
                </a:lnTo>
                <a:lnTo>
                  <a:pt x="73" y="402"/>
                </a:lnTo>
                <a:lnTo>
                  <a:pt x="77" y="397"/>
                </a:lnTo>
                <a:lnTo>
                  <a:pt x="82" y="392"/>
                </a:lnTo>
                <a:lnTo>
                  <a:pt x="87" y="387"/>
                </a:lnTo>
                <a:lnTo>
                  <a:pt x="92" y="382"/>
                </a:lnTo>
                <a:lnTo>
                  <a:pt x="92" y="377"/>
                </a:lnTo>
                <a:lnTo>
                  <a:pt x="97" y="373"/>
                </a:lnTo>
                <a:lnTo>
                  <a:pt x="102" y="368"/>
                </a:lnTo>
                <a:lnTo>
                  <a:pt x="106" y="363"/>
                </a:lnTo>
                <a:lnTo>
                  <a:pt x="106" y="358"/>
                </a:lnTo>
                <a:lnTo>
                  <a:pt x="111" y="353"/>
                </a:lnTo>
                <a:lnTo>
                  <a:pt x="111" y="348"/>
                </a:lnTo>
                <a:lnTo>
                  <a:pt x="116" y="344"/>
                </a:lnTo>
                <a:lnTo>
                  <a:pt x="116" y="339"/>
                </a:lnTo>
                <a:lnTo>
                  <a:pt x="121" y="334"/>
                </a:lnTo>
                <a:lnTo>
                  <a:pt x="131" y="324"/>
                </a:lnTo>
                <a:lnTo>
                  <a:pt x="131" y="319"/>
                </a:lnTo>
                <a:lnTo>
                  <a:pt x="135" y="315"/>
                </a:lnTo>
                <a:lnTo>
                  <a:pt x="135" y="310"/>
                </a:lnTo>
                <a:lnTo>
                  <a:pt x="140" y="305"/>
                </a:lnTo>
                <a:lnTo>
                  <a:pt x="145" y="300"/>
                </a:lnTo>
                <a:lnTo>
                  <a:pt x="145" y="295"/>
                </a:lnTo>
                <a:lnTo>
                  <a:pt x="155" y="286"/>
                </a:lnTo>
                <a:lnTo>
                  <a:pt x="155" y="281"/>
                </a:lnTo>
                <a:lnTo>
                  <a:pt x="160" y="271"/>
                </a:lnTo>
                <a:lnTo>
                  <a:pt x="160" y="266"/>
                </a:lnTo>
                <a:lnTo>
                  <a:pt x="164" y="261"/>
                </a:lnTo>
                <a:lnTo>
                  <a:pt x="169" y="257"/>
                </a:lnTo>
                <a:lnTo>
                  <a:pt x="169" y="252"/>
                </a:lnTo>
                <a:lnTo>
                  <a:pt x="174" y="247"/>
                </a:lnTo>
                <a:lnTo>
                  <a:pt x="174" y="237"/>
                </a:lnTo>
                <a:lnTo>
                  <a:pt x="179" y="232"/>
                </a:lnTo>
                <a:lnTo>
                  <a:pt x="179" y="228"/>
                </a:lnTo>
                <a:lnTo>
                  <a:pt x="184" y="223"/>
                </a:lnTo>
                <a:lnTo>
                  <a:pt x="189" y="218"/>
                </a:lnTo>
                <a:lnTo>
                  <a:pt x="189" y="213"/>
                </a:lnTo>
                <a:lnTo>
                  <a:pt x="194" y="203"/>
                </a:lnTo>
                <a:lnTo>
                  <a:pt x="194" y="199"/>
                </a:lnTo>
                <a:lnTo>
                  <a:pt x="198" y="194"/>
                </a:lnTo>
                <a:lnTo>
                  <a:pt x="198" y="189"/>
                </a:lnTo>
                <a:lnTo>
                  <a:pt x="203" y="184"/>
                </a:lnTo>
                <a:lnTo>
                  <a:pt x="203" y="179"/>
                </a:lnTo>
                <a:lnTo>
                  <a:pt x="208" y="170"/>
                </a:lnTo>
                <a:lnTo>
                  <a:pt x="213" y="165"/>
                </a:lnTo>
                <a:lnTo>
                  <a:pt x="213" y="160"/>
                </a:lnTo>
                <a:lnTo>
                  <a:pt x="218" y="155"/>
                </a:lnTo>
                <a:lnTo>
                  <a:pt x="223" y="150"/>
                </a:lnTo>
                <a:lnTo>
                  <a:pt x="227" y="145"/>
                </a:lnTo>
                <a:lnTo>
                  <a:pt x="232" y="141"/>
                </a:lnTo>
                <a:lnTo>
                  <a:pt x="237" y="141"/>
                </a:lnTo>
                <a:lnTo>
                  <a:pt x="242" y="136"/>
                </a:lnTo>
                <a:lnTo>
                  <a:pt x="247" y="131"/>
                </a:lnTo>
                <a:lnTo>
                  <a:pt x="252" y="126"/>
                </a:lnTo>
                <a:lnTo>
                  <a:pt x="256" y="121"/>
                </a:lnTo>
                <a:lnTo>
                  <a:pt x="261" y="121"/>
                </a:lnTo>
                <a:lnTo>
                  <a:pt x="266" y="126"/>
                </a:lnTo>
                <a:lnTo>
                  <a:pt x="271" y="126"/>
                </a:lnTo>
                <a:lnTo>
                  <a:pt x="276" y="131"/>
                </a:lnTo>
                <a:lnTo>
                  <a:pt x="281" y="136"/>
                </a:lnTo>
                <a:lnTo>
                  <a:pt x="285" y="136"/>
                </a:lnTo>
                <a:lnTo>
                  <a:pt x="290" y="141"/>
                </a:lnTo>
                <a:lnTo>
                  <a:pt x="295" y="141"/>
                </a:lnTo>
                <a:lnTo>
                  <a:pt x="300" y="145"/>
                </a:lnTo>
                <a:lnTo>
                  <a:pt x="305" y="145"/>
                </a:lnTo>
                <a:lnTo>
                  <a:pt x="310" y="150"/>
                </a:lnTo>
                <a:lnTo>
                  <a:pt x="314" y="150"/>
                </a:lnTo>
                <a:lnTo>
                  <a:pt x="319" y="150"/>
                </a:lnTo>
                <a:lnTo>
                  <a:pt x="324" y="150"/>
                </a:lnTo>
                <a:lnTo>
                  <a:pt x="329" y="155"/>
                </a:lnTo>
                <a:lnTo>
                  <a:pt x="334" y="155"/>
                </a:lnTo>
                <a:lnTo>
                  <a:pt x="339" y="160"/>
                </a:lnTo>
                <a:lnTo>
                  <a:pt x="343" y="160"/>
                </a:lnTo>
                <a:lnTo>
                  <a:pt x="348" y="165"/>
                </a:lnTo>
                <a:lnTo>
                  <a:pt x="353" y="170"/>
                </a:lnTo>
                <a:lnTo>
                  <a:pt x="358" y="170"/>
                </a:lnTo>
                <a:lnTo>
                  <a:pt x="363" y="174"/>
                </a:lnTo>
                <a:lnTo>
                  <a:pt x="368" y="174"/>
                </a:lnTo>
                <a:lnTo>
                  <a:pt x="372" y="179"/>
                </a:lnTo>
                <a:lnTo>
                  <a:pt x="377" y="174"/>
                </a:lnTo>
                <a:lnTo>
                  <a:pt x="382" y="174"/>
                </a:lnTo>
                <a:lnTo>
                  <a:pt x="387" y="170"/>
                </a:lnTo>
                <a:lnTo>
                  <a:pt x="392" y="165"/>
                </a:lnTo>
                <a:lnTo>
                  <a:pt x="397" y="160"/>
                </a:lnTo>
                <a:lnTo>
                  <a:pt x="401" y="160"/>
                </a:lnTo>
                <a:lnTo>
                  <a:pt x="406" y="155"/>
                </a:lnTo>
                <a:lnTo>
                  <a:pt x="411" y="150"/>
                </a:lnTo>
                <a:lnTo>
                  <a:pt x="416" y="145"/>
                </a:lnTo>
                <a:lnTo>
                  <a:pt x="421" y="141"/>
                </a:lnTo>
                <a:lnTo>
                  <a:pt x="421" y="136"/>
                </a:lnTo>
                <a:lnTo>
                  <a:pt x="426" y="131"/>
                </a:lnTo>
                <a:lnTo>
                  <a:pt x="430" y="121"/>
                </a:lnTo>
                <a:lnTo>
                  <a:pt x="430" y="116"/>
                </a:lnTo>
                <a:lnTo>
                  <a:pt x="435" y="112"/>
                </a:lnTo>
                <a:lnTo>
                  <a:pt x="435" y="107"/>
                </a:lnTo>
                <a:lnTo>
                  <a:pt x="440" y="102"/>
                </a:lnTo>
                <a:lnTo>
                  <a:pt x="440" y="97"/>
                </a:lnTo>
                <a:lnTo>
                  <a:pt x="445" y="87"/>
                </a:lnTo>
                <a:lnTo>
                  <a:pt x="450" y="83"/>
                </a:lnTo>
                <a:lnTo>
                  <a:pt x="450" y="78"/>
                </a:lnTo>
                <a:lnTo>
                  <a:pt x="455" y="73"/>
                </a:lnTo>
                <a:lnTo>
                  <a:pt x="455" y="68"/>
                </a:lnTo>
                <a:lnTo>
                  <a:pt x="459" y="63"/>
                </a:lnTo>
                <a:lnTo>
                  <a:pt x="459" y="54"/>
                </a:lnTo>
                <a:lnTo>
                  <a:pt x="464" y="49"/>
                </a:lnTo>
                <a:lnTo>
                  <a:pt x="464" y="44"/>
                </a:lnTo>
                <a:lnTo>
                  <a:pt x="469" y="39"/>
                </a:lnTo>
                <a:lnTo>
                  <a:pt x="474" y="34"/>
                </a:lnTo>
                <a:lnTo>
                  <a:pt x="474" y="29"/>
                </a:lnTo>
                <a:lnTo>
                  <a:pt x="484" y="15"/>
                </a:lnTo>
                <a:lnTo>
                  <a:pt x="484" y="10"/>
                </a:lnTo>
                <a:lnTo>
                  <a:pt x="488" y="5"/>
                </a:lnTo>
                <a:lnTo>
                  <a:pt x="493"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4" name="Freeform 22"/>
          <p:cNvSpPr>
            <a:spLocks/>
          </p:cNvSpPr>
          <p:nvPr/>
        </p:nvSpPr>
        <p:spPr bwMode="auto">
          <a:xfrm>
            <a:off x="3052763" y="1266825"/>
            <a:ext cx="230187" cy="284163"/>
          </a:xfrm>
          <a:custGeom>
            <a:avLst/>
            <a:gdLst>
              <a:gd name="T0" fmla="*/ 0 w 145"/>
              <a:gd name="T1" fmla="*/ 2147483647 h 179"/>
              <a:gd name="T2" fmla="*/ 0 w 145"/>
              <a:gd name="T3" fmla="*/ 2147483647 h 179"/>
              <a:gd name="T4" fmla="*/ 2147483647 w 145"/>
              <a:gd name="T5" fmla="*/ 2147483647 h 179"/>
              <a:gd name="T6" fmla="*/ 2147483647 w 145"/>
              <a:gd name="T7" fmla="*/ 2147483647 h 179"/>
              <a:gd name="T8" fmla="*/ 2147483647 w 145"/>
              <a:gd name="T9" fmla="*/ 2147483647 h 179"/>
              <a:gd name="T10" fmla="*/ 2147483647 w 145"/>
              <a:gd name="T11" fmla="*/ 2147483647 h 179"/>
              <a:gd name="T12" fmla="*/ 2147483647 w 145"/>
              <a:gd name="T13" fmla="*/ 2147483647 h 179"/>
              <a:gd name="T14" fmla="*/ 2147483647 w 145"/>
              <a:gd name="T15" fmla="*/ 2147483647 h 179"/>
              <a:gd name="T16" fmla="*/ 2147483647 w 145"/>
              <a:gd name="T17" fmla="*/ 2147483647 h 179"/>
              <a:gd name="T18" fmla="*/ 2147483647 w 145"/>
              <a:gd name="T19" fmla="*/ 2147483647 h 179"/>
              <a:gd name="T20" fmla="*/ 2147483647 w 145"/>
              <a:gd name="T21" fmla="*/ 2147483647 h 179"/>
              <a:gd name="T22" fmla="*/ 2147483647 w 145"/>
              <a:gd name="T23" fmla="*/ 2147483647 h 179"/>
              <a:gd name="T24" fmla="*/ 2147483647 w 145"/>
              <a:gd name="T25" fmla="*/ 2147483647 h 179"/>
              <a:gd name="T26" fmla="*/ 2147483647 w 145"/>
              <a:gd name="T27" fmla="*/ 2147483647 h 179"/>
              <a:gd name="T28" fmla="*/ 2147483647 w 145"/>
              <a:gd name="T29" fmla="*/ 2147483647 h 179"/>
              <a:gd name="T30" fmla="*/ 2147483647 w 145"/>
              <a:gd name="T31" fmla="*/ 2147483647 h 179"/>
              <a:gd name="T32" fmla="*/ 2147483647 w 145"/>
              <a:gd name="T33" fmla="*/ 2147483647 h 179"/>
              <a:gd name="T34" fmla="*/ 2147483647 w 145"/>
              <a:gd name="T35" fmla="*/ 2147483647 h 179"/>
              <a:gd name="T36" fmla="*/ 2147483647 w 145"/>
              <a:gd name="T37" fmla="*/ 2147483647 h 179"/>
              <a:gd name="T38" fmla="*/ 2147483647 w 145"/>
              <a:gd name="T39" fmla="*/ 2147483647 h 179"/>
              <a:gd name="T40" fmla="*/ 2147483647 w 145"/>
              <a:gd name="T41" fmla="*/ 2147483647 h 179"/>
              <a:gd name="T42" fmla="*/ 2147483647 w 145"/>
              <a:gd name="T43" fmla="*/ 2147483647 h 179"/>
              <a:gd name="T44" fmla="*/ 2147483647 w 145"/>
              <a:gd name="T45" fmla="*/ 2147483647 h 179"/>
              <a:gd name="T46" fmla="*/ 2147483647 w 145"/>
              <a:gd name="T47" fmla="*/ 2147483647 h 179"/>
              <a:gd name="T48" fmla="*/ 2147483647 w 145"/>
              <a:gd name="T49" fmla="*/ 2147483647 h 179"/>
              <a:gd name="T50" fmla="*/ 2147483647 w 145"/>
              <a:gd name="T51" fmla="*/ 2147483647 h 179"/>
              <a:gd name="T52" fmla="*/ 2147483647 w 145"/>
              <a:gd name="T53" fmla="*/ 2147483647 h 179"/>
              <a:gd name="T54" fmla="*/ 2147483647 w 145"/>
              <a:gd name="T55" fmla="*/ 2147483647 h 179"/>
              <a:gd name="T56" fmla="*/ 2147483647 w 145"/>
              <a:gd name="T57" fmla="*/ 2147483647 h 179"/>
              <a:gd name="T58" fmla="*/ 2147483647 w 145"/>
              <a:gd name="T59" fmla="*/ 2147483647 h 179"/>
              <a:gd name="T60" fmla="*/ 2147483647 w 145"/>
              <a:gd name="T61" fmla="*/ 2147483647 h 179"/>
              <a:gd name="T62" fmla="*/ 2147483647 w 145"/>
              <a:gd name="T63" fmla="*/ 2147483647 h 179"/>
              <a:gd name="T64" fmla="*/ 2147483647 w 145"/>
              <a:gd name="T65" fmla="*/ 2147483647 h 179"/>
              <a:gd name="T66" fmla="*/ 2147483647 w 145"/>
              <a:gd name="T67" fmla="*/ 2147483647 h 179"/>
              <a:gd name="T68" fmla="*/ 2147483647 w 145"/>
              <a:gd name="T69" fmla="*/ 2147483647 h 179"/>
              <a:gd name="T70" fmla="*/ 2147483647 w 145"/>
              <a:gd name="T71" fmla="*/ 0 h 179"/>
              <a:gd name="T72" fmla="*/ 2147483647 w 145"/>
              <a:gd name="T73" fmla="*/ 0 h 17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5"/>
              <a:gd name="T112" fmla="*/ 0 h 179"/>
              <a:gd name="T113" fmla="*/ 145 w 145"/>
              <a:gd name="T114" fmla="*/ 179 h 17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5" h="179">
                <a:moveTo>
                  <a:pt x="0" y="179"/>
                </a:moveTo>
                <a:lnTo>
                  <a:pt x="0" y="174"/>
                </a:lnTo>
                <a:lnTo>
                  <a:pt x="5" y="170"/>
                </a:lnTo>
                <a:lnTo>
                  <a:pt x="5" y="165"/>
                </a:lnTo>
                <a:lnTo>
                  <a:pt x="15" y="155"/>
                </a:lnTo>
                <a:lnTo>
                  <a:pt x="15" y="150"/>
                </a:lnTo>
                <a:lnTo>
                  <a:pt x="20" y="145"/>
                </a:lnTo>
                <a:lnTo>
                  <a:pt x="24" y="141"/>
                </a:lnTo>
                <a:lnTo>
                  <a:pt x="24" y="136"/>
                </a:lnTo>
                <a:lnTo>
                  <a:pt x="29" y="131"/>
                </a:lnTo>
                <a:lnTo>
                  <a:pt x="29" y="126"/>
                </a:lnTo>
                <a:lnTo>
                  <a:pt x="34" y="121"/>
                </a:lnTo>
                <a:lnTo>
                  <a:pt x="34" y="116"/>
                </a:lnTo>
                <a:lnTo>
                  <a:pt x="39" y="112"/>
                </a:lnTo>
                <a:lnTo>
                  <a:pt x="44" y="107"/>
                </a:lnTo>
                <a:lnTo>
                  <a:pt x="49" y="102"/>
                </a:lnTo>
                <a:lnTo>
                  <a:pt x="49" y="97"/>
                </a:lnTo>
                <a:lnTo>
                  <a:pt x="58" y="87"/>
                </a:lnTo>
                <a:lnTo>
                  <a:pt x="58" y="83"/>
                </a:lnTo>
                <a:lnTo>
                  <a:pt x="63" y="83"/>
                </a:lnTo>
                <a:lnTo>
                  <a:pt x="73" y="73"/>
                </a:lnTo>
                <a:lnTo>
                  <a:pt x="73" y="68"/>
                </a:lnTo>
                <a:lnTo>
                  <a:pt x="78" y="63"/>
                </a:lnTo>
                <a:lnTo>
                  <a:pt x="83" y="63"/>
                </a:lnTo>
                <a:lnTo>
                  <a:pt x="87" y="58"/>
                </a:lnTo>
                <a:lnTo>
                  <a:pt x="97" y="49"/>
                </a:lnTo>
                <a:lnTo>
                  <a:pt x="97" y="44"/>
                </a:lnTo>
                <a:lnTo>
                  <a:pt x="102" y="39"/>
                </a:lnTo>
                <a:lnTo>
                  <a:pt x="107" y="39"/>
                </a:lnTo>
                <a:lnTo>
                  <a:pt x="116" y="29"/>
                </a:lnTo>
                <a:lnTo>
                  <a:pt x="116" y="25"/>
                </a:lnTo>
                <a:lnTo>
                  <a:pt x="121" y="20"/>
                </a:lnTo>
                <a:lnTo>
                  <a:pt x="126" y="20"/>
                </a:lnTo>
                <a:lnTo>
                  <a:pt x="131" y="15"/>
                </a:lnTo>
                <a:lnTo>
                  <a:pt x="141" y="5"/>
                </a:lnTo>
                <a:lnTo>
                  <a:pt x="141" y="0"/>
                </a:lnTo>
                <a:lnTo>
                  <a:pt x="145"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5" name="Freeform 23"/>
          <p:cNvSpPr>
            <a:spLocks/>
          </p:cNvSpPr>
          <p:nvPr/>
        </p:nvSpPr>
        <p:spPr bwMode="auto">
          <a:xfrm>
            <a:off x="2254250" y="1328738"/>
            <a:ext cx="976313" cy="982662"/>
          </a:xfrm>
          <a:custGeom>
            <a:avLst/>
            <a:gdLst>
              <a:gd name="T0" fmla="*/ 2147483647 w 615"/>
              <a:gd name="T1" fmla="*/ 2147483647 h 619"/>
              <a:gd name="T2" fmla="*/ 2147483647 w 615"/>
              <a:gd name="T3" fmla="*/ 2147483647 h 619"/>
              <a:gd name="T4" fmla="*/ 2147483647 w 615"/>
              <a:gd name="T5" fmla="*/ 2147483647 h 619"/>
              <a:gd name="T6" fmla="*/ 2147483647 w 615"/>
              <a:gd name="T7" fmla="*/ 2147483647 h 619"/>
              <a:gd name="T8" fmla="*/ 2147483647 w 615"/>
              <a:gd name="T9" fmla="*/ 2147483647 h 619"/>
              <a:gd name="T10" fmla="*/ 2147483647 w 615"/>
              <a:gd name="T11" fmla="*/ 2147483647 h 619"/>
              <a:gd name="T12" fmla="*/ 2147483647 w 615"/>
              <a:gd name="T13" fmla="*/ 2147483647 h 619"/>
              <a:gd name="T14" fmla="*/ 2147483647 w 615"/>
              <a:gd name="T15" fmla="*/ 2147483647 h 619"/>
              <a:gd name="T16" fmla="*/ 2147483647 w 615"/>
              <a:gd name="T17" fmla="*/ 2147483647 h 619"/>
              <a:gd name="T18" fmla="*/ 2147483647 w 615"/>
              <a:gd name="T19" fmla="*/ 2147483647 h 619"/>
              <a:gd name="T20" fmla="*/ 2147483647 w 615"/>
              <a:gd name="T21" fmla="*/ 2147483647 h 619"/>
              <a:gd name="T22" fmla="*/ 2147483647 w 615"/>
              <a:gd name="T23" fmla="*/ 2147483647 h 619"/>
              <a:gd name="T24" fmla="*/ 2147483647 w 615"/>
              <a:gd name="T25" fmla="*/ 2147483647 h 619"/>
              <a:gd name="T26" fmla="*/ 2147483647 w 615"/>
              <a:gd name="T27" fmla="*/ 2147483647 h 619"/>
              <a:gd name="T28" fmla="*/ 2147483647 w 615"/>
              <a:gd name="T29" fmla="*/ 2147483647 h 619"/>
              <a:gd name="T30" fmla="*/ 2147483647 w 615"/>
              <a:gd name="T31" fmla="*/ 2147483647 h 619"/>
              <a:gd name="T32" fmla="*/ 2147483647 w 615"/>
              <a:gd name="T33" fmla="*/ 2147483647 h 619"/>
              <a:gd name="T34" fmla="*/ 2147483647 w 615"/>
              <a:gd name="T35" fmla="*/ 2147483647 h 619"/>
              <a:gd name="T36" fmla="*/ 2147483647 w 615"/>
              <a:gd name="T37" fmla="*/ 2147483647 h 619"/>
              <a:gd name="T38" fmla="*/ 2147483647 w 615"/>
              <a:gd name="T39" fmla="*/ 2147483647 h 619"/>
              <a:gd name="T40" fmla="*/ 2147483647 w 615"/>
              <a:gd name="T41" fmla="*/ 2147483647 h 619"/>
              <a:gd name="T42" fmla="*/ 2147483647 w 615"/>
              <a:gd name="T43" fmla="*/ 2147483647 h 619"/>
              <a:gd name="T44" fmla="*/ 2147483647 w 615"/>
              <a:gd name="T45" fmla="*/ 2147483647 h 619"/>
              <a:gd name="T46" fmla="*/ 2147483647 w 615"/>
              <a:gd name="T47" fmla="*/ 2147483647 h 619"/>
              <a:gd name="T48" fmla="*/ 2147483647 w 615"/>
              <a:gd name="T49" fmla="*/ 2147483647 h 619"/>
              <a:gd name="T50" fmla="*/ 2147483647 w 615"/>
              <a:gd name="T51" fmla="*/ 2147483647 h 619"/>
              <a:gd name="T52" fmla="*/ 2147483647 w 615"/>
              <a:gd name="T53" fmla="*/ 2147483647 h 619"/>
              <a:gd name="T54" fmla="*/ 2147483647 w 615"/>
              <a:gd name="T55" fmla="*/ 2147483647 h 619"/>
              <a:gd name="T56" fmla="*/ 2147483647 w 615"/>
              <a:gd name="T57" fmla="*/ 2147483647 h 619"/>
              <a:gd name="T58" fmla="*/ 2147483647 w 615"/>
              <a:gd name="T59" fmla="*/ 2147483647 h 619"/>
              <a:gd name="T60" fmla="*/ 2147483647 w 615"/>
              <a:gd name="T61" fmla="*/ 2147483647 h 619"/>
              <a:gd name="T62" fmla="*/ 2147483647 w 615"/>
              <a:gd name="T63" fmla="*/ 2147483647 h 619"/>
              <a:gd name="T64" fmla="*/ 2147483647 w 615"/>
              <a:gd name="T65" fmla="*/ 2147483647 h 619"/>
              <a:gd name="T66" fmla="*/ 2147483647 w 615"/>
              <a:gd name="T67" fmla="*/ 2147483647 h 619"/>
              <a:gd name="T68" fmla="*/ 2147483647 w 615"/>
              <a:gd name="T69" fmla="*/ 2147483647 h 619"/>
              <a:gd name="T70" fmla="*/ 2147483647 w 615"/>
              <a:gd name="T71" fmla="*/ 2147483647 h 619"/>
              <a:gd name="T72" fmla="*/ 2147483647 w 615"/>
              <a:gd name="T73" fmla="*/ 2147483647 h 619"/>
              <a:gd name="T74" fmla="*/ 2147483647 w 615"/>
              <a:gd name="T75" fmla="*/ 2147483647 h 619"/>
              <a:gd name="T76" fmla="*/ 2147483647 w 615"/>
              <a:gd name="T77" fmla="*/ 2147483647 h 619"/>
              <a:gd name="T78" fmla="*/ 2147483647 w 615"/>
              <a:gd name="T79" fmla="*/ 2147483647 h 619"/>
              <a:gd name="T80" fmla="*/ 2147483647 w 615"/>
              <a:gd name="T81" fmla="*/ 2147483647 h 619"/>
              <a:gd name="T82" fmla="*/ 2147483647 w 615"/>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5"/>
              <a:gd name="T127" fmla="*/ 0 h 619"/>
              <a:gd name="T128" fmla="*/ 615 w 615"/>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5" h="619">
                <a:moveTo>
                  <a:pt x="0" y="619"/>
                </a:moveTo>
                <a:lnTo>
                  <a:pt x="10" y="609"/>
                </a:lnTo>
                <a:lnTo>
                  <a:pt x="10" y="605"/>
                </a:lnTo>
                <a:lnTo>
                  <a:pt x="15" y="600"/>
                </a:lnTo>
                <a:lnTo>
                  <a:pt x="20" y="600"/>
                </a:lnTo>
                <a:lnTo>
                  <a:pt x="29" y="590"/>
                </a:lnTo>
                <a:lnTo>
                  <a:pt x="29" y="585"/>
                </a:lnTo>
                <a:lnTo>
                  <a:pt x="34" y="580"/>
                </a:lnTo>
                <a:lnTo>
                  <a:pt x="39" y="575"/>
                </a:lnTo>
                <a:lnTo>
                  <a:pt x="44" y="575"/>
                </a:lnTo>
                <a:lnTo>
                  <a:pt x="54" y="566"/>
                </a:lnTo>
                <a:lnTo>
                  <a:pt x="54" y="561"/>
                </a:lnTo>
                <a:lnTo>
                  <a:pt x="58" y="556"/>
                </a:lnTo>
                <a:lnTo>
                  <a:pt x="63" y="556"/>
                </a:lnTo>
                <a:lnTo>
                  <a:pt x="73" y="546"/>
                </a:lnTo>
                <a:lnTo>
                  <a:pt x="73" y="542"/>
                </a:lnTo>
                <a:lnTo>
                  <a:pt x="78" y="537"/>
                </a:lnTo>
                <a:lnTo>
                  <a:pt x="83" y="532"/>
                </a:lnTo>
                <a:lnTo>
                  <a:pt x="87" y="532"/>
                </a:lnTo>
                <a:lnTo>
                  <a:pt x="97" y="522"/>
                </a:lnTo>
                <a:lnTo>
                  <a:pt x="97" y="517"/>
                </a:lnTo>
                <a:lnTo>
                  <a:pt x="102" y="513"/>
                </a:lnTo>
                <a:lnTo>
                  <a:pt x="107" y="513"/>
                </a:lnTo>
                <a:lnTo>
                  <a:pt x="116" y="503"/>
                </a:lnTo>
                <a:lnTo>
                  <a:pt x="116" y="498"/>
                </a:lnTo>
                <a:lnTo>
                  <a:pt x="121" y="493"/>
                </a:lnTo>
                <a:lnTo>
                  <a:pt x="126" y="488"/>
                </a:lnTo>
                <a:lnTo>
                  <a:pt x="131" y="488"/>
                </a:lnTo>
                <a:lnTo>
                  <a:pt x="141" y="479"/>
                </a:lnTo>
                <a:lnTo>
                  <a:pt x="141" y="474"/>
                </a:lnTo>
                <a:lnTo>
                  <a:pt x="145" y="469"/>
                </a:lnTo>
                <a:lnTo>
                  <a:pt x="150" y="469"/>
                </a:lnTo>
                <a:lnTo>
                  <a:pt x="160" y="459"/>
                </a:lnTo>
                <a:lnTo>
                  <a:pt x="160" y="455"/>
                </a:lnTo>
                <a:lnTo>
                  <a:pt x="165" y="450"/>
                </a:lnTo>
                <a:lnTo>
                  <a:pt x="170" y="445"/>
                </a:lnTo>
                <a:lnTo>
                  <a:pt x="174" y="445"/>
                </a:lnTo>
                <a:lnTo>
                  <a:pt x="184" y="435"/>
                </a:lnTo>
                <a:lnTo>
                  <a:pt x="184" y="430"/>
                </a:lnTo>
                <a:lnTo>
                  <a:pt x="189" y="426"/>
                </a:lnTo>
                <a:lnTo>
                  <a:pt x="194" y="426"/>
                </a:lnTo>
                <a:lnTo>
                  <a:pt x="204" y="416"/>
                </a:lnTo>
                <a:lnTo>
                  <a:pt x="204" y="411"/>
                </a:lnTo>
                <a:lnTo>
                  <a:pt x="208" y="406"/>
                </a:lnTo>
                <a:lnTo>
                  <a:pt x="213" y="401"/>
                </a:lnTo>
                <a:lnTo>
                  <a:pt x="218" y="401"/>
                </a:lnTo>
                <a:lnTo>
                  <a:pt x="228" y="392"/>
                </a:lnTo>
                <a:lnTo>
                  <a:pt x="228" y="387"/>
                </a:lnTo>
                <a:lnTo>
                  <a:pt x="233" y="382"/>
                </a:lnTo>
                <a:lnTo>
                  <a:pt x="237" y="382"/>
                </a:lnTo>
                <a:lnTo>
                  <a:pt x="247" y="372"/>
                </a:lnTo>
                <a:lnTo>
                  <a:pt x="247" y="368"/>
                </a:lnTo>
                <a:lnTo>
                  <a:pt x="252" y="363"/>
                </a:lnTo>
                <a:lnTo>
                  <a:pt x="257" y="358"/>
                </a:lnTo>
                <a:lnTo>
                  <a:pt x="262" y="353"/>
                </a:lnTo>
                <a:lnTo>
                  <a:pt x="266" y="348"/>
                </a:lnTo>
                <a:lnTo>
                  <a:pt x="271" y="343"/>
                </a:lnTo>
                <a:lnTo>
                  <a:pt x="276" y="339"/>
                </a:lnTo>
                <a:lnTo>
                  <a:pt x="281" y="339"/>
                </a:lnTo>
                <a:lnTo>
                  <a:pt x="291" y="329"/>
                </a:lnTo>
                <a:lnTo>
                  <a:pt x="291" y="324"/>
                </a:lnTo>
                <a:lnTo>
                  <a:pt x="295" y="319"/>
                </a:lnTo>
                <a:lnTo>
                  <a:pt x="300" y="314"/>
                </a:lnTo>
                <a:lnTo>
                  <a:pt x="305" y="310"/>
                </a:lnTo>
                <a:lnTo>
                  <a:pt x="310" y="305"/>
                </a:lnTo>
                <a:lnTo>
                  <a:pt x="315" y="300"/>
                </a:lnTo>
                <a:lnTo>
                  <a:pt x="320" y="295"/>
                </a:lnTo>
                <a:lnTo>
                  <a:pt x="324" y="295"/>
                </a:lnTo>
                <a:lnTo>
                  <a:pt x="334" y="285"/>
                </a:lnTo>
                <a:lnTo>
                  <a:pt x="334" y="281"/>
                </a:lnTo>
                <a:lnTo>
                  <a:pt x="339" y="276"/>
                </a:lnTo>
                <a:lnTo>
                  <a:pt x="344" y="271"/>
                </a:lnTo>
                <a:lnTo>
                  <a:pt x="349" y="266"/>
                </a:lnTo>
                <a:lnTo>
                  <a:pt x="353" y="261"/>
                </a:lnTo>
                <a:lnTo>
                  <a:pt x="358" y="256"/>
                </a:lnTo>
                <a:lnTo>
                  <a:pt x="363" y="252"/>
                </a:lnTo>
                <a:lnTo>
                  <a:pt x="368" y="252"/>
                </a:lnTo>
                <a:lnTo>
                  <a:pt x="378" y="242"/>
                </a:lnTo>
                <a:lnTo>
                  <a:pt x="378" y="237"/>
                </a:lnTo>
                <a:lnTo>
                  <a:pt x="382" y="232"/>
                </a:lnTo>
                <a:lnTo>
                  <a:pt x="387" y="227"/>
                </a:lnTo>
                <a:lnTo>
                  <a:pt x="392" y="223"/>
                </a:lnTo>
                <a:lnTo>
                  <a:pt x="397" y="218"/>
                </a:lnTo>
                <a:lnTo>
                  <a:pt x="402" y="213"/>
                </a:lnTo>
                <a:lnTo>
                  <a:pt x="407" y="208"/>
                </a:lnTo>
                <a:lnTo>
                  <a:pt x="411" y="208"/>
                </a:lnTo>
                <a:lnTo>
                  <a:pt x="421" y="198"/>
                </a:lnTo>
                <a:lnTo>
                  <a:pt x="421" y="194"/>
                </a:lnTo>
                <a:lnTo>
                  <a:pt x="426" y="189"/>
                </a:lnTo>
                <a:lnTo>
                  <a:pt x="431" y="184"/>
                </a:lnTo>
                <a:lnTo>
                  <a:pt x="436" y="179"/>
                </a:lnTo>
                <a:lnTo>
                  <a:pt x="440" y="174"/>
                </a:lnTo>
                <a:lnTo>
                  <a:pt x="445" y="169"/>
                </a:lnTo>
                <a:lnTo>
                  <a:pt x="450" y="164"/>
                </a:lnTo>
                <a:lnTo>
                  <a:pt x="455" y="164"/>
                </a:lnTo>
                <a:lnTo>
                  <a:pt x="465" y="155"/>
                </a:lnTo>
                <a:lnTo>
                  <a:pt x="465" y="150"/>
                </a:lnTo>
                <a:lnTo>
                  <a:pt x="469" y="145"/>
                </a:lnTo>
                <a:lnTo>
                  <a:pt x="474" y="140"/>
                </a:lnTo>
                <a:lnTo>
                  <a:pt x="479" y="135"/>
                </a:lnTo>
                <a:lnTo>
                  <a:pt x="484" y="131"/>
                </a:lnTo>
                <a:lnTo>
                  <a:pt x="489" y="126"/>
                </a:lnTo>
                <a:lnTo>
                  <a:pt x="494" y="121"/>
                </a:lnTo>
                <a:lnTo>
                  <a:pt x="498" y="121"/>
                </a:lnTo>
                <a:lnTo>
                  <a:pt x="508" y="111"/>
                </a:lnTo>
                <a:lnTo>
                  <a:pt x="508" y="106"/>
                </a:lnTo>
                <a:lnTo>
                  <a:pt x="513" y="102"/>
                </a:lnTo>
                <a:lnTo>
                  <a:pt x="518" y="97"/>
                </a:lnTo>
                <a:lnTo>
                  <a:pt x="523" y="92"/>
                </a:lnTo>
                <a:lnTo>
                  <a:pt x="527" y="87"/>
                </a:lnTo>
                <a:lnTo>
                  <a:pt x="532" y="82"/>
                </a:lnTo>
                <a:lnTo>
                  <a:pt x="537" y="77"/>
                </a:lnTo>
                <a:lnTo>
                  <a:pt x="542" y="77"/>
                </a:lnTo>
                <a:lnTo>
                  <a:pt x="552" y="68"/>
                </a:lnTo>
                <a:lnTo>
                  <a:pt x="552" y="63"/>
                </a:lnTo>
                <a:lnTo>
                  <a:pt x="556" y="58"/>
                </a:lnTo>
                <a:lnTo>
                  <a:pt x="561" y="53"/>
                </a:lnTo>
                <a:lnTo>
                  <a:pt x="566" y="48"/>
                </a:lnTo>
                <a:lnTo>
                  <a:pt x="571" y="44"/>
                </a:lnTo>
                <a:lnTo>
                  <a:pt x="576" y="39"/>
                </a:lnTo>
                <a:lnTo>
                  <a:pt x="581" y="34"/>
                </a:lnTo>
                <a:lnTo>
                  <a:pt x="586" y="34"/>
                </a:lnTo>
                <a:lnTo>
                  <a:pt x="595" y="24"/>
                </a:lnTo>
                <a:lnTo>
                  <a:pt x="595" y="19"/>
                </a:lnTo>
                <a:lnTo>
                  <a:pt x="600" y="15"/>
                </a:lnTo>
                <a:lnTo>
                  <a:pt x="605" y="10"/>
                </a:lnTo>
                <a:lnTo>
                  <a:pt x="610" y="5"/>
                </a:lnTo>
                <a:lnTo>
                  <a:pt x="61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6" name="Freeform 24"/>
          <p:cNvSpPr>
            <a:spLocks/>
          </p:cNvSpPr>
          <p:nvPr/>
        </p:nvSpPr>
        <p:spPr bwMode="auto">
          <a:xfrm>
            <a:off x="3230563" y="1266825"/>
            <a:ext cx="68262" cy="61913"/>
          </a:xfrm>
          <a:custGeom>
            <a:avLst/>
            <a:gdLst>
              <a:gd name="T0" fmla="*/ 0 w 43"/>
              <a:gd name="T1" fmla="*/ 2147483647 h 39"/>
              <a:gd name="T2" fmla="*/ 2147483647 w 43"/>
              <a:gd name="T3" fmla="*/ 2147483647 h 39"/>
              <a:gd name="T4" fmla="*/ 2147483647 w 43"/>
              <a:gd name="T5" fmla="*/ 2147483647 h 39"/>
              <a:gd name="T6" fmla="*/ 2147483647 w 43"/>
              <a:gd name="T7" fmla="*/ 2147483647 h 39"/>
              <a:gd name="T8" fmla="*/ 2147483647 w 43"/>
              <a:gd name="T9" fmla="*/ 2147483647 h 39"/>
              <a:gd name="T10" fmla="*/ 2147483647 w 43"/>
              <a:gd name="T11" fmla="*/ 2147483647 h 39"/>
              <a:gd name="T12" fmla="*/ 2147483647 w 43"/>
              <a:gd name="T13" fmla="*/ 2147483647 h 39"/>
              <a:gd name="T14" fmla="*/ 2147483647 w 43"/>
              <a:gd name="T15" fmla="*/ 2147483647 h 39"/>
              <a:gd name="T16" fmla="*/ 2147483647 w 43"/>
              <a:gd name="T17" fmla="*/ 0 h 39"/>
              <a:gd name="T18" fmla="*/ 2147483647 w 43"/>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0" y="39"/>
                </a:moveTo>
                <a:lnTo>
                  <a:pt x="4" y="34"/>
                </a:lnTo>
                <a:lnTo>
                  <a:pt x="9" y="29"/>
                </a:lnTo>
                <a:lnTo>
                  <a:pt x="14" y="29"/>
                </a:lnTo>
                <a:lnTo>
                  <a:pt x="24" y="20"/>
                </a:lnTo>
                <a:lnTo>
                  <a:pt x="24" y="15"/>
                </a:lnTo>
                <a:lnTo>
                  <a:pt x="29" y="10"/>
                </a:lnTo>
                <a:lnTo>
                  <a:pt x="33" y="5"/>
                </a:lnTo>
                <a:lnTo>
                  <a:pt x="38" y="0"/>
                </a:lnTo>
                <a:lnTo>
                  <a:pt x="4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7" name="Freeform 25"/>
          <p:cNvSpPr>
            <a:spLocks/>
          </p:cNvSpPr>
          <p:nvPr/>
        </p:nvSpPr>
        <p:spPr bwMode="auto">
          <a:xfrm>
            <a:off x="2254250" y="1582738"/>
            <a:ext cx="784225" cy="728662"/>
          </a:xfrm>
          <a:custGeom>
            <a:avLst/>
            <a:gdLst>
              <a:gd name="T0" fmla="*/ 2147483647 w 494"/>
              <a:gd name="T1" fmla="*/ 2147483647 h 459"/>
              <a:gd name="T2" fmla="*/ 2147483647 w 494"/>
              <a:gd name="T3" fmla="*/ 2147483647 h 459"/>
              <a:gd name="T4" fmla="*/ 2147483647 w 494"/>
              <a:gd name="T5" fmla="*/ 2147483647 h 459"/>
              <a:gd name="T6" fmla="*/ 2147483647 w 494"/>
              <a:gd name="T7" fmla="*/ 2147483647 h 459"/>
              <a:gd name="T8" fmla="*/ 2147483647 w 494"/>
              <a:gd name="T9" fmla="*/ 2147483647 h 459"/>
              <a:gd name="T10" fmla="*/ 2147483647 w 494"/>
              <a:gd name="T11" fmla="*/ 2147483647 h 459"/>
              <a:gd name="T12" fmla="*/ 2147483647 w 494"/>
              <a:gd name="T13" fmla="*/ 2147483647 h 459"/>
              <a:gd name="T14" fmla="*/ 2147483647 w 494"/>
              <a:gd name="T15" fmla="*/ 2147483647 h 459"/>
              <a:gd name="T16" fmla="*/ 2147483647 w 494"/>
              <a:gd name="T17" fmla="*/ 2147483647 h 459"/>
              <a:gd name="T18" fmla="*/ 2147483647 w 494"/>
              <a:gd name="T19" fmla="*/ 2147483647 h 459"/>
              <a:gd name="T20" fmla="*/ 2147483647 w 494"/>
              <a:gd name="T21" fmla="*/ 2147483647 h 459"/>
              <a:gd name="T22" fmla="*/ 2147483647 w 494"/>
              <a:gd name="T23" fmla="*/ 2147483647 h 459"/>
              <a:gd name="T24" fmla="*/ 2147483647 w 494"/>
              <a:gd name="T25" fmla="*/ 2147483647 h 459"/>
              <a:gd name="T26" fmla="*/ 2147483647 w 494"/>
              <a:gd name="T27" fmla="*/ 2147483647 h 459"/>
              <a:gd name="T28" fmla="*/ 2147483647 w 494"/>
              <a:gd name="T29" fmla="*/ 2147483647 h 459"/>
              <a:gd name="T30" fmla="*/ 2147483647 w 494"/>
              <a:gd name="T31" fmla="*/ 2147483647 h 459"/>
              <a:gd name="T32" fmla="*/ 2147483647 w 494"/>
              <a:gd name="T33" fmla="*/ 2147483647 h 459"/>
              <a:gd name="T34" fmla="*/ 2147483647 w 494"/>
              <a:gd name="T35" fmla="*/ 2147483647 h 459"/>
              <a:gd name="T36" fmla="*/ 2147483647 w 494"/>
              <a:gd name="T37" fmla="*/ 2147483647 h 459"/>
              <a:gd name="T38" fmla="*/ 2147483647 w 494"/>
              <a:gd name="T39" fmla="*/ 2147483647 h 459"/>
              <a:gd name="T40" fmla="*/ 2147483647 w 494"/>
              <a:gd name="T41" fmla="*/ 2147483647 h 459"/>
              <a:gd name="T42" fmla="*/ 2147483647 w 494"/>
              <a:gd name="T43" fmla="*/ 2147483647 h 459"/>
              <a:gd name="T44" fmla="*/ 2147483647 w 494"/>
              <a:gd name="T45" fmla="*/ 2147483647 h 459"/>
              <a:gd name="T46" fmla="*/ 2147483647 w 494"/>
              <a:gd name="T47" fmla="*/ 2147483647 h 459"/>
              <a:gd name="T48" fmla="*/ 2147483647 w 494"/>
              <a:gd name="T49" fmla="*/ 2147483647 h 459"/>
              <a:gd name="T50" fmla="*/ 2147483647 w 494"/>
              <a:gd name="T51" fmla="*/ 2147483647 h 459"/>
              <a:gd name="T52" fmla="*/ 2147483647 w 494"/>
              <a:gd name="T53" fmla="*/ 2147483647 h 459"/>
              <a:gd name="T54" fmla="*/ 2147483647 w 494"/>
              <a:gd name="T55" fmla="*/ 2147483647 h 459"/>
              <a:gd name="T56" fmla="*/ 2147483647 w 494"/>
              <a:gd name="T57" fmla="*/ 2147483647 h 459"/>
              <a:gd name="T58" fmla="*/ 2147483647 w 494"/>
              <a:gd name="T59" fmla="*/ 2147483647 h 459"/>
              <a:gd name="T60" fmla="*/ 2147483647 w 494"/>
              <a:gd name="T61" fmla="*/ 2147483647 h 459"/>
              <a:gd name="T62" fmla="*/ 2147483647 w 494"/>
              <a:gd name="T63" fmla="*/ 2147483647 h 459"/>
              <a:gd name="T64" fmla="*/ 2147483647 w 494"/>
              <a:gd name="T65" fmla="*/ 2147483647 h 459"/>
              <a:gd name="T66" fmla="*/ 2147483647 w 494"/>
              <a:gd name="T67" fmla="*/ 2147483647 h 459"/>
              <a:gd name="T68" fmla="*/ 2147483647 w 494"/>
              <a:gd name="T69" fmla="*/ 2147483647 h 459"/>
              <a:gd name="T70" fmla="*/ 2147483647 w 494"/>
              <a:gd name="T71" fmla="*/ 2147483647 h 459"/>
              <a:gd name="T72" fmla="*/ 2147483647 w 494"/>
              <a:gd name="T73" fmla="*/ 2147483647 h 459"/>
              <a:gd name="T74" fmla="*/ 2147483647 w 494"/>
              <a:gd name="T75" fmla="*/ 2147483647 h 459"/>
              <a:gd name="T76" fmla="*/ 2147483647 w 494"/>
              <a:gd name="T77" fmla="*/ 2147483647 h 459"/>
              <a:gd name="T78" fmla="*/ 2147483647 w 494"/>
              <a:gd name="T79" fmla="*/ 2147483647 h 459"/>
              <a:gd name="T80" fmla="*/ 2147483647 w 494"/>
              <a:gd name="T81" fmla="*/ 2147483647 h 459"/>
              <a:gd name="T82" fmla="*/ 2147483647 w 494"/>
              <a:gd name="T83" fmla="*/ 2147483647 h 4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4"/>
              <a:gd name="T127" fmla="*/ 0 h 459"/>
              <a:gd name="T128" fmla="*/ 494 w 494"/>
              <a:gd name="T129" fmla="*/ 459 h 4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4" h="459">
                <a:moveTo>
                  <a:pt x="0" y="459"/>
                </a:moveTo>
                <a:lnTo>
                  <a:pt x="10" y="449"/>
                </a:lnTo>
                <a:lnTo>
                  <a:pt x="10" y="445"/>
                </a:lnTo>
                <a:lnTo>
                  <a:pt x="15" y="440"/>
                </a:lnTo>
                <a:lnTo>
                  <a:pt x="20" y="435"/>
                </a:lnTo>
                <a:lnTo>
                  <a:pt x="25" y="430"/>
                </a:lnTo>
                <a:lnTo>
                  <a:pt x="29" y="425"/>
                </a:lnTo>
                <a:lnTo>
                  <a:pt x="34" y="420"/>
                </a:lnTo>
                <a:lnTo>
                  <a:pt x="39" y="415"/>
                </a:lnTo>
                <a:lnTo>
                  <a:pt x="44" y="411"/>
                </a:lnTo>
                <a:lnTo>
                  <a:pt x="49" y="406"/>
                </a:lnTo>
                <a:lnTo>
                  <a:pt x="54" y="401"/>
                </a:lnTo>
                <a:lnTo>
                  <a:pt x="58" y="396"/>
                </a:lnTo>
                <a:lnTo>
                  <a:pt x="63" y="391"/>
                </a:lnTo>
                <a:lnTo>
                  <a:pt x="68" y="386"/>
                </a:lnTo>
                <a:lnTo>
                  <a:pt x="73" y="382"/>
                </a:lnTo>
                <a:lnTo>
                  <a:pt x="83" y="372"/>
                </a:lnTo>
                <a:lnTo>
                  <a:pt x="83" y="367"/>
                </a:lnTo>
                <a:lnTo>
                  <a:pt x="87" y="367"/>
                </a:lnTo>
                <a:lnTo>
                  <a:pt x="97" y="357"/>
                </a:lnTo>
                <a:lnTo>
                  <a:pt x="97" y="353"/>
                </a:lnTo>
                <a:lnTo>
                  <a:pt x="102" y="348"/>
                </a:lnTo>
                <a:lnTo>
                  <a:pt x="107" y="343"/>
                </a:lnTo>
                <a:lnTo>
                  <a:pt x="112" y="338"/>
                </a:lnTo>
                <a:lnTo>
                  <a:pt x="116" y="333"/>
                </a:lnTo>
                <a:lnTo>
                  <a:pt x="121" y="328"/>
                </a:lnTo>
                <a:lnTo>
                  <a:pt x="126" y="324"/>
                </a:lnTo>
                <a:lnTo>
                  <a:pt x="126" y="319"/>
                </a:lnTo>
                <a:lnTo>
                  <a:pt x="131" y="314"/>
                </a:lnTo>
                <a:lnTo>
                  <a:pt x="136" y="309"/>
                </a:lnTo>
                <a:lnTo>
                  <a:pt x="136" y="304"/>
                </a:lnTo>
                <a:lnTo>
                  <a:pt x="141" y="299"/>
                </a:lnTo>
                <a:lnTo>
                  <a:pt x="141" y="295"/>
                </a:lnTo>
                <a:lnTo>
                  <a:pt x="145" y="290"/>
                </a:lnTo>
                <a:lnTo>
                  <a:pt x="145" y="285"/>
                </a:lnTo>
                <a:lnTo>
                  <a:pt x="150" y="280"/>
                </a:lnTo>
                <a:lnTo>
                  <a:pt x="155" y="275"/>
                </a:lnTo>
                <a:lnTo>
                  <a:pt x="155" y="270"/>
                </a:lnTo>
                <a:lnTo>
                  <a:pt x="160" y="261"/>
                </a:lnTo>
                <a:lnTo>
                  <a:pt x="160" y="256"/>
                </a:lnTo>
                <a:lnTo>
                  <a:pt x="165" y="251"/>
                </a:lnTo>
                <a:lnTo>
                  <a:pt x="165" y="246"/>
                </a:lnTo>
                <a:lnTo>
                  <a:pt x="170" y="241"/>
                </a:lnTo>
                <a:lnTo>
                  <a:pt x="170" y="237"/>
                </a:lnTo>
                <a:lnTo>
                  <a:pt x="174" y="232"/>
                </a:lnTo>
                <a:lnTo>
                  <a:pt x="179" y="227"/>
                </a:lnTo>
                <a:lnTo>
                  <a:pt x="179" y="222"/>
                </a:lnTo>
                <a:lnTo>
                  <a:pt x="184" y="217"/>
                </a:lnTo>
                <a:lnTo>
                  <a:pt x="184" y="212"/>
                </a:lnTo>
                <a:lnTo>
                  <a:pt x="189" y="208"/>
                </a:lnTo>
                <a:lnTo>
                  <a:pt x="189" y="203"/>
                </a:lnTo>
                <a:lnTo>
                  <a:pt x="194" y="198"/>
                </a:lnTo>
                <a:lnTo>
                  <a:pt x="199" y="193"/>
                </a:lnTo>
                <a:lnTo>
                  <a:pt x="199" y="188"/>
                </a:lnTo>
                <a:lnTo>
                  <a:pt x="204" y="183"/>
                </a:lnTo>
                <a:lnTo>
                  <a:pt x="204" y="179"/>
                </a:lnTo>
                <a:lnTo>
                  <a:pt x="208" y="174"/>
                </a:lnTo>
                <a:lnTo>
                  <a:pt x="208" y="164"/>
                </a:lnTo>
                <a:lnTo>
                  <a:pt x="213" y="159"/>
                </a:lnTo>
                <a:lnTo>
                  <a:pt x="218" y="154"/>
                </a:lnTo>
                <a:lnTo>
                  <a:pt x="223" y="150"/>
                </a:lnTo>
                <a:lnTo>
                  <a:pt x="228" y="145"/>
                </a:lnTo>
                <a:lnTo>
                  <a:pt x="233" y="140"/>
                </a:lnTo>
                <a:lnTo>
                  <a:pt x="237" y="135"/>
                </a:lnTo>
                <a:lnTo>
                  <a:pt x="242" y="130"/>
                </a:lnTo>
                <a:lnTo>
                  <a:pt x="247" y="125"/>
                </a:lnTo>
                <a:lnTo>
                  <a:pt x="252" y="121"/>
                </a:lnTo>
                <a:lnTo>
                  <a:pt x="257" y="116"/>
                </a:lnTo>
                <a:lnTo>
                  <a:pt x="262" y="111"/>
                </a:lnTo>
                <a:lnTo>
                  <a:pt x="266" y="106"/>
                </a:lnTo>
                <a:lnTo>
                  <a:pt x="271" y="101"/>
                </a:lnTo>
                <a:lnTo>
                  <a:pt x="276" y="96"/>
                </a:lnTo>
                <a:lnTo>
                  <a:pt x="281" y="101"/>
                </a:lnTo>
                <a:lnTo>
                  <a:pt x="286" y="101"/>
                </a:lnTo>
                <a:lnTo>
                  <a:pt x="291" y="106"/>
                </a:lnTo>
                <a:lnTo>
                  <a:pt x="295" y="111"/>
                </a:lnTo>
                <a:lnTo>
                  <a:pt x="300" y="116"/>
                </a:lnTo>
                <a:lnTo>
                  <a:pt x="305" y="116"/>
                </a:lnTo>
                <a:lnTo>
                  <a:pt x="310" y="121"/>
                </a:lnTo>
                <a:lnTo>
                  <a:pt x="315" y="125"/>
                </a:lnTo>
                <a:lnTo>
                  <a:pt x="320" y="125"/>
                </a:lnTo>
                <a:lnTo>
                  <a:pt x="324" y="125"/>
                </a:lnTo>
                <a:lnTo>
                  <a:pt x="334" y="135"/>
                </a:lnTo>
                <a:lnTo>
                  <a:pt x="329" y="135"/>
                </a:lnTo>
                <a:lnTo>
                  <a:pt x="334" y="135"/>
                </a:lnTo>
                <a:lnTo>
                  <a:pt x="339" y="135"/>
                </a:lnTo>
                <a:lnTo>
                  <a:pt x="344" y="140"/>
                </a:lnTo>
                <a:lnTo>
                  <a:pt x="349" y="145"/>
                </a:lnTo>
                <a:lnTo>
                  <a:pt x="353" y="145"/>
                </a:lnTo>
                <a:lnTo>
                  <a:pt x="358" y="150"/>
                </a:lnTo>
                <a:lnTo>
                  <a:pt x="363" y="154"/>
                </a:lnTo>
                <a:lnTo>
                  <a:pt x="368" y="159"/>
                </a:lnTo>
                <a:lnTo>
                  <a:pt x="373" y="159"/>
                </a:lnTo>
                <a:lnTo>
                  <a:pt x="378" y="164"/>
                </a:lnTo>
                <a:lnTo>
                  <a:pt x="382" y="159"/>
                </a:lnTo>
                <a:lnTo>
                  <a:pt x="387" y="154"/>
                </a:lnTo>
                <a:lnTo>
                  <a:pt x="392" y="150"/>
                </a:lnTo>
                <a:lnTo>
                  <a:pt x="397" y="145"/>
                </a:lnTo>
                <a:lnTo>
                  <a:pt x="402" y="140"/>
                </a:lnTo>
                <a:lnTo>
                  <a:pt x="407" y="135"/>
                </a:lnTo>
                <a:lnTo>
                  <a:pt x="411" y="130"/>
                </a:lnTo>
                <a:lnTo>
                  <a:pt x="416" y="125"/>
                </a:lnTo>
                <a:lnTo>
                  <a:pt x="421" y="121"/>
                </a:lnTo>
                <a:lnTo>
                  <a:pt x="426" y="116"/>
                </a:lnTo>
                <a:lnTo>
                  <a:pt x="436" y="106"/>
                </a:lnTo>
                <a:lnTo>
                  <a:pt x="431" y="106"/>
                </a:lnTo>
                <a:lnTo>
                  <a:pt x="436" y="106"/>
                </a:lnTo>
                <a:lnTo>
                  <a:pt x="440" y="101"/>
                </a:lnTo>
                <a:lnTo>
                  <a:pt x="445" y="96"/>
                </a:lnTo>
                <a:lnTo>
                  <a:pt x="445" y="87"/>
                </a:lnTo>
                <a:lnTo>
                  <a:pt x="450" y="82"/>
                </a:lnTo>
                <a:lnTo>
                  <a:pt x="450" y="77"/>
                </a:lnTo>
                <a:lnTo>
                  <a:pt x="455" y="72"/>
                </a:lnTo>
                <a:lnTo>
                  <a:pt x="460" y="67"/>
                </a:lnTo>
                <a:lnTo>
                  <a:pt x="460" y="63"/>
                </a:lnTo>
                <a:lnTo>
                  <a:pt x="465" y="58"/>
                </a:lnTo>
                <a:lnTo>
                  <a:pt x="465" y="53"/>
                </a:lnTo>
                <a:lnTo>
                  <a:pt x="469" y="48"/>
                </a:lnTo>
                <a:lnTo>
                  <a:pt x="469" y="43"/>
                </a:lnTo>
                <a:lnTo>
                  <a:pt x="474" y="38"/>
                </a:lnTo>
                <a:lnTo>
                  <a:pt x="474" y="34"/>
                </a:lnTo>
                <a:lnTo>
                  <a:pt x="479" y="29"/>
                </a:lnTo>
                <a:lnTo>
                  <a:pt x="484" y="24"/>
                </a:lnTo>
                <a:lnTo>
                  <a:pt x="484" y="19"/>
                </a:lnTo>
                <a:lnTo>
                  <a:pt x="489" y="14"/>
                </a:lnTo>
                <a:lnTo>
                  <a:pt x="489" y="9"/>
                </a:lnTo>
                <a:lnTo>
                  <a:pt x="494" y="4"/>
                </a:lnTo>
                <a:lnTo>
                  <a:pt x="49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8" name="Freeform 26"/>
          <p:cNvSpPr>
            <a:spLocks/>
          </p:cNvSpPr>
          <p:nvPr/>
        </p:nvSpPr>
        <p:spPr bwMode="auto">
          <a:xfrm>
            <a:off x="3038475" y="1266825"/>
            <a:ext cx="260350" cy="315913"/>
          </a:xfrm>
          <a:custGeom>
            <a:avLst/>
            <a:gdLst>
              <a:gd name="T0" fmla="*/ 0 w 164"/>
              <a:gd name="T1" fmla="*/ 2147483647 h 199"/>
              <a:gd name="T2" fmla="*/ 2147483647 w 164"/>
              <a:gd name="T3" fmla="*/ 2147483647 h 199"/>
              <a:gd name="T4" fmla="*/ 2147483647 w 164"/>
              <a:gd name="T5" fmla="*/ 2147483647 h 199"/>
              <a:gd name="T6" fmla="*/ 2147483647 w 164"/>
              <a:gd name="T7" fmla="*/ 2147483647 h 199"/>
              <a:gd name="T8" fmla="*/ 2147483647 w 164"/>
              <a:gd name="T9" fmla="*/ 2147483647 h 199"/>
              <a:gd name="T10" fmla="*/ 2147483647 w 164"/>
              <a:gd name="T11" fmla="*/ 2147483647 h 199"/>
              <a:gd name="T12" fmla="*/ 2147483647 w 164"/>
              <a:gd name="T13" fmla="*/ 2147483647 h 199"/>
              <a:gd name="T14" fmla="*/ 2147483647 w 164"/>
              <a:gd name="T15" fmla="*/ 2147483647 h 199"/>
              <a:gd name="T16" fmla="*/ 2147483647 w 164"/>
              <a:gd name="T17" fmla="*/ 2147483647 h 199"/>
              <a:gd name="T18" fmla="*/ 2147483647 w 164"/>
              <a:gd name="T19" fmla="*/ 2147483647 h 199"/>
              <a:gd name="T20" fmla="*/ 2147483647 w 164"/>
              <a:gd name="T21" fmla="*/ 2147483647 h 199"/>
              <a:gd name="T22" fmla="*/ 2147483647 w 164"/>
              <a:gd name="T23" fmla="*/ 2147483647 h 199"/>
              <a:gd name="T24" fmla="*/ 2147483647 w 164"/>
              <a:gd name="T25" fmla="*/ 2147483647 h 199"/>
              <a:gd name="T26" fmla="*/ 2147483647 w 164"/>
              <a:gd name="T27" fmla="*/ 2147483647 h 199"/>
              <a:gd name="T28" fmla="*/ 2147483647 w 164"/>
              <a:gd name="T29" fmla="*/ 2147483647 h 199"/>
              <a:gd name="T30" fmla="*/ 2147483647 w 164"/>
              <a:gd name="T31" fmla="*/ 2147483647 h 199"/>
              <a:gd name="T32" fmla="*/ 2147483647 w 164"/>
              <a:gd name="T33" fmla="*/ 2147483647 h 199"/>
              <a:gd name="T34" fmla="*/ 2147483647 w 164"/>
              <a:gd name="T35" fmla="*/ 2147483647 h 199"/>
              <a:gd name="T36" fmla="*/ 2147483647 w 164"/>
              <a:gd name="T37" fmla="*/ 2147483647 h 199"/>
              <a:gd name="T38" fmla="*/ 2147483647 w 164"/>
              <a:gd name="T39" fmla="*/ 2147483647 h 199"/>
              <a:gd name="T40" fmla="*/ 2147483647 w 164"/>
              <a:gd name="T41" fmla="*/ 2147483647 h 199"/>
              <a:gd name="T42" fmla="*/ 2147483647 w 164"/>
              <a:gd name="T43" fmla="*/ 2147483647 h 199"/>
              <a:gd name="T44" fmla="*/ 2147483647 w 164"/>
              <a:gd name="T45" fmla="*/ 2147483647 h 199"/>
              <a:gd name="T46" fmla="*/ 2147483647 w 164"/>
              <a:gd name="T47" fmla="*/ 2147483647 h 199"/>
              <a:gd name="T48" fmla="*/ 2147483647 w 164"/>
              <a:gd name="T49" fmla="*/ 2147483647 h 199"/>
              <a:gd name="T50" fmla="*/ 2147483647 w 164"/>
              <a:gd name="T51" fmla="*/ 2147483647 h 199"/>
              <a:gd name="T52" fmla="*/ 2147483647 w 164"/>
              <a:gd name="T53" fmla="*/ 2147483647 h 199"/>
              <a:gd name="T54" fmla="*/ 2147483647 w 164"/>
              <a:gd name="T55" fmla="*/ 2147483647 h 199"/>
              <a:gd name="T56" fmla="*/ 2147483647 w 164"/>
              <a:gd name="T57" fmla="*/ 2147483647 h 199"/>
              <a:gd name="T58" fmla="*/ 2147483647 w 164"/>
              <a:gd name="T59" fmla="*/ 2147483647 h 199"/>
              <a:gd name="T60" fmla="*/ 2147483647 w 164"/>
              <a:gd name="T61" fmla="*/ 2147483647 h 199"/>
              <a:gd name="T62" fmla="*/ 2147483647 w 164"/>
              <a:gd name="T63" fmla="*/ 2147483647 h 199"/>
              <a:gd name="T64" fmla="*/ 2147483647 w 164"/>
              <a:gd name="T65" fmla="*/ 2147483647 h 199"/>
              <a:gd name="T66" fmla="*/ 2147483647 w 164"/>
              <a:gd name="T67" fmla="*/ 2147483647 h 199"/>
              <a:gd name="T68" fmla="*/ 2147483647 w 164"/>
              <a:gd name="T69" fmla="*/ 2147483647 h 199"/>
              <a:gd name="T70" fmla="*/ 2147483647 w 164"/>
              <a:gd name="T71" fmla="*/ 2147483647 h 199"/>
              <a:gd name="T72" fmla="*/ 2147483647 w 164"/>
              <a:gd name="T73" fmla="*/ 2147483647 h 199"/>
              <a:gd name="T74" fmla="*/ 2147483647 w 164"/>
              <a:gd name="T75" fmla="*/ 2147483647 h 199"/>
              <a:gd name="T76" fmla="*/ 2147483647 w 164"/>
              <a:gd name="T77" fmla="*/ 2147483647 h 199"/>
              <a:gd name="T78" fmla="*/ 2147483647 w 164"/>
              <a:gd name="T79" fmla="*/ 2147483647 h 199"/>
              <a:gd name="T80" fmla="*/ 2147483647 w 164"/>
              <a:gd name="T81" fmla="*/ 0 h 199"/>
              <a:gd name="T82" fmla="*/ 2147483647 w 164"/>
              <a:gd name="T83" fmla="*/ 0 h 1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4"/>
              <a:gd name="T127" fmla="*/ 0 h 199"/>
              <a:gd name="T128" fmla="*/ 164 w 164"/>
              <a:gd name="T129" fmla="*/ 199 h 1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4" h="199">
                <a:moveTo>
                  <a:pt x="0" y="199"/>
                </a:moveTo>
                <a:lnTo>
                  <a:pt x="4" y="189"/>
                </a:lnTo>
                <a:lnTo>
                  <a:pt x="9" y="184"/>
                </a:lnTo>
                <a:lnTo>
                  <a:pt x="9" y="179"/>
                </a:lnTo>
                <a:lnTo>
                  <a:pt x="14" y="174"/>
                </a:lnTo>
                <a:lnTo>
                  <a:pt x="14" y="170"/>
                </a:lnTo>
                <a:lnTo>
                  <a:pt x="19" y="165"/>
                </a:lnTo>
                <a:lnTo>
                  <a:pt x="19" y="160"/>
                </a:lnTo>
                <a:lnTo>
                  <a:pt x="24" y="155"/>
                </a:lnTo>
                <a:lnTo>
                  <a:pt x="24" y="150"/>
                </a:lnTo>
                <a:lnTo>
                  <a:pt x="29" y="145"/>
                </a:lnTo>
                <a:lnTo>
                  <a:pt x="33" y="141"/>
                </a:lnTo>
                <a:lnTo>
                  <a:pt x="33" y="136"/>
                </a:lnTo>
                <a:lnTo>
                  <a:pt x="38" y="131"/>
                </a:lnTo>
                <a:lnTo>
                  <a:pt x="48" y="121"/>
                </a:lnTo>
                <a:lnTo>
                  <a:pt x="43" y="121"/>
                </a:lnTo>
                <a:lnTo>
                  <a:pt x="48" y="121"/>
                </a:lnTo>
                <a:lnTo>
                  <a:pt x="53" y="116"/>
                </a:lnTo>
                <a:lnTo>
                  <a:pt x="62" y="107"/>
                </a:lnTo>
                <a:lnTo>
                  <a:pt x="62" y="102"/>
                </a:lnTo>
                <a:lnTo>
                  <a:pt x="67" y="97"/>
                </a:lnTo>
                <a:lnTo>
                  <a:pt x="72" y="92"/>
                </a:lnTo>
                <a:lnTo>
                  <a:pt x="77" y="87"/>
                </a:lnTo>
                <a:lnTo>
                  <a:pt x="82" y="83"/>
                </a:lnTo>
                <a:lnTo>
                  <a:pt x="87" y="78"/>
                </a:lnTo>
                <a:lnTo>
                  <a:pt x="92" y="73"/>
                </a:lnTo>
                <a:lnTo>
                  <a:pt x="96" y="68"/>
                </a:lnTo>
                <a:lnTo>
                  <a:pt x="101" y="63"/>
                </a:lnTo>
                <a:lnTo>
                  <a:pt x="106" y="58"/>
                </a:lnTo>
                <a:lnTo>
                  <a:pt x="111" y="54"/>
                </a:lnTo>
                <a:lnTo>
                  <a:pt x="116" y="49"/>
                </a:lnTo>
                <a:lnTo>
                  <a:pt x="121" y="44"/>
                </a:lnTo>
                <a:lnTo>
                  <a:pt x="125" y="39"/>
                </a:lnTo>
                <a:lnTo>
                  <a:pt x="135" y="29"/>
                </a:lnTo>
                <a:lnTo>
                  <a:pt x="130" y="29"/>
                </a:lnTo>
                <a:lnTo>
                  <a:pt x="135" y="29"/>
                </a:lnTo>
                <a:lnTo>
                  <a:pt x="140" y="25"/>
                </a:lnTo>
                <a:lnTo>
                  <a:pt x="150" y="15"/>
                </a:lnTo>
                <a:lnTo>
                  <a:pt x="150" y="10"/>
                </a:lnTo>
                <a:lnTo>
                  <a:pt x="154" y="5"/>
                </a:lnTo>
                <a:lnTo>
                  <a:pt x="159" y="0"/>
                </a:lnTo>
                <a:lnTo>
                  <a:pt x="16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9" name="Rectangle 27"/>
          <p:cNvSpPr>
            <a:spLocks noChangeArrowheads="1"/>
          </p:cNvSpPr>
          <p:nvPr/>
        </p:nvSpPr>
        <p:spPr bwMode="auto">
          <a:xfrm>
            <a:off x="4005263" y="1266825"/>
            <a:ext cx="1036637" cy="10445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020" name="Rectangle 28"/>
          <p:cNvSpPr>
            <a:spLocks noChangeArrowheads="1"/>
          </p:cNvSpPr>
          <p:nvPr/>
        </p:nvSpPr>
        <p:spPr bwMode="auto">
          <a:xfrm>
            <a:off x="4005263" y="1266825"/>
            <a:ext cx="1036637" cy="10445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21" name="Freeform 29"/>
          <p:cNvSpPr>
            <a:spLocks/>
          </p:cNvSpPr>
          <p:nvPr/>
        </p:nvSpPr>
        <p:spPr bwMode="auto">
          <a:xfrm>
            <a:off x="4527550" y="1266825"/>
            <a:ext cx="1588" cy="1044575"/>
          </a:xfrm>
          <a:custGeom>
            <a:avLst/>
            <a:gdLst>
              <a:gd name="T0" fmla="*/ 0 w 1588"/>
              <a:gd name="T1" fmla="*/ 2147483647 h 136"/>
              <a:gd name="T2" fmla="*/ 0 w 1588"/>
              <a:gd name="T3" fmla="*/ 0 h 136"/>
              <a:gd name="T4" fmla="*/ 0 w 1588"/>
              <a:gd name="T5" fmla="*/ 0 h 136"/>
              <a:gd name="T6" fmla="*/ 0 60000 65536"/>
              <a:gd name="T7" fmla="*/ 0 60000 65536"/>
              <a:gd name="T8" fmla="*/ 0 60000 65536"/>
              <a:gd name="T9" fmla="*/ 0 w 1588"/>
              <a:gd name="T10" fmla="*/ 0 h 136"/>
              <a:gd name="T11" fmla="*/ 1588 w 1588"/>
              <a:gd name="T12" fmla="*/ 136 h 136"/>
            </a:gdLst>
            <a:ahLst/>
            <a:cxnLst>
              <a:cxn ang="T6">
                <a:pos x="T0" y="T1"/>
              </a:cxn>
              <a:cxn ang="T7">
                <a:pos x="T2" y="T3"/>
              </a:cxn>
              <a:cxn ang="T8">
                <a:pos x="T4" y="T5"/>
              </a:cxn>
            </a:cxnLst>
            <a:rect l="T9" t="T10" r="T11" b="T12"/>
            <a:pathLst>
              <a:path w="1588"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22" name="Freeform 30"/>
          <p:cNvSpPr>
            <a:spLocks/>
          </p:cNvSpPr>
          <p:nvPr/>
        </p:nvSpPr>
        <p:spPr bwMode="auto">
          <a:xfrm>
            <a:off x="4005263" y="1789113"/>
            <a:ext cx="1036637"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23" name="Line 31"/>
          <p:cNvSpPr>
            <a:spLocks noChangeShapeType="1"/>
          </p:cNvSpPr>
          <p:nvPr/>
        </p:nvSpPr>
        <p:spPr bwMode="auto">
          <a:xfrm>
            <a:off x="4005263" y="1266825"/>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24" name="Freeform 32"/>
          <p:cNvSpPr>
            <a:spLocks/>
          </p:cNvSpPr>
          <p:nvPr/>
        </p:nvSpPr>
        <p:spPr bwMode="auto">
          <a:xfrm>
            <a:off x="4005263" y="1266825"/>
            <a:ext cx="1036637"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25" name="Line 33"/>
          <p:cNvSpPr>
            <a:spLocks noChangeShapeType="1"/>
          </p:cNvSpPr>
          <p:nvPr/>
        </p:nvSpPr>
        <p:spPr bwMode="auto">
          <a:xfrm flipV="1">
            <a:off x="4005263" y="1266825"/>
            <a:ext cx="1587"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26" name="Line 34"/>
          <p:cNvSpPr>
            <a:spLocks noChangeShapeType="1"/>
          </p:cNvSpPr>
          <p:nvPr/>
        </p:nvSpPr>
        <p:spPr bwMode="auto">
          <a:xfrm>
            <a:off x="4005263" y="2311400"/>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27" name="Line 35"/>
          <p:cNvSpPr>
            <a:spLocks noChangeShapeType="1"/>
          </p:cNvSpPr>
          <p:nvPr/>
        </p:nvSpPr>
        <p:spPr bwMode="auto">
          <a:xfrm flipV="1">
            <a:off x="4005263" y="1266825"/>
            <a:ext cx="1587"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28" name="Line 36"/>
          <p:cNvSpPr>
            <a:spLocks noChangeShapeType="1"/>
          </p:cNvSpPr>
          <p:nvPr/>
        </p:nvSpPr>
        <p:spPr bwMode="auto">
          <a:xfrm flipV="1">
            <a:off x="4527550" y="2295525"/>
            <a:ext cx="1588"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29" name="Line 37"/>
          <p:cNvSpPr>
            <a:spLocks noChangeShapeType="1"/>
          </p:cNvSpPr>
          <p:nvPr/>
        </p:nvSpPr>
        <p:spPr bwMode="auto">
          <a:xfrm>
            <a:off x="4527550" y="1266825"/>
            <a:ext cx="1588"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30" name="Line 38"/>
          <p:cNvSpPr>
            <a:spLocks noChangeShapeType="1"/>
          </p:cNvSpPr>
          <p:nvPr/>
        </p:nvSpPr>
        <p:spPr bwMode="auto">
          <a:xfrm>
            <a:off x="4005263" y="1789113"/>
            <a:ext cx="79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31" name="Line 39"/>
          <p:cNvSpPr>
            <a:spLocks noChangeShapeType="1"/>
          </p:cNvSpPr>
          <p:nvPr/>
        </p:nvSpPr>
        <p:spPr bwMode="auto">
          <a:xfrm flipH="1">
            <a:off x="5033963" y="1789113"/>
            <a:ext cx="79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32" name="Line 40"/>
          <p:cNvSpPr>
            <a:spLocks noChangeShapeType="1"/>
          </p:cNvSpPr>
          <p:nvPr/>
        </p:nvSpPr>
        <p:spPr bwMode="auto">
          <a:xfrm>
            <a:off x="4005263" y="1266825"/>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33" name="Freeform 41"/>
          <p:cNvSpPr>
            <a:spLocks/>
          </p:cNvSpPr>
          <p:nvPr/>
        </p:nvSpPr>
        <p:spPr bwMode="auto">
          <a:xfrm>
            <a:off x="4005263" y="1266825"/>
            <a:ext cx="1036637"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34" name="Line 42"/>
          <p:cNvSpPr>
            <a:spLocks noChangeShapeType="1"/>
          </p:cNvSpPr>
          <p:nvPr/>
        </p:nvSpPr>
        <p:spPr bwMode="auto">
          <a:xfrm flipV="1">
            <a:off x="4005263" y="1266825"/>
            <a:ext cx="1587"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35" name="Freeform 43"/>
          <p:cNvSpPr>
            <a:spLocks/>
          </p:cNvSpPr>
          <p:nvPr/>
        </p:nvSpPr>
        <p:spPr bwMode="auto">
          <a:xfrm>
            <a:off x="4005263" y="13287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09"/>
                </a:lnTo>
                <a:lnTo>
                  <a:pt x="10" y="605"/>
                </a:lnTo>
                <a:lnTo>
                  <a:pt x="14" y="600"/>
                </a:lnTo>
                <a:lnTo>
                  <a:pt x="19" y="600"/>
                </a:lnTo>
                <a:lnTo>
                  <a:pt x="29" y="590"/>
                </a:lnTo>
                <a:lnTo>
                  <a:pt x="29" y="585"/>
                </a:lnTo>
                <a:lnTo>
                  <a:pt x="34" y="580"/>
                </a:lnTo>
                <a:lnTo>
                  <a:pt x="39" y="575"/>
                </a:lnTo>
                <a:lnTo>
                  <a:pt x="43" y="575"/>
                </a:lnTo>
                <a:lnTo>
                  <a:pt x="53" y="566"/>
                </a:lnTo>
                <a:lnTo>
                  <a:pt x="53" y="561"/>
                </a:lnTo>
                <a:lnTo>
                  <a:pt x="58" y="556"/>
                </a:lnTo>
                <a:lnTo>
                  <a:pt x="63" y="556"/>
                </a:lnTo>
                <a:lnTo>
                  <a:pt x="72" y="546"/>
                </a:lnTo>
                <a:lnTo>
                  <a:pt x="72" y="542"/>
                </a:lnTo>
                <a:lnTo>
                  <a:pt x="77" y="537"/>
                </a:lnTo>
                <a:lnTo>
                  <a:pt x="82" y="532"/>
                </a:lnTo>
                <a:lnTo>
                  <a:pt x="87" y="532"/>
                </a:lnTo>
                <a:lnTo>
                  <a:pt x="97" y="522"/>
                </a:lnTo>
                <a:lnTo>
                  <a:pt x="97" y="517"/>
                </a:lnTo>
                <a:lnTo>
                  <a:pt x="101" y="513"/>
                </a:lnTo>
                <a:lnTo>
                  <a:pt x="106" y="513"/>
                </a:lnTo>
                <a:lnTo>
                  <a:pt x="116" y="503"/>
                </a:lnTo>
                <a:lnTo>
                  <a:pt x="116" y="498"/>
                </a:lnTo>
                <a:lnTo>
                  <a:pt x="121" y="493"/>
                </a:lnTo>
                <a:lnTo>
                  <a:pt x="126" y="488"/>
                </a:lnTo>
                <a:lnTo>
                  <a:pt x="130" y="488"/>
                </a:lnTo>
                <a:lnTo>
                  <a:pt x="140" y="479"/>
                </a:lnTo>
                <a:lnTo>
                  <a:pt x="140" y="474"/>
                </a:lnTo>
                <a:lnTo>
                  <a:pt x="145" y="469"/>
                </a:lnTo>
                <a:lnTo>
                  <a:pt x="150" y="469"/>
                </a:lnTo>
                <a:lnTo>
                  <a:pt x="159" y="459"/>
                </a:lnTo>
                <a:lnTo>
                  <a:pt x="159" y="455"/>
                </a:lnTo>
                <a:lnTo>
                  <a:pt x="164" y="450"/>
                </a:lnTo>
                <a:lnTo>
                  <a:pt x="169" y="445"/>
                </a:lnTo>
                <a:lnTo>
                  <a:pt x="174" y="445"/>
                </a:lnTo>
                <a:lnTo>
                  <a:pt x="184" y="435"/>
                </a:lnTo>
                <a:lnTo>
                  <a:pt x="184" y="430"/>
                </a:lnTo>
                <a:lnTo>
                  <a:pt x="188" y="426"/>
                </a:lnTo>
                <a:lnTo>
                  <a:pt x="193" y="426"/>
                </a:lnTo>
                <a:lnTo>
                  <a:pt x="203" y="416"/>
                </a:lnTo>
                <a:lnTo>
                  <a:pt x="203" y="411"/>
                </a:lnTo>
                <a:lnTo>
                  <a:pt x="208" y="406"/>
                </a:lnTo>
                <a:lnTo>
                  <a:pt x="213" y="401"/>
                </a:lnTo>
                <a:lnTo>
                  <a:pt x="217" y="401"/>
                </a:lnTo>
                <a:lnTo>
                  <a:pt x="227" y="392"/>
                </a:lnTo>
                <a:lnTo>
                  <a:pt x="227" y="387"/>
                </a:lnTo>
                <a:lnTo>
                  <a:pt x="232" y="382"/>
                </a:lnTo>
                <a:lnTo>
                  <a:pt x="237" y="382"/>
                </a:lnTo>
                <a:lnTo>
                  <a:pt x="246" y="372"/>
                </a:lnTo>
                <a:lnTo>
                  <a:pt x="246" y="368"/>
                </a:lnTo>
                <a:lnTo>
                  <a:pt x="251" y="363"/>
                </a:lnTo>
                <a:lnTo>
                  <a:pt x="256" y="358"/>
                </a:lnTo>
                <a:lnTo>
                  <a:pt x="261" y="353"/>
                </a:lnTo>
                <a:lnTo>
                  <a:pt x="266" y="348"/>
                </a:lnTo>
                <a:lnTo>
                  <a:pt x="271" y="343"/>
                </a:lnTo>
                <a:lnTo>
                  <a:pt x="276" y="339"/>
                </a:lnTo>
                <a:lnTo>
                  <a:pt x="280" y="339"/>
                </a:lnTo>
                <a:lnTo>
                  <a:pt x="290" y="329"/>
                </a:lnTo>
                <a:lnTo>
                  <a:pt x="290" y="324"/>
                </a:lnTo>
                <a:lnTo>
                  <a:pt x="295" y="319"/>
                </a:lnTo>
                <a:lnTo>
                  <a:pt x="300" y="314"/>
                </a:lnTo>
                <a:lnTo>
                  <a:pt x="305" y="310"/>
                </a:lnTo>
                <a:lnTo>
                  <a:pt x="309" y="305"/>
                </a:lnTo>
                <a:lnTo>
                  <a:pt x="314" y="300"/>
                </a:lnTo>
                <a:lnTo>
                  <a:pt x="319" y="295"/>
                </a:lnTo>
                <a:lnTo>
                  <a:pt x="324" y="295"/>
                </a:lnTo>
                <a:lnTo>
                  <a:pt x="334" y="285"/>
                </a:lnTo>
                <a:lnTo>
                  <a:pt x="334" y="281"/>
                </a:lnTo>
                <a:lnTo>
                  <a:pt x="338" y="276"/>
                </a:lnTo>
                <a:lnTo>
                  <a:pt x="343" y="271"/>
                </a:lnTo>
                <a:lnTo>
                  <a:pt x="348" y="266"/>
                </a:lnTo>
                <a:lnTo>
                  <a:pt x="353" y="261"/>
                </a:lnTo>
                <a:lnTo>
                  <a:pt x="358" y="256"/>
                </a:lnTo>
                <a:lnTo>
                  <a:pt x="363" y="252"/>
                </a:lnTo>
                <a:lnTo>
                  <a:pt x="367" y="252"/>
                </a:lnTo>
                <a:lnTo>
                  <a:pt x="377" y="242"/>
                </a:lnTo>
                <a:lnTo>
                  <a:pt x="377" y="237"/>
                </a:lnTo>
                <a:lnTo>
                  <a:pt x="382" y="232"/>
                </a:lnTo>
                <a:lnTo>
                  <a:pt x="387" y="227"/>
                </a:lnTo>
                <a:lnTo>
                  <a:pt x="392" y="223"/>
                </a:lnTo>
                <a:lnTo>
                  <a:pt x="396" y="218"/>
                </a:lnTo>
                <a:lnTo>
                  <a:pt x="401" y="213"/>
                </a:lnTo>
                <a:lnTo>
                  <a:pt x="406" y="208"/>
                </a:lnTo>
                <a:lnTo>
                  <a:pt x="411" y="208"/>
                </a:lnTo>
                <a:lnTo>
                  <a:pt x="421" y="198"/>
                </a:lnTo>
                <a:lnTo>
                  <a:pt x="421" y="194"/>
                </a:lnTo>
                <a:lnTo>
                  <a:pt x="425" y="189"/>
                </a:lnTo>
                <a:lnTo>
                  <a:pt x="430" y="184"/>
                </a:lnTo>
                <a:lnTo>
                  <a:pt x="435" y="179"/>
                </a:lnTo>
                <a:lnTo>
                  <a:pt x="440" y="174"/>
                </a:lnTo>
                <a:lnTo>
                  <a:pt x="445" y="169"/>
                </a:lnTo>
                <a:lnTo>
                  <a:pt x="450" y="164"/>
                </a:lnTo>
                <a:lnTo>
                  <a:pt x="454" y="164"/>
                </a:lnTo>
                <a:lnTo>
                  <a:pt x="464" y="155"/>
                </a:lnTo>
                <a:lnTo>
                  <a:pt x="464" y="150"/>
                </a:lnTo>
                <a:lnTo>
                  <a:pt x="469" y="145"/>
                </a:lnTo>
                <a:lnTo>
                  <a:pt x="474" y="140"/>
                </a:lnTo>
                <a:lnTo>
                  <a:pt x="479" y="135"/>
                </a:lnTo>
                <a:lnTo>
                  <a:pt x="483" y="131"/>
                </a:lnTo>
                <a:lnTo>
                  <a:pt x="488" y="126"/>
                </a:lnTo>
                <a:lnTo>
                  <a:pt x="493" y="121"/>
                </a:lnTo>
                <a:lnTo>
                  <a:pt x="498" y="121"/>
                </a:lnTo>
                <a:lnTo>
                  <a:pt x="508" y="111"/>
                </a:lnTo>
                <a:lnTo>
                  <a:pt x="508" y="106"/>
                </a:lnTo>
                <a:lnTo>
                  <a:pt x="512" y="102"/>
                </a:lnTo>
                <a:lnTo>
                  <a:pt x="517" y="97"/>
                </a:lnTo>
                <a:lnTo>
                  <a:pt x="522" y="92"/>
                </a:lnTo>
                <a:lnTo>
                  <a:pt x="527" y="87"/>
                </a:lnTo>
                <a:lnTo>
                  <a:pt x="532" y="82"/>
                </a:lnTo>
                <a:lnTo>
                  <a:pt x="537" y="77"/>
                </a:lnTo>
                <a:lnTo>
                  <a:pt x="541" y="77"/>
                </a:lnTo>
                <a:lnTo>
                  <a:pt x="551" y="68"/>
                </a:lnTo>
                <a:lnTo>
                  <a:pt x="551" y="63"/>
                </a:lnTo>
                <a:lnTo>
                  <a:pt x="556" y="58"/>
                </a:lnTo>
                <a:lnTo>
                  <a:pt x="561" y="53"/>
                </a:lnTo>
                <a:lnTo>
                  <a:pt x="566" y="48"/>
                </a:lnTo>
                <a:lnTo>
                  <a:pt x="570" y="44"/>
                </a:lnTo>
                <a:lnTo>
                  <a:pt x="575" y="39"/>
                </a:lnTo>
                <a:lnTo>
                  <a:pt x="580" y="34"/>
                </a:lnTo>
                <a:lnTo>
                  <a:pt x="585" y="34"/>
                </a:lnTo>
                <a:lnTo>
                  <a:pt x="595" y="24"/>
                </a:lnTo>
                <a:lnTo>
                  <a:pt x="595" y="19"/>
                </a:lnTo>
                <a:lnTo>
                  <a:pt x="599" y="15"/>
                </a:lnTo>
                <a:lnTo>
                  <a:pt x="604"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36" name="Freeform 44"/>
          <p:cNvSpPr>
            <a:spLocks/>
          </p:cNvSpPr>
          <p:nvPr/>
        </p:nvSpPr>
        <p:spPr bwMode="auto">
          <a:xfrm>
            <a:off x="4979988" y="1266825"/>
            <a:ext cx="69850" cy="61913"/>
          </a:xfrm>
          <a:custGeom>
            <a:avLst/>
            <a:gdLst>
              <a:gd name="T0" fmla="*/ 0 w 44"/>
              <a:gd name="T1" fmla="*/ 2147483647 h 39"/>
              <a:gd name="T2" fmla="*/ 2147483647 w 44"/>
              <a:gd name="T3" fmla="*/ 2147483647 h 39"/>
              <a:gd name="T4" fmla="*/ 2147483647 w 44"/>
              <a:gd name="T5" fmla="*/ 2147483647 h 39"/>
              <a:gd name="T6" fmla="*/ 2147483647 w 44"/>
              <a:gd name="T7" fmla="*/ 2147483647 h 39"/>
              <a:gd name="T8" fmla="*/ 2147483647 w 44"/>
              <a:gd name="T9" fmla="*/ 2147483647 h 39"/>
              <a:gd name="T10" fmla="*/ 2147483647 w 44"/>
              <a:gd name="T11" fmla="*/ 2147483647 h 39"/>
              <a:gd name="T12" fmla="*/ 2147483647 w 44"/>
              <a:gd name="T13" fmla="*/ 2147483647 h 39"/>
              <a:gd name="T14" fmla="*/ 2147483647 w 44"/>
              <a:gd name="T15" fmla="*/ 2147483647 h 39"/>
              <a:gd name="T16" fmla="*/ 2147483647 w 44"/>
              <a:gd name="T17" fmla="*/ 0 h 39"/>
              <a:gd name="T18" fmla="*/ 2147483647 w 44"/>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39"/>
              <a:gd name="T32" fmla="*/ 44 w 44"/>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39">
                <a:moveTo>
                  <a:pt x="0" y="39"/>
                </a:moveTo>
                <a:lnTo>
                  <a:pt x="5" y="34"/>
                </a:lnTo>
                <a:lnTo>
                  <a:pt x="10" y="29"/>
                </a:lnTo>
                <a:lnTo>
                  <a:pt x="14" y="29"/>
                </a:lnTo>
                <a:lnTo>
                  <a:pt x="24" y="20"/>
                </a:lnTo>
                <a:lnTo>
                  <a:pt x="24" y="15"/>
                </a:lnTo>
                <a:lnTo>
                  <a:pt x="29" y="10"/>
                </a:lnTo>
                <a:lnTo>
                  <a:pt x="34" y="5"/>
                </a:lnTo>
                <a:lnTo>
                  <a:pt x="39" y="0"/>
                </a:lnTo>
                <a:lnTo>
                  <a:pt x="4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37" name="Freeform 45"/>
          <p:cNvSpPr>
            <a:spLocks/>
          </p:cNvSpPr>
          <p:nvPr/>
        </p:nvSpPr>
        <p:spPr bwMode="auto">
          <a:xfrm>
            <a:off x="4013200" y="1582738"/>
            <a:ext cx="758825" cy="720725"/>
          </a:xfrm>
          <a:custGeom>
            <a:avLst/>
            <a:gdLst>
              <a:gd name="T0" fmla="*/ 2147483647 w 478"/>
              <a:gd name="T1" fmla="*/ 2147483647 h 454"/>
              <a:gd name="T2" fmla="*/ 2147483647 w 478"/>
              <a:gd name="T3" fmla="*/ 2147483647 h 454"/>
              <a:gd name="T4" fmla="*/ 2147483647 w 478"/>
              <a:gd name="T5" fmla="*/ 2147483647 h 454"/>
              <a:gd name="T6" fmla="*/ 2147483647 w 478"/>
              <a:gd name="T7" fmla="*/ 2147483647 h 454"/>
              <a:gd name="T8" fmla="*/ 2147483647 w 478"/>
              <a:gd name="T9" fmla="*/ 2147483647 h 454"/>
              <a:gd name="T10" fmla="*/ 2147483647 w 478"/>
              <a:gd name="T11" fmla="*/ 2147483647 h 454"/>
              <a:gd name="T12" fmla="*/ 2147483647 w 478"/>
              <a:gd name="T13" fmla="*/ 2147483647 h 454"/>
              <a:gd name="T14" fmla="*/ 2147483647 w 478"/>
              <a:gd name="T15" fmla="*/ 2147483647 h 454"/>
              <a:gd name="T16" fmla="*/ 2147483647 w 478"/>
              <a:gd name="T17" fmla="*/ 2147483647 h 454"/>
              <a:gd name="T18" fmla="*/ 2147483647 w 478"/>
              <a:gd name="T19" fmla="*/ 2147483647 h 454"/>
              <a:gd name="T20" fmla="*/ 2147483647 w 478"/>
              <a:gd name="T21" fmla="*/ 2147483647 h 454"/>
              <a:gd name="T22" fmla="*/ 2147483647 w 478"/>
              <a:gd name="T23" fmla="*/ 2147483647 h 454"/>
              <a:gd name="T24" fmla="*/ 2147483647 w 478"/>
              <a:gd name="T25" fmla="*/ 2147483647 h 454"/>
              <a:gd name="T26" fmla="*/ 2147483647 w 478"/>
              <a:gd name="T27" fmla="*/ 2147483647 h 454"/>
              <a:gd name="T28" fmla="*/ 2147483647 w 478"/>
              <a:gd name="T29" fmla="*/ 2147483647 h 454"/>
              <a:gd name="T30" fmla="*/ 2147483647 w 478"/>
              <a:gd name="T31" fmla="*/ 2147483647 h 454"/>
              <a:gd name="T32" fmla="*/ 2147483647 w 478"/>
              <a:gd name="T33" fmla="*/ 2147483647 h 454"/>
              <a:gd name="T34" fmla="*/ 2147483647 w 478"/>
              <a:gd name="T35" fmla="*/ 2147483647 h 454"/>
              <a:gd name="T36" fmla="*/ 2147483647 w 478"/>
              <a:gd name="T37" fmla="*/ 2147483647 h 454"/>
              <a:gd name="T38" fmla="*/ 2147483647 w 478"/>
              <a:gd name="T39" fmla="*/ 2147483647 h 454"/>
              <a:gd name="T40" fmla="*/ 2147483647 w 478"/>
              <a:gd name="T41" fmla="*/ 2147483647 h 454"/>
              <a:gd name="T42" fmla="*/ 2147483647 w 478"/>
              <a:gd name="T43" fmla="*/ 2147483647 h 454"/>
              <a:gd name="T44" fmla="*/ 2147483647 w 478"/>
              <a:gd name="T45" fmla="*/ 2147483647 h 454"/>
              <a:gd name="T46" fmla="*/ 2147483647 w 478"/>
              <a:gd name="T47" fmla="*/ 2147483647 h 454"/>
              <a:gd name="T48" fmla="*/ 2147483647 w 478"/>
              <a:gd name="T49" fmla="*/ 2147483647 h 454"/>
              <a:gd name="T50" fmla="*/ 2147483647 w 478"/>
              <a:gd name="T51" fmla="*/ 2147483647 h 454"/>
              <a:gd name="T52" fmla="*/ 2147483647 w 478"/>
              <a:gd name="T53" fmla="*/ 2147483647 h 454"/>
              <a:gd name="T54" fmla="*/ 2147483647 w 478"/>
              <a:gd name="T55" fmla="*/ 2147483647 h 454"/>
              <a:gd name="T56" fmla="*/ 2147483647 w 478"/>
              <a:gd name="T57" fmla="*/ 2147483647 h 454"/>
              <a:gd name="T58" fmla="*/ 2147483647 w 478"/>
              <a:gd name="T59" fmla="*/ 2147483647 h 454"/>
              <a:gd name="T60" fmla="*/ 2147483647 w 478"/>
              <a:gd name="T61" fmla="*/ 2147483647 h 454"/>
              <a:gd name="T62" fmla="*/ 2147483647 w 478"/>
              <a:gd name="T63" fmla="*/ 2147483647 h 454"/>
              <a:gd name="T64" fmla="*/ 2147483647 w 478"/>
              <a:gd name="T65" fmla="*/ 2147483647 h 454"/>
              <a:gd name="T66" fmla="*/ 2147483647 w 478"/>
              <a:gd name="T67" fmla="*/ 2147483647 h 454"/>
              <a:gd name="T68" fmla="*/ 2147483647 w 478"/>
              <a:gd name="T69" fmla="*/ 2147483647 h 454"/>
              <a:gd name="T70" fmla="*/ 2147483647 w 478"/>
              <a:gd name="T71" fmla="*/ 2147483647 h 454"/>
              <a:gd name="T72" fmla="*/ 2147483647 w 478"/>
              <a:gd name="T73" fmla="*/ 2147483647 h 454"/>
              <a:gd name="T74" fmla="*/ 2147483647 w 478"/>
              <a:gd name="T75" fmla="*/ 2147483647 h 454"/>
              <a:gd name="T76" fmla="*/ 2147483647 w 478"/>
              <a:gd name="T77" fmla="*/ 2147483647 h 454"/>
              <a:gd name="T78" fmla="*/ 2147483647 w 478"/>
              <a:gd name="T79" fmla="*/ 2147483647 h 454"/>
              <a:gd name="T80" fmla="*/ 2147483647 w 478"/>
              <a:gd name="T81" fmla="*/ 2147483647 h 454"/>
              <a:gd name="T82" fmla="*/ 2147483647 w 478"/>
              <a:gd name="T83" fmla="*/ 2147483647 h 4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8"/>
              <a:gd name="T127" fmla="*/ 0 h 454"/>
              <a:gd name="T128" fmla="*/ 478 w 478"/>
              <a:gd name="T129" fmla="*/ 454 h 45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8" h="454">
                <a:moveTo>
                  <a:pt x="0" y="454"/>
                </a:moveTo>
                <a:lnTo>
                  <a:pt x="0" y="449"/>
                </a:lnTo>
                <a:lnTo>
                  <a:pt x="5" y="445"/>
                </a:lnTo>
                <a:lnTo>
                  <a:pt x="9" y="440"/>
                </a:lnTo>
                <a:lnTo>
                  <a:pt x="14" y="440"/>
                </a:lnTo>
                <a:lnTo>
                  <a:pt x="19" y="435"/>
                </a:lnTo>
                <a:lnTo>
                  <a:pt x="24" y="430"/>
                </a:lnTo>
                <a:lnTo>
                  <a:pt x="29" y="425"/>
                </a:lnTo>
                <a:lnTo>
                  <a:pt x="34" y="420"/>
                </a:lnTo>
                <a:lnTo>
                  <a:pt x="38" y="420"/>
                </a:lnTo>
                <a:lnTo>
                  <a:pt x="43" y="415"/>
                </a:lnTo>
                <a:lnTo>
                  <a:pt x="48" y="411"/>
                </a:lnTo>
                <a:lnTo>
                  <a:pt x="53" y="406"/>
                </a:lnTo>
                <a:lnTo>
                  <a:pt x="58" y="401"/>
                </a:lnTo>
                <a:lnTo>
                  <a:pt x="63" y="396"/>
                </a:lnTo>
                <a:lnTo>
                  <a:pt x="67" y="391"/>
                </a:lnTo>
                <a:lnTo>
                  <a:pt x="72" y="386"/>
                </a:lnTo>
                <a:lnTo>
                  <a:pt x="77" y="382"/>
                </a:lnTo>
                <a:lnTo>
                  <a:pt x="82" y="382"/>
                </a:lnTo>
                <a:lnTo>
                  <a:pt x="87" y="377"/>
                </a:lnTo>
                <a:lnTo>
                  <a:pt x="92" y="372"/>
                </a:lnTo>
                <a:lnTo>
                  <a:pt x="96" y="367"/>
                </a:lnTo>
                <a:lnTo>
                  <a:pt x="101" y="362"/>
                </a:lnTo>
                <a:lnTo>
                  <a:pt x="106" y="357"/>
                </a:lnTo>
                <a:lnTo>
                  <a:pt x="111" y="353"/>
                </a:lnTo>
                <a:lnTo>
                  <a:pt x="116" y="348"/>
                </a:lnTo>
                <a:lnTo>
                  <a:pt x="121" y="343"/>
                </a:lnTo>
                <a:lnTo>
                  <a:pt x="125" y="343"/>
                </a:lnTo>
                <a:lnTo>
                  <a:pt x="130" y="338"/>
                </a:lnTo>
                <a:lnTo>
                  <a:pt x="130" y="328"/>
                </a:lnTo>
                <a:lnTo>
                  <a:pt x="135" y="324"/>
                </a:lnTo>
                <a:lnTo>
                  <a:pt x="135" y="319"/>
                </a:lnTo>
                <a:lnTo>
                  <a:pt x="140" y="314"/>
                </a:lnTo>
                <a:lnTo>
                  <a:pt x="140" y="309"/>
                </a:lnTo>
                <a:lnTo>
                  <a:pt x="145" y="304"/>
                </a:lnTo>
                <a:lnTo>
                  <a:pt x="150" y="299"/>
                </a:lnTo>
                <a:lnTo>
                  <a:pt x="150" y="295"/>
                </a:lnTo>
                <a:lnTo>
                  <a:pt x="154" y="290"/>
                </a:lnTo>
                <a:lnTo>
                  <a:pt x="154" y="280"/>
                </a:lnTo>
                <a:lnTo>
                  <a:pt x="159" y="275"/>
                </a:lnTo>
                <a:lnTo>
                  <a:pt x="159" y="270"/>
                </a:lnTo>
                <a:lnTo>
                  <a:pt x="164" y="266"/>
                </a:lnTo>
                <a:lnTo>
                  <a:pt x="164" y="261"/>
                </a:lnTo>
                <a:lnTo>
                  <a:pt x="169" y="256"/>
                </a:lnTo>
                <a:lnTo>
                  <a:pt x="174" y="251"/>
                </a:lnTo>
                <a:lnTo>
                  <a:pt x="174" y="246"/>
                </a:lnTo>
                <a:lnTo>
                  <a:pt x="179" y="241"/>
                </a:lnTo>
                <a:lnTo>
                  <a:pt x="179" y="232"/>
                </a:lnTo>
                <a:lnTo>
                  <a:pt x="183" y="227"/>
                </a:lnTo>
                <a:lnTo>
                  <a:pt x="183" y="222"/>
                </a:lnTo>
                <a:lnTo>
                  <a:pt x="188" y="217"/>
                </a:lnTo>
                <a:lnTo>
                  <a:pt x="193" y="212"/>
                </a:lnTo>
                <a:lnTo>
                  <a:pt x="193" y="208"/>
                </a:lnTo>
                <a:lnTo>
                  <a:pt x="198" y="198"/>
                </a:lnTo>
                <a:lnTo>
                  <a:pt x="198" y="193"/>
                </a:lnTo>
                <a:lnTo>
                  <a:pt x="203" y="188"/>
                </a:lnTo>
                <a:lnTo>
                  <a:pt x="203" y="183"/>
                </a:lnTo>
                <a:lnTo>
                  <a:pt x="208" y="179"/>
                </a:lnTo>
                <a:lnTo>
                  <a:pt x="208" y="174"/>
                </a:lnTo>
                <a:lnTo>
                  <a:pt x="212" y="164"/>
                </a:lnTo>
                <a:lnTo>
                  <a:pt x="217" y="159"/>
                </a:lnTo>
                <a:lnTo>
                  <a:pt x="217" y="154"/>
                </a:lnTo>
                <a:lnTo>
                  <a:pt x="222" y="150"/>
                </a:lnTo>
                <a:lnTo>
                  <a:pt x="222" y="145"/>
                </a:lnTo>
                <a:lnTo>
                  <a:pt x="227" y="135"/>
                </a:lnTo>
                <a:lnTo>
                  <a:pt x="227" y="130"/>
                </a:lnTo>
                <a:lnTo>
                  <a:pt x="232" y="125"/>
                </a:lnTo>
                <a:lnTo>
                  <a:pt x="237" y="121"/>
                </a:lnTo>
                <a:lnTo>
                  <a:pt x="241" y="116"/>
                </a:lnTo>
                <a:lnTo>
                  <a:pt x="246" y="116"/>
                </a:lnTo>
                <a:lnTo>
                  <a:pt x="251" y="116"/>
                </a:lnTo>
                <a:lnTo>
                  <a:pt x="256" y="111"/>
                </a:lnTo>
                <a:lnTo>
                  <a:pt x="261" y="111"/>
                </a:lnTo>
                <a:lnTo>
                  <a:pt x="266" y="111"/>
                </a:lnTo>
                <a:lnTo>
                  <a:pt x="271" y="106"/>
                </a:lnTo>
                <a:lnTo>
                  <a:pt x="275" y="111"/>
                </a:lnTo>
                <a:lnTo>
                  <a:pt x="280" y="111"/>
                </a:lnTo>
                <a:lnTo>
                  <a:pt x="285" y="116"/>
                </a:lnTo>
                <a:lnTo>
                  <a:pt x="290" y="121"/>
                </a:lnTo>
                <a:lnTo>
                  <a:pt x="295" y="121"/>
                </a:lnTo>
                <a:lnTo>
                  <a:pt x="300" y="125"/>
                </a:lnTo>
                <a:lnTo>
                  <a:pt x="304" y="125"/>
                </a:lnTo>
                <a:lnTo>
                  <a:pt x="309" y="130"/>
                </a:lnTo>
                <a:lnTo>
                  <a:pt x="314" y="130"/>
                </a:lnTo>
                <a:lnTo>
                  <a:pt x="319" y="130"/>
                </a:lnTo>
                <a:lnTo>
                  <a:pt x="324" y="130"/>
                </a:lnTo>
                <a:lnTo>
                  <a:pt x="329" y="130"/>
                </a:lnTo>
                <a:lnTo>
                  <a:pt x="333" y="130"/>
                </a:lnTo>
                <a:lnTo>
                  <a:pt x="338" y="135"/>
                </a:lnTo>
                <a:lnTo>
                  <a:pt x="343" y="135"/>
                </a:lnTo>
                <a:lnTo>
                  <a:pt x="348" y="140"/>
                </a:lnTo>
                <a:lnTo>
                  <a:pt x="353" y="145"/>
                </a:lnTo>
                <a:lnTo>
                  <a:pt x="358" y="145"/>
                </a:lnTo>
                <a:lnTo>
                  <a:pt x="362" y="150"/>
                </a:lnTo>
                <a:lnTo>
                  <a:pt x="367" y="150"/>
                </a:lnTo>
                <a:lnTo>
                  <a:pt x="372" y="154"/>
                </a:lnTo>
                <a:lnTo>
                  <a:pt x="377" y="150"/>
                </a:lnTo>
                <a:lnTo>
                  <a:pt x="382" y="150"/>
                </a:lnTo>
                <a:lnTo>
                  <a:pt x="387" y="150"/>
                </a:lnTo>
                <a:lnTo>
                  <a:pt x="391" y="145"/>
                </a:lnTo>
                <a:lnTo>
                  <a:pt x="396" y="145"/>
                </a:lnTo>
                <a:lnTo>
                  <a:pt x="401" y="145"/>
                </a:lnTo>
                <a:lnTo>
                  <a:pt x="406" y="140"/>
                </a:lnTo>
                <a:lnTo>
                  <a:pt x="411" y="135"/>
                </a:lnTo>
                <a:lnTo>
                  <a:pt x="416" y="130"/>
                </a:lnTo>
                <a:lnTo>
                  <a:pt x="416" y="125"/>
                </a:lnTo>
                <a:lnTo>
                  <a:pt x="420" y="116"/>
                </a:lnTo>
                <a:lnTo>
                  <a:pt x="420" y="111"/>
                </a:lnTo>
                <a:lnTo>
                  <a:pt x="425" y="106"/>
                </a:lnTo>
                <a:lnTo>
                  <a:pt x="425" y="101"/>
                </a:lnTo>
                <a:lnTo>
                  <a:pt x="430" y="96"/>
                </a:lnTo>
                <a:lnTo>
                  <a:pt x="435" y="87"/>
                </a:lnTo>
                <a:lnTo>
                  <a:pt x="435" y="82"/>
                </a:lnTo>
                <a:lnTo>
                  <a:pt x="440" y="77"/>
                </a:lnTo>
                <a:lnTo>
                  <a:pt x="440" y="72"/>
                </a:lnTo>
                <a:lnTo>
                  <a:pt x="445" y="67"/>
                </a:lnTo>
                <a:lnTo>
                  <a:pt x="445" y="63"/>
                </a:lnTo>
                <a:lnTo>
                  <a:pt x="449" y="53"/>
                </a:lnTo>
                <a:lnTo>
                  <a:pt x="454" y="48"/>
                </a:lnTo>
                <a:lnTo>
                  <a:pt x="454" y="43"/>
                </a:lnTo>
                <a:lnTo>
                  <a:pt x="459" y="38"/>
                </a:lnTo>
                <a:lnTo>
                  <a:pt x="459" y="34"/>
                </a:lnTo>
                <a:lnTo>
                  <a:pt x="464" y="29"/>
                </a:lnTo>
                <a:lnTo>
                  <a:pt x="464" y="19"/>
                </a:lnTo>
                <a:lnTo>
                  <a:pt x="469" y="14"/>
                </a:lnTo>
                <a:lnTo>
                  <a:pt x="469" y="9"/>
                </a:lnTo>
                <a:lnTo>
                  <a:pt x="474" y="4"/>
                </a:lnTo>
                <a:lnTo>
                  <a:pt x="478"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38" name="Freeform 46"/>
          <p:cNvSpPr>
            <a:spLocks/>
          </p:cNvSpPr>
          <p:nvPr/>
        </p:nvSpPr>
        <p:spPr bwMode="auto">
          <a:xfrm>
            <a:off x="4772025" y="1266825"/>
            <a:ext cx="277813" cy="315913"/>
          </a:xfrm>
          <a:custGeom>
            <a:avLst/>
            <a:gdLst>
              <a:gd name="T0" fmla="*/ 0 w 175"/>
              <a:gd name="T1" fmla="*/ 2147483647 h 199"/>
              <a:gd name="T2" fmla="*/ 0 w 175"/>
              <a:gd name="T3" fmla="*/ 2147483647 h 199"/>
              <a:gd name="T4" fmla="*/ 2147483647 w 175"/>
              <a:gd name="T5" fmla="*/ 2147483647 h 199"/>
              <a:gd name="T6" fmla="*/ 2147483647 w 175"/>
              <a:gd name="T7" fmla="*/ 2147483647 h 199"/>
              <a:gd name="T8" fmla="*/ 2147483647 w 175"/>
              <a:gd name="T9" fmla="*/ 2147483647 h 199"/>
              <a:gd name="T10" fmla="*/ 2147483647 w 175"/>
              <a:gd name="T11" fmla="*/ 2147483647 h 199"/>
              <a:gd name="T12" fmla="*/ 2147483647 w 175"/>
              <a:gd name="T13" fmla="*/ 2147483647 h 199"/>
              <a:gd name="T14" fmla="*/ 2147483647 w 175"/>
              <a:gd name="T15" fmla="*/ 2147483647 h 199"/>
              <a:gd name="T16" fmla="*/ 2147483647 w 175"/>
              <a:gd name="T17" fmla="*/ 2147483647 h 199"/>
              <a:gd name="T18" fmla="*/ 2147483647 w 175"/>
              <a:gd name="T19" fmla="*/ 2147483647 h 199"/>
              <a:gd name="T20" fmla="*/ 2147483647 w 175"/>
              <a:gd name="T21" fmla="*/ 2147483647 h 199"/>
              <a:gd name="T22" fmla="*/ 2147483647 w 175"/>
              <a:gd name="T23" fmla="*/ 2147483647 h 199"/>
              <a:gd name="T24" fmla="*/ 2147483647 w 175"/>
              <a:gd name="T25" fmla="*/ 2147483647 h 199"/>
              <a:gd name="T26" fmla="*/ 2147483647 w 175"/>
              <a:gd name="T27" fmla="*/ 2147483647 h 199"/>
              <a:gd name="T28" fmla="*/ 2147483647 w 175"/>
              <a:gd name="T29" fmla="*/ 2147483647 h 199"/>
              <a:gd name="T30" fmla="*/ 2147483647 w 175"/>
              <a:gd name="T31" fmla="*/ 2147483647 h 199"/>
              <a:gd name="T32" fmla="*/ 2147483647 w 175"/>
              <a:gd name="T33" fmla="*/ 2147483647 h 199"/>
              <a:gd name="T34" fmla="*/ 2147483647 w 175"/>
              <a:gd name="T35" fmla="*/ 2147483647 h 199"/>
              <a:gd name="T36" fmla="*/ 2147483647 w 175"/>
              <a:gd name="T37" fmla="*/ 2147483647 h 199"/>
              <a:gd name="T38" fmla="*/ 2147483647 w 175"/>
              <a:gd name="T39" fmla="*/ 2147483647 h 199"/>
              <a:gd name="T40" fmla="*/ 2147483647 w 175"/>
              <a:gd name="T41" fmla="*/ 2147483647 h 199"/>
              <a:gd name="T42" fmla="*/ 2147483647 w 175"/>
              <a:gd name="T43" fmla="*/ 2147483647 h 199"/>
              <a:gd name="T44" fmla="*/ 2147483647 w 175"/>
              <a:gd name="T45" fmla="*/ 2147483647 h 199"/>
              <a:gd name="T46" fmla="*/ 2147483647 w 175"/>
              <a:gd name="T47" fmla="*/ 2147483647 h 199"/>
              <a:gd name="T48" fmla="*/ 2147483647 w 175"/>
              <a:gd name="T49" fmla="*/ 2147483647 h 199"/>
              <a:gd name="T50" fmla="*/ 2147483647 w 175"/>
              <a:gd name="T51" fmla="*/ 2147483647 h 199"/>
              <a:gd name="T52" fmla="*/ 2147483647 w 175"/>
              <a:gd name="T53" fmla="*/ 2147483647 h 199"/>
              <a:gd name="T54" fmla="*/ 2147483647 w 175"/>
              <a:gd name="T55" fmla="*/ 2147483647 h 199"/>
              <a:gd name="T56" fmla="*/ 2147483647 w 175"/>
              <a:gd name="T57" fmla="*/ 2147483647 h 199"/>
              <a:gd name="T58" fmla="*/ 2147483647 w 175"/>
              <a:gd name="T59" fmla="*/ 2147483647 h 199"/>
              <a:gd name="T60" fmla="*/ 2147483647 w 175"/>
              <a:gd name="T61" fmla="*/ 2147483647 h 199"/>
              <a:gd name="T62" fmla="*/ 2147483647 w 175"/>
              <a:gd name="T63" fmla="*/ 2147483647 h 199"/>
              <a:gd name="T64" fmla="*/ 2147483647 w 175"/>
              <a:gd name="T65" fmla="*/ 2147483647 h 199"/>
              <a:gd name="T66" fmla="*/ 2147483647 w 175"/>
              <a:gd name="T67" fmla="*/ 2147483647 h 199"/>
              <a:gd name="T68" fmla="*/ 2147483647 w 175"/>
              <a:gd name="T69" fmla="*/ 2147483647 h 199"/>
              <a:gd name="T70" fmla="*/ 2147483647 w 175"/>
              <a:gd name="T71" fmla="*/ 2147483647 h 199"/>
              <a:gd name="T72" fmla="*/ 2147483647 w 175"/>
              <a:gd name="T73" fmla="*/ 2147483647 h 199"/>
              <a:gd name="T74" fmla="*/ 2147483647 w 175"/>
              <a:gd name="T75" fmla="*/ 2147483647 h 199"/>
              <a:gd name="T76" fmla="*/ 2147483647 w 175"/>
              <a:gd name="T77" fmla="*/ 2147483647 h 199"/>
              <a:gd name="T78" fmla="*/ 2147483647 w 175"/>
              <a:gd name="T79" fmla="*/ 2147483647 h 199"/>
              <a:gd name="T80" fmla="*/ 2147483647 w 175"/>
              <a:gd name="T81" fmla="*/ 2147483647 h 199"/>
              <a:gd name="T82" fmla="*/ 2147483647 w 175"/>
              <a:gd name="T83" fmla="*/ 2147483647 h 199"/>
              <a:gd name="T84" fmla="*/ 2147483647 w 175"/>
              <a:gd name="T85" fmla="*/ 2147483647 h 199"/>
              <a:gd name="T86" fmla="*/ 2147483647 w 175"/>
              <a:gd name="T87" fmla="*/ 0 h 19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5"/>
              <a:gd name="T133" fmla="*/ 0 h 199"/>
              <a:gd name="T134" fmla="*/ 175 w 175"/>
              <a:gd name="T135" fmla="*/ 199 h 19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5" h="199">
                <a:moveTo>
                  <a:pt x="0" y="199"/>
                </a:moveTo>
                <a:lnTo>
                  <a:pt x="0" y="194"/>
                </a:lnTo>
                <a:lnTo>
                  <a:pt x="5" y="189"/>
                </a:lnTo>
                <a:lnTo>
                  <a:pt x="5" y="184"/>
                </a:lnTo>
                <a:lnTo>
                  <a:pt x="10" y="179"/>
                </a:lnTo>
                <a:lnTo>
                  <a:pt x="10" y="170"/>
                </a:lnTo>
                <a:lnTo>
                  <a:pt x="15" y="165"/>
                </a:lnTo>
                <a:lnTo>
                  <a:pt x="20" y="160"/>
                </a:lnTo>
                <a:lnTo>
                  <a:pt x="20" y="155"/>
                </a:lnTo>
                <a:lnTo>
                  <a:pt x="25" y="150"/>
                </a:lnTo>
                <a:lnTo>
                  <a:pt x="25" y="145"/>
                </a:lnTo>
                <a:lnTo>
                  <a:pt x="29" y="141"/>
                </a:lnTo>
                <a:lnTo>
                  <a:pt x="29" y="136"/>
                </a:lnTo>
                <a:lnTo>
                  <a:pt x="34" y="131"/>
                </a:lnTo>
                <a:lnTo>
                  <a:pt x="34" y="121"/>
                </a:lnTo>
                <a:lnTo>
                  <a:pt x="39" y="116"/>
                </a:lnTo>
                <a:lnTo>
                  <a:pt x="44" y="112"/>
                </a:lnTo>
                <a:lnTo>
                  <a:pt x="49" y="107"/>
                </a:lnTo>
                <a:lnTo>
                  <a:pt x="54" y="102"/>
                </a:lnTo>
                <a:lnTo>
                  <a:pt x="58" y="102"/>
                </a:lnTo>
                <a:lnTo>
                  <a:pt x="63" y="97"/>
                </a:lnTo>
                <a:lnTo>
                  <a:pt x="68" y="92"/>
                </a:lnTo>
                <a:lnTo>
                  <a:pt x="73" y="87"/>
                </a:lnTo>
                <a:lnTo>
                  <a:pt x="78" y="83"/>
                </a:lnTo>
                <a:lnTo>
                  <a:pt x="83" y="78"/>
                </a:lnTo>
                <a:lnTo>
                  <a:pt x="87" y="73"/>
                </a:lnTo>
                <a:lnTo>
                  <a:pt x="92" y="68"/>
                </a:lnTo>
                <a:lnTo>
                  <a:pt x="97" y="63"/>
                </a:lnTo>
                <a:lnTo>
                  <a:pt x="102" y="63"/>
                </a:lnTo>
                <a:lnTo>
                  <a:pt x="107" y="58"/>
                </a:lnTo>
                <a:lnTo>
                  <a:pt x="112" y="54"/>
                </a:lnTo>
                <a:lnTo>
                  <a:pt x="116" y="49"/>
                </a:lnTo>
                <a:lnTo>
                  <a:pt x="121" y="44"/>
                </a:lnTo>
                <a:lnTo>
                  <a:pt x="126" y="39"/>
                </a:lnTo>
                <a:lnTo>
                  <a:pt x="131" y="34"/>
                </a:lnTo>
                <a:lnTo>
                  <a:pt x="136" y="34"/>
                </a:lnTo>
                <a:lnTo>
                  <a:pt x="141" y="29"/>
                </a:lnTo>
                <a:lnTo>
                  <a:pt x="145" y="25"/>
                </a:lnTo>
                <a:lnTo>
                  <a:pt x="150" y="20"/>
                </a:lnTo>
                <a:lnTo>
                  <a:pt x="155" y="15"/>
                </a:lnTo>
                <a:lnTo>
                  <a:pt x="160" y="10"/>
                </a:lnTo>
                <a:lnTo>
                  <a:pt x="165" y="5"/>
                </a:lnTo>
                <a:lnTo>
                  <a:pt x="170" y="5"/>
                </a:lnTo>
                <a:lnTo>
                  <a:pt x="175"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39" name="Freeform 47"/>
          <p:cNvSpPr>
            <a:spLocks/>
          </p:cNvSpPr>
          <p:nvPr/>
        </p:nvSpPr>
        <p:spPr bwMode="auto">
          <a:xfrm>
            <a:off x="4005263" y="13287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09"/>
                </a:lnTo>
                <a:lnTo>
                  <a:pt x="10" y="605"/>
                </a:lnTo>
                <a:lnTo>
                  <a:pt x="14" y="600"/>
                </a:lnTo>
                <a:lnTo>
                  <a:pt x="19" y="600"/>
                </a:lnTo>
                <a:lnTo>
                  <a:pt x="29" y="590"/>
                </a:lnTo>
                <a:lnTo>
                  <a:pt x="29" y="585"/>
                </a:lnTo>
                <a:lnTo>
                  <a:pt x="34" y="580"/>
                </a:lnTo>
                <a:lnTo>
                  <a:pt x="39" y="575"/>
                </a:lnTo>
                <a:lnTo>
                  <a:pt x="43" y="575"/>
                </a:lnTo>
                <a:lnTo>
                  <a:pt x="53" y="566"/>
                </a:lnTo>
                <a:lnTo>
                  <a:pt x="53" y="561"/>
                </a:lnTo>
                <a:lnTo>
                  <a:pt x="58" y="556"/>
                </a:lnTo>
                <a:lnTo>
                  <a:pt x="63" y="556"/>
                </a:lnTo>
                <a:lnTo>
                  <a:pt x="72" y="546"/>
                </a:lnTo>
                <a:lnTo>
                  <a:pt x="72" y="542"/>
                </a:lnTo>
                <a:lnTo>
                  <a:pt x="77" y="537"/>
                </a:lnTo>
                <a:lnTo>
                  <a:pt x="82" y="532"/>
                </a:lnTo>
                <a:lnTo>
                  <a:pt x="87" y="532"/>
                </a:lnTo>
                <a:lnTo>
                  <a:pt x="97" y="522"/>
                </a:lnTo>
                <a:lnTo>
                  <a:pt x="97" y="517"/>
                </a:lnTo>
                <a:lnTo>
                  <a:pt x="101" y="513"/>
                </a:lnTo>
                <a:lnTo>
                  <a:pt x="106" y="513"/>
                </a:lnTo>
                <a:lnTo>
                  <a:pt x="116" y="503"/>
                </a:lnTo>
                <a:lnTo>
                  <a:pt x="116" y="498"/>
                </a:lnTo>
                <a:lnTo>
                  <a:pt x="121" y="493"/>
                </a:lnTo>
                <a:lnTo>
                  <a:pt x="126" y="488"/>
                </a:lnTo>
                <a:lnTo>
                  <a:pt x="130" y="488"/>
                </a:lnTo>
                <a:lnTo>
                  <a:pt x="140" y="479"/>
                </a:lnTo>
                <a:lnTo>
                  <a:pt x="140" y="474"/>
                </a:lnTo>
                <a:lnTo>
                  <a:pt x="145" y="469"/>
                </a:lnTo>
                <a:lnTo>
                  <a:pt x="150" y="469"/>
                </a:lnTo>
                <a:lnTo>
                  <a:pt x="159" y="459"/>
                </a:lnTo>
                <a:lnTo>
                  <a:pt x="159" y="455"/>
                </a:lnTo>
                <a:lnTo>
                  <a:pt x="164" y="450"/>
                </a:lnTo>
                <a:lnTo>
                  <a:pt x="169" y="445"/>
                </a:lnTo>
                <a:lnTo>
                  <a:pt x="174" y="445"/>
                </a:lnTo>
                <a:lnTo>
                  <a:pt x="184" y="435"/>
                </a:lnTo>
                <a:lnTo>
                  <a:pt x="184" y="430"/>
                </a:lnTo>
                <a:lnTo>
                  <a:pt x="188" y="426"/>
                </a:lnTo>
                <a:lnTo>
                  <a:pt x="193" y="426"/>
                </a:lnTo>
                <a:lnTo>
                  <a:pt x="203" y="416"/>
                </a:lnTo>
                <a:lnTo>
                  <a:pt x="203" y="411"/>
                </a:lnTo>
                <a:lnTo>
                  <a:pt x="208" y="406"/>
                </a:lnTo>
                <a:lnTo>
                  <a:pt x="213" y="401"/>
                </a:lnTo>
                <a:lnTo>
                  <a:pt x="217" y="401"/>
                </a:lnTo>
                <a:lnTo>
                  <a:pt x="227" y="392"/>
                </a:lnTo>
                <a:lnTo>
                  <a:pt x="227" y="387"/>
                </a:lnTo>
                <a:lnTo>
                  <a:pt x="232" y="382"/>
                </a:lnTo>
                <a:lnTo>
                  <a:pt x="237" y="382"/>
                </a:lnTo>
                <a:lnTo>
                  <a:pt x="246" y="372"/>
                </a:lnTo>
                <a:lnTo>
                  <a:pt x="246" y="368"/>
                </a:lnTo>
                <a:lnTo>
                  <a:pt x="251" y="363"/>
                </a:lnTo>
                <a:lnTo>
                  <a:pt x="256" y="358"/>
                </a:lnTo>
                <a:lnTo>
                  <a:pt x="261" y="353"/>
                </a:lnTo>
                <a:lnTo>
                  <a:pt x="266" y="348"/>
                </a:lnTo>
                <a:lnTo>
                  <a:pt x="271" y="343"/>
                </a:lnTo>
                <a:lnTo>
                  <a:pt x="276" y="339"/>
                </a:lnTo>
                <a:lnTo>
                  <a:pt x="280" y="339"/>
                </a:lnTo>
                <a:lnTo>
                  <a:pt x="290" y="329"/>
                </a:lnTo>
                <a:lnTo>
                  <a:pt x="290" y="324"/>
                </a:lnTo>
                <a:lnTo>
                  <a:pt x="295" y="319"/>
                </a:lnTo>
                <a:lnTo>
                  <a:pt x="300" y="314"/>
                </a:lnTo>
                <a:lnTo>
                  <a:pt x="305" y="310"/>
                </a:lnTo>
                <a:lnTo>
                  <a:pt x="309" y="305"/>
                </a:lnTo>
                <a:lnTo>
                  <a:pt x="314" y="300"/>
                </a:lnTo>
                <a:lnTo>
                  <a:pt x="319" y="295"/>
                </a:lnTo>
                <a:lnTo>
                  <a:pt x="324" y="295"/>
                </a:lnTo>
                <a:lnTo>
                  <a:pt x="334" y="285"/>
                </a:lnTo>
                <a:lnTo>
                  <a:pt x="334" y="281"/>
                </a:lnTo>
                <a:lnTo>
                  <a:pt x="338" y="276"/>
                </a:lnTo>
                <a:lnTo>
                  <a:pt x="343" y="271"/>
                </a:lnTo>
                <a:lnTo>
                  <a:pt x="348" y="266"/>
                </a:lnTo>
                <a:lnTo>
                  <a:pt x="353" y="261"/>
                </a:lnTo>
                <a:lnTo>
                  <a:pt x="358" y="256"/>
                </a:lnTo>
                <a:lnTo>
                  <a:pt x="363" y="252"/>
                </a:lnTo>
                <a:lnTo>
                  <a:pt x="367" y="252"/>
                </a:lnTo>
                <a:lnTo>
                  <a:pt x="377" y="242"/>
                </a:lnTo>
                <a:lnTo>
                  <a:pt x="377" y="237"/>
                </a:lnTo>
                <a:lnTo>
                  <a:pt x="382" y="232"/>
                </a:lnTo>
                <a:lnTo>
                  <a:pt x="387" y="227"/>
                </a:lnTo>
                <a:lnTo>
                  <a:pt x="392" y="223"/>
                </a:lnTo>
                <a:lnTo>
                  <a:pt x="396" y="218"/>
                </a:lnTo>
                <a:lnTo>
                  <a:pt x="401" y="213"/>
                </a:lnTo>
                <a:lnTo>
                  <a:pt x="406" y="208"/>
                </a:lnTo>
                <a:lnTo>
                  <a:pt x="411" y="208"/>
                </a:lnTo>
                <a:lnTo>
                  <a:pt x="421" y="198"/>
                </a:lnTo>
                <a:lnTo>
                  <a:pt x="421" y="194"/>
                </a:lnTo>
                <a:lnTo>
                  <a:pt x="425" y="189"/>
                </a:lnTo>
                <a:lnTo>
                  <a:pt x="430" y="184"/>
                </a:lnTo>
                <a:lnTo>
                  <a:pt x="435" y="179"/>
                </a:lnTo>
                <a:lnTo>
                  <a:pt x="440" y="174"/>
                </a:lnTo>
                <a:lnTo>
                  <a:pt x="445" y="169"/>
                </a:lnTo>
                <a:lnTo>
                  <a:pt x="450" y="164"/>
                </a:lnTo>
                <a:lnTo>
                  <a:pt x="454" y="164"/>
                </a:lnTo>
                <a:lnTo>
                  <a:pt x="464" y="155"/>
                </a:lnTo>
                <a:lnTo>
                  <a:pt x="464" y="150"/>
                </a:lnTo>
                <a:lnTo>
                  <a:pt x="469" y="145"/>
                </a:lnTo>
                <a:lnTo>
                  <a:pt x="474" y="140"/>
                </a:lnTo>
                <a:lnTo>
                  <a:pt x="479" y="135"/>
                </a:lnTo>
                <a:lnTo>
                  <a:pt x="483" y="131"/>
                </a:lnTo>
                <a:lnTo>
                  <a:pt x="488" y="126"/>
                </a:lnTo>
                <a:lnTo>
                  <a:pt x="493" y="121"/>
                </a:lnTo>
                <a:lnTo>
                  <a:pt x="498" y="121"/>
                </a:lnTo>
                <a:lnTo>
                  <a:pt x="508" y="111"/>
                </a:lnTo>
                <a:lnTo>
                  <a:pt x="508" y="106"/>
                </a:lnTo>
                <a:lnTo>
                  <a:pt x="512" y="102"/>
                </a:lnTo>
                <a:lnTo>
                  <a:pt x="517" y="97"/>
                </a:lnTo>
                <a:lnTo>
                  <a:pt x="522" y="92"/>
                </a:lnTo>
                <a:lnTo>
                  <a:pt x="527" y="87"/>
                </a:lnTo>
                <a:lnTo>
                  <a:pt x="532" y="82"/>
                </a:lnTo>
                <a:lnTo>
                  <a:pt x="537" y="77"/>
                </a:lnTo>
                <a:lnTo>
                  <a:pt x="541" y="77"/>
                </a:lnTo>
                <a:lnTo>
                  <a:pt x="551" y="68"/>
                </a:lnTo>
                <a:lnTo>
                  <a:pt x="551" y="63"/>
                </a:lnTo>
                <a:lnTo>
                  <a:pt x="556" y="58"/>
                </a:lnTo>
                <a:lnTo>
                  <a:pt x="561" y="53"/>
                </a:lnTo>
                <a:lnTo>
                  <a:pt x="566" y="48"/>
                </a:lnTo>
                <a:lnTo>
                  <a:pt x="570" y="44"/>
                </a:lnTo>
                <a:lnTo>
                  <a:pt x="575" y="39"/>
                </a:lnTo>
                <a:lnTo>
                  <a:pt x="580" y="34"/>
                </a:lnTo>
                <a:lnTo>
                  <a:pt x="585" y="34"/>
                </a:lnTo>
                <a:lnTo>
                  <a:pt x="595" y="24"/>
                </a:lnTo>
                <a:lnTo>
                  <a:pt x="595" y="19"/>
                </a:lnTo>
                <a:lnTo>
                  <a:pt x="599" y="15"/>
                </a:lnTo>
                <a:lnTo>
                  <a:pt x="604"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0" name="Freeform 48"/>
          <p:cNvSpPr>
            <a:spLocks/>
          </p:cNvSpPr>
          <p:nvPr/>
        </p:nvSpPr>
        <p:spPr bwMode="auto">
          <a:xfrm>
            <a:off x="4979988" y="1266825"/>
            <a:ext cx="69850" cy="61913"/>
          </a:xfrm>
          <a:custGeom>
            <a:avLst/>
            <a:gdLst>
              <a:gd name="T0" fmla="*/ 0 w 44"/>
              <a:gd name="T1" fmla="*/ 2147483647 h 39"/>
              <a:gd name="T2" fmla="*/ 2147483647 w 44"/>
              <a:gd name="T3" fmla="*/ 2147483647 h 39"/>
              <a:gd name="T4" fmla="*/ 2147483647 w 44"/>
              <a:gd name="T5" fmla="*/ 2147483647 h 39"/>
              <a:gd name="T6" fmla="*/ 2147483647 w 44"/>
              <a:gd name="T7" fmla="*/ 2147483647 h 39"/>
              <a:gd name="T8" fmla="*/ 2147483647 w 44"/>
              <a:gd name="T9" fmla="*/ 2147483647 h 39"/>
              <a:gd name="T10" fmla="*/ 2147483647 w 44"/>
              <a:gd name="T11" fmla="*/ 2147483647 h 39"/>
              <a:gd name="T12" fmla="*/ 2147483647 w 44"/>
              <a:gd name="T13" fmla="*/ 2147483647 h 39"/>
              <a:gd name="T14" fmla="*/ 2147483647 w 44"/>
              <a:gd name="T15" fmla="*/ 2147483647 h 39"/>
              <a:gd name="T16" fmla="*/ 2147483647 w 44"/>
              <a:gd name="T17" fmla="*/ 0 h 39"/>
              <a:gd name="T18" fmla="*/ 2147483647 w 44"/>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39"/>
              <a:gd name="T32" fmla="*/ 44 w 44"/>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39">
                <a:moveTo>
                  <a:pt x="0" y="39"/>
                </a:moveTo>
                <a:lnTo>
                  <a:pt x="5" y="34"/>
                </a:lnTo>
                <a:lnTo>
                  <a:pt x="10" y="29"/>
                </a:lnTo>
                <a:lnTo>
                  <a:pt x="14" y="29"/>
                </a:lnTo>
                <a:lnTo>
                  <a:pt x="24" y="20"/>
                </a:lnTo>
                <a:lnTo>
                  <a:pt x="24" y="15"/>
                </a:lnTo>
                <a:lnTo>
                  <a:pt x="29" y="10"/>
                </a:lnTo>
                <a:lnTo>
                  <a:pt x="34" y="5"/>
                </a:lnTo>
                <a:lnTo>
                  <a:pt x="39" y="0"/>
                </a:lnTo>
                <a:lnTo>
                  <a:pt x="4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1" name="Freeform 49"/>
          <p:cNvSpPr>
            <a:spLocks/>
          </p:cNvSpPr>
          <p:nvPr/>
        </p:nvSpPr>
        <p:spPr bwMode="auto">
          <a:xfrm>
            <a:off x="4005263" y="1558925"/>
            <a:ext cx="782637" cy="760413"/>
          </a:xfrm>
          <a:custGeom>
            <a:avLst/>
            <a:gdLst>
              <a:gd name="T0" fmla="*/ 2147483647 w 493"/>
              <a:gd name="T1" fmla="*/ 2147483647 h 479"/>
              <a:gd name="T2" fmla="*/ 2147483647 w 493"/>
              <a:gd name="T3" fmla="*/ 2147483647 h 479"/>
              <a:gd name="T4" fmla="*/ 2147483647 w 493"/>
              <a:gd name="T5" fmla="*/ 2147483647 h 479"/>
              <a:gd name="T6" fmla="*/ 2147483647 w 493"/>
              <a:gd name="T7" fmla="*/ 2147483647 h 479"/>
              <a:gd name="T8" fmla="*/ 2147483647 w 493"/>
              <a:gd name="T9" fmla="*/ 2147483647 h 479"/>
              <a:gd name="T10" fmla="*/ 2147483647 w 493"/>
              <a:gd name="T11" fmla="*/ 2147483647 h 479"/>
              <a:gd name="T12" fmla="*/ 2147483647 w 493"/>
              <a:gd name="T13" fmla="*/ 2147483647 h 479"/>
              <a:gd name="T14" fmla="*/ 2147483647 w 493"/>
              <a:gd name="T15" fmla="*/ 2147483647 h 479"/>
              <a:gd name="T16" fmla="*/ 2147483647 w 493"/>
              <a:gd name="T17" fmla="*/ 2147483647 h 479"/>
              <a:gd name="T18" fmla="*/ 2147483647 w 493"/>
              <a:gd name="T19" fmla="*/ 2147483647 h 479"/>
              <a:gd name="T20" fmla="*/ 2147483647 w 493"/>
              <a:gd name="T21" fmla="*/ 2147483647 h 479"/>
              <a:gd name="T22" fmla="*/ 2147483647 w 493"/>
              <a:gd name="T23" fmla="*/ 2147483647 h 479"/>
              <a:gd name="T24" fmla="*/ 2147483647 w 493"/>
              <a:gd name="T25" fmla="*/ 2147483647 h 479"/>
              <a:gd name="T26" fmla="*/ 2147483647 w 493"/>
              <a:gd name="T27" fmla="*/ 2147483647 h 479"/>
              <a:gd name="T28" fmla="*/ 2147483647 w 493"/>
              <a:gd name="T29" fmla="*/ 2147483647 h 479"/>
              <a:gd name="T30" fmla="*/ 2147483647 w 493"/>
              <a:gd name="T31" fmla="*/ 2147483647 h 479"/>
              <a:gd name="T32" fmla="*/ 2147483647 w 493"/>
              <a:gd name="T33" fmla="*/ 2147483647 h 479"/>
              <a:gd name="T34" fmla="*/ 2147483647 w 493"/>
              <a:gd name="T35" fmla="*/ 2147483647 h 479"/>
              <a:gd name="T36" fmla="*/ 2147483647 w 493"/>
              <a:gd name="T37" fmla="*/ 2147483647 h 479"/>
              <a:gd name="T38" fmla="*/ 2147483647 w 493"/>
              <a:gd name="T39" fmla="*/ 2147483647 h 479"/>
              <a:gd name="T40" fmla="*/ 2147483647 w 493"/>
              <a:gd name="T41" fmla="*/ 2147483647 h 479"/>
              <a:gd name="T42" fmla="*/ 2147483647 w 493"/>
              <a:gd name="T43" fmla="*/ 2147483647 h 479"/>
              <a:gd name="T44" fmla="*/ 2147483647 w 493"/>
              <a:gd name="T45" fmla="*/ 2147483647 h 479"/>
              <a:gd name="T46" fmla="*/ 2147483647 w 493"/>
              <a:gd name="T47" fmla="*/ 2147483647 h 479"/>
              <a:gd name="T48" fmla="*/ 2147483647 w 493"/>
              <a:gd name="T49" fmla="*/ 2147483647 h 479"/>
              <a:gd name="T50" fmla="*/ 2147483647 w 493"/>
              <a:gd name="T51" fmla="*/ 2147483647 h 479"/>
              <a:gd name="T52" fmla="*/ 2147483647 w 493"/>
              <a:gd name="T53" fmla="*/ 2147483647 h 479"/>
              <a:gd name="T54" fmla="*/ 2147483647 w 493"/>
              <a:gd name="T55" fmla="*/ 2147483647 h 479"/>
              <a:gd name="T56" fmla="*/ 2147483647 w 493"/>
              <a:gd name="T57" fmla="*/ 2147483647 h 479"/>
              <a:gd name="T58" fmla="*/ 2147483647 w 493"/>
              <a:gd name="T59" fmla="*/ 2147483647 h 479"/>
              <a:gd name="T60" fmla="*/ 2147483647 w 493"/>
              <a:gd name="T61" fmla="*/ 2147483647 h 479"/>
              <a:gd name="T62" fmla="*/ 2147483647 w 493"/>
              <a:gd name="T63" fmla="*/ 2147483647 h 479"/>
              <a:gd name="T64" fmla="*/ 2147483647 w 493"/>
              <a:gd name="T65" fmla="*/ 2147483647 h 479"/>
              <a:gd name="T66" fmla="*/ 2147483647 w 493"/>
              <a:gd name="T67" fmla="*/ 2147483647 h 479"/>
              <a:gd name="T68" fmla="*/ 2147483647 w 493"/>
              <a:gd name="T69" fmla="*/ 2147483647 h 479"/>
              <a:gd name="T70" fmla="*/ 2147483647 w 493"/>
              <a:gd name="T71" fmla="*/ 2147483647 h 479"/>
              <a:gd name="T72" fmla="*/ 2147483647 w 493"/>
              <a:gd name="T73" fmla="*/ 2147483647 h 479"/>
              <a:gd name="T74" fmla="*/ 2147483647 w 493"/>
              <a:gd name="T75" fmla="*/ 2147483647 h 479"/>
              <a:gd name="T76" fmla="*/ 2147483647 w 493"/>
              <a:gd name="T77" fmla="*/ 2147483647 h 479"/>
              <a:gd name="T78" fmla="*/ 2147483647 w 493"/>
              <a:gd name="T79" fmla="*/ 2147483647 h 479"/>
              <a:gd name="T80" fmla="*/ 2147483647 w 493"/>
              <a:gd name="T81" fmla="*/ 2147483647 h 479"/>
              <a:gd name="T82" fmla="*/ 2147483647 w 493"/>
              <a:gd name="T83" fmla="*/ 214748364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3"/>
              <a:gd name="T127" fmla="*/ 0 h 479"/>
              <a:gd name="T128" fmla="*/ 493 w 493"/>
              <a:gd name="T129" fmla="*/ 479 h 4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3" h="479">
                <a:moveTo>
                  <a:pt x="0" y="479"/>
                </a:moveTo>
                <a:lnTo>
                  <a:pt x="5" y="474"/>
                </a:lnTo>
                <a:lnTo>
                  <a:pt x="10" y="469"/>
                </a:lnTo>
                <a:lnTo>
                  <a:pt x="14" y="464"/>
                </a:lnTo>
                <a:lnTo>
                  <a:pt x="19" y="460"/>
                </a:lnTo>
                <a:lnTo>
                  <a:pt x="24" y="455"/>
                </a:lnTo>
                <a:lnTo>
                  <a:pt x="29" y="450"/>
                </a:lnTo>
                <a:lnTo>
                  <a:pt x="34" y="445"/>
                </a:lnTo>
                <a:lnTo>
                  <a:pt x="39" y="440"/>
                </a:lnTo>
                <a:lnTo>
                  <a:pt x="43" y="440"/>
                </a:lnTo>
                <a:lnTo>
                  <a:pt x="48" y="435"/>
                </a:lnTo>
                <a:lnTo>
                  <a:pt x="53" y="430"/>
                </a:lnTo>
                <a:lnTo>
                  <a:pt x="63" y="421"/>
                </a:lnTo>
                <a:lnTo>
                  <a:pt x="58" y="421"/>
                </a:lnTo>
                <a:lnTo>
                  <a:pt x="63" y="421"/>
                </a:lnTo>
                <a:lnTo>
                  <a:pt x="72" y="411"/>
                </a:lnTo>
                <a:lnTo>
                  <a:pt x="72" y="406"/>
                </a:lnTo>
                <a:lnTo>
                  <a:pt x="77" y="401"/>
                </a:lnTo>
                <a:lnTo>
                  <a:pt x="87" y="392"/>
                </a:lnTo>
                <a:lnTo>
                  <a:pt x="82" y="392"/>
                </a:lnTo>
                <a:lnTo>
                  <a:pt x="87" y="392"/>
                </a:lnTo>
                <a:lnTo>
                  <a:pt x="97" y="382"/>
                </a:lnTo>
                <a:lnTo>
                  <a:pt x="97" y="377"/>
                </a:lnTo>
                <a:lnTo>
                  <a:pt x="101" y="372"/>
                </a:lnTo>
                <a:lnTo>
                  <a:pt x="106" y="368"/>
                </a:lnTo>
                <a:lnTo>
                  <a:pt x="111" y="363"/>
                </a:lnTo>
                <a:lnTo>
                  <a:pt x="121" y="353"/>
                </a:lnTo>
                <a:lnTo>
                  <a:pt x="121" y="348"/>
                </a:lnTo>
                <a:lnTo>
                  <a:pt x="126" y="343"/>
                </a:lnTo>
                <a:lnTo>
                  <a:pt x="130" y="339"/>
                </a:lnTo>
                <a:lnTo>
                  <a:pt x="135" y="334"/>
                </a:lnTo>
                <a:lnTo>
                  <a:pt x="145" y="324"/>
                </a:lnTo>
                <a:lnTo>
                  <a:pt x="145" y="319"/>
                </a:lnTo>
                <a:lnTo>
                  <a:pt x="150" y="314"/>
                </a:lnTo>
                <a:lnTo>
                  <a:pt x="155" y="310"/>
                </a:lnTo>
                <a:lnTo>
                  <a:pt x="155" y="305"/>
                </a:lnTo>
                <a:lnTo>
                  <a:pt x="159" y="295"/>
                </a:lnTo>
                <a:lnTo>
                  <a:pt x="159" y="290"/>
                </a:lnTo>
                <a:lnTo>
                  <a:pt x="164" y="285"/>
                </a:lnTo>
                <a:lnTo>
                  <a:pt x="164" y="281"/>
                </a:lnTo>
                <a:lnTo>
                  <a:pt x="169" y="271"/>
                </a:lnTo>
                <a:lnTo>
                  <a:pt x="169" y="266"/>
                </a:lnTo>
                <a:lnTo>
                  <a:pt x="174" y="261"/>
                </a:lnTo>
                <a:lnTo>
                  <a:pt x="179" y="252"/>
                </a:lnTo>
                <a:lnTo>
                  <a:pt x="179" y="247"/>
                </a:lnTo>
                <a:lnTo>
                  <a:pt x="184" y="242"/>
                </a:lnTo>
                <a:lnTo>
                  <a:pt x="184" y="237"/>
                </a:lnTo>
                <a:lnTo>
                  <a:pt x="188" y="227"/>
                </a:lnTo>
                <a:lnTo>
                  <a:pt x="188" y="223"/>
                </a:lnTo>
                <a:lnTo>
                  <a:pt x="193" y="218"/>
                </a:lnTo>
                <a:lnTo>
                  <a:pt x="198" y="213"/>
                </a:lnTo>
                <a:lnTo>
                  <a:pt x="198" y="203"/>
                </a:lnTo>
                <a:lnTo>
                  <a:pt x="203" y="198"/>
                </a:lnTo>
                <a:lnTo>
                  <a:pt x="203" y="194"/>
                </a:lnTo>
                <a:lnTo>
                  <a:pt x="208" y="184"/>
                </a:lnTo>
                <a:lnTo>
                  <a:pt x="208" y="179"/>
                </a:lnTo>
                <a:lnTo>
                  <a:pt x="213" y="174"/>
                </a:lnTo>
                <a:lnTo>
                  <a:pt x="213" y="169"/>
                </a:lnTo>
                <a:lnTo>
                  <a:pt x="217" y="160"/>
                </a:lnTo>
                <a:lnTo>
                  <a:pt x="222" y="155"/>
                </a:lnTo>
                <a:lnTo>
                  <a:pt x="222" y="150"/>
                </a:lnTo>
                <a:lnTo>
                  <a:pt x="232" y="140"/>
                </a:lnTo>
                <a:lnTo>
                  <a:pt x="227" y="140"/>
                </a:lnTo>
                <a:lnTo>
                  <a:pt x="232" y="140"/>
                </a:lnTo>
                <a:lnTo>
                  <a:pt x="237" y="136"/>
                </a:lnTo>
                <a:lnTo>
                  <a:pt x="242" y="136"/>
                </a:lnTo>
                <a:lnTo>
                  <a:pt x="246" y="136"/>
                </a:lnTo>
                <a:lnTo>
                  <a:pt x="251" y="131"/>
                </a:lnTo>
                <a:lnTo>
                  <a:pt x="256" y="131"/>
                </a:lnTo>
                <a:lnTo>
                  <a:pt x="261" y="131"/>
                </a:lnTo>
                <a:lnTo>
                  <a:pt x="266" y="126"/>
                </a:lnTo>
                <a:lnTo>
                  <a:pt x="271" y="126"/>
                </a:lnTo>
                <a:lnTo>
                  <a:pt x="276" y="121"/>
                </a:lnTo>
                <a:lnTo>
                  <a:pt x="280" y="121"/>
                </a:lnTo>
                <a:lnTo>
                  <a:pt x="285" y="126"/>
                </a:lnTo>
                <a:lnTo>
                  <a:pt x="290" y="126"/>
                </a:lnTo>
                <a:lnTo>
                  <a:pt x="295" y="131"/>
                </a:lnTo>
                <a:lnTo>
                  <a:pt x="300" y="136"/>
                </a:lnTo>
                <a:lnTo>
                  <a:pt x="305" y="136"/>
                </a:lnTo>
                <a:lnTo>
                  <a:pt x="309" y="140"/>
                </a:lnTo>
                <a:lnTo>
                  <a:pt x="314" y="140"/>
                </a:lnTo>
                <a:lnTo>
                  <a:pt x="319" y="145"/>
                </a:lnTo>
                <a:lnTo>
                  <a:pt x="324" y="145"/>
                </a:lnTo>
                <a:lnTo>
                  <a:pt x="329" y="145"/>
                </a:lnTo>
                <a:lnTo>
                  <a:pt x="334" y="150"/>
                </a:lnTo>
                <a:lnTo>
                  <a:pt x="338" y="150"/>
                </a:lnTo>
                <a:lnTo>
                  <a:pt x="343" y="155"/>
                </a:lnTo>
                <a:lnTo>
                  <a:pt x="348" y="155"/>
                </a:lnTo>
                <a:lnTo>
                  <a:pt x="353" y="160"/>
                </a:lnTo>
                <a:lnTo>
                  <a:pt x="358" y="160"/>
                </a:lnTo>
                <a:lnTo>
                  <a:pt x="363" y="165"/>
                </a:lnTo>
                <a:lnTo>
                  <a:pt x="367" y="165"/>
                </a:lnTo>
                <a:lnTo>
                  <a:pt x="372" y="169"/>
                </a:lnTo>
                <a:lnTo>
                  <a:pt x="377" y="165"/>
                </a:lnTo>
                <a:lnTo>
                  <a:pt x="382" y="165"/>
                </a:lnTo>
                <a:lnTo>
                  <a:pt x="387" y="165"/>
                </a:lnTo>
                <a:lnTo>
                  <a:pt x="392" y="160"/>
                </a:lnTo>
                <a:lnTo>
                  <a:pt x="396" y="160"/>
                </a:lnTo>
                <a:lnTo>
                  <a:pt x="401" y="160"/>
                </a:lnTo>
                <a:lnTo>
                  <a:pt x="406" y="155"/>
                </a:lnTo>
                <a:lnTo>
                  <a:pt x="411" y="155"/>
                </a:lnTo>
                <a:lnTo>
                  <a:pt x="416" y="155"/>
                </a:lnTo>
                <a:lnTo>
                  <a:pt x="421" y="150"/>
                </a:lnTo>
                <a:lnTo>
                  <a:pt x="425" y="145"/>
                </a:lnTo>
                <a:lnTo>
                  <a:pt x="430" y="140"/>
                </a:lnTo>
                <a:lnTo>
                  <a:pt x="430" y="136"/>
                </a:lnTo>
                <a:lnTo>
                  <a:pt x="435" y="131"/>
                </a:lnTo>
                <a:lnTo>
                  <a:pt x="440" y="121"/>
                </a:lnTo>
                <a:lnTo>
                  <a:pt x="440" y="116"/>
                </a:lnTo>
                <a:lnTo>
                  <a:pt x="445" y="111"/>
                </a:lnTo>
                <a:lnTo>
                  <a:pt x="445" y="107"/>
                </a:lnTo>
                <a:lnTo>
                  <a:pt x="450" y="97"/>
                </a:lnTo>
                <a:lnTo>
                  <a:pt x="450" y="92"/>
                </a:lnTo>
                <a:lnTo>
                  <a:pt x="454" y="87"/>
                </a:lnTo>
                <a:lnTo>
                  <a:pt x="459" y="78"/>
                </a:lnTo>
                <a:lnTo>
                  <a:pt x="459" y="73"/>
                </a:lnTo>
                <a:lnTo>
                  <a:pt x="464" y="68"/>
                </a:lnTo>
                <a:lnTo>
                  <a:pt x="464" y="63"/>
                </a:lnTo>
                <a:lnTo>
                  <a:pt x="469" y="53"/>
                </a:lnTo>
                <a:lnTo>
                  <a:pt x="469" y="49"/>
                </a:lnTo>
                <a:lnTo>
                  <a:pt x="474" y="44"/>
                </a:lnTo>
                <a:lnTo>
                  <a:pt x="474" y="39"/>
                </a:lnTo>
                <a:lnTo>
                  <a:pt x="479" y="29"/>
                </a:lnTo>
                <a:lnTo>
                  <a:pt x="483" y="24"/>
                </a:lnTo>
                <a:lnTo>
                  <a:pt x="483" y="19"/>
                </a:lnTo>
                <a:lnTo>
                  <a:pt x="488" y="10"/>
                </a:lnTo>
                <a:lnTo>
                  <a:pt x="488" y="5"/>
                </a:lnTo>
                <a:lnTo>
                  <a:pt x="49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2" name="Freeform 50"/>
          <p:cNvSpPr>
            <a:spLocks/>
          </p:cNvSpPr>
          <p:nvPr/>
        </p:nvSpPr>
        <p:spPr bwMode="auto">
          <a:xfrm>
            <a:off x="4787900" y="1266825"/>
            <a:ext cx="254000" cy="292100"/>
          </a:xfrm>
          <a:custGeom>
            <a:avLst/>
            <a:gdLst>
              <a:gd name="T0" fmla="*/ 0 w 160"/>
              <a:gd name="T1" fmla="*/ 2147483647 h 184"/>
              <a:gd name="T2" fmla="*/ 0 w 160"/>
              <a:gd name="T3" fmla="*/ 2147483647 h 184"/>
              <a:gd name="T4" fmla="*/ 2147483647 w 160"/>
              <a:gd name="T5" fmla="*/ 2147483647 h 184"/>
              <a:gd name="T6" fmla="*/ 2147483647 w 160"/>
              <a:gd name="T7" fmla="*/ 2147483647 h 184"/>
              <a:gd name="T8" fmla="*/ 2147483647 w 160"/>
              <a:gd name="T9" fmla="*/ 2147483647 h 184"/>
              <a:gd name="T10" fmla="*/ 2147483647 w 160"/>
              <a:gd name="T11" fmla="*/ 2147483647 h 184"/>
              <a:gd name="T12" fmla="*/ 2147483647 w 160"/>
              <a:gd name="T13" fmla="*/ 2147483647 h 184"/>
              <a:gd name="T14" fmla="*/ 2147483647 w 160"/>
              <a:gd name="T15" fmla="*/ 2147483647 h 184"/>
              <a:gd name="T16" fmla="*/ 2147483647 w 160"/>
              <a:gd name="T17" fmla="*/ 2147483647 h 184"/>
              <a:gd name="T18" fmla="*/ 2147483647 w 160"/>
              <a:gd name="T19" fmla="*/ 2147483647 h 184"/>
              <a:gd name="T20" fmla="*/ 2147483647 w 160"/>
              <a:gd name="T21" fmla="*/ 2147483647 h 184"/>
              <a:gd name="T22" fmla="*/ 2147483647 w 160"/>
              <a:gd name="T23" fmla="*/ 2147483647 h 184"/>
              <a:gd name="T24" fmla="*/ 2147483647 w 160"/>
              <a:gd name="T25" fmla="*/ 2147483647 h 184"/>
              <a:gd name="T26" fmla="*/ 2147483647 w 160"/>
              <a:gd name="T27" fmla="*/ 2147483647 h 184"/>
              <a:gd name="T28" fmla="*/ 2147483647 w 160"/>
              <a:gd name="T29" fmla="*/ 2147483647 h 184"/>
              <a:gd name="T30" fmla="*/ 2147483647 w 160"/>
              <a:gd name="T31" fmla="*/ 2147483647 h 184"/>
              <a:gd name="T32" fmla="*/ 2147483647 w 160"/>
              <a:gd name="T33" fmla="*/ 2147483647 h 184"/>
              <a:gd name="T34" fmla="*/ 2147483647 w 160"/>
              <a:gd name="T35" fmla="*/ 2147483647 h 184"/>
              <a:gd name="T36" fmla="*/ 2147483647 w 160"/>
              <a:gd name="T37" fmla="*/ 2147483647 h 184"/>
              <a:gd name="T38" fmla="*/ 2147483647 w 160"/>
              <a:gd name="T39" fmla="*/ 2147483647 h 184"/>
              <a:gd name="T40" fmla="*/ 2147483647 w 160"/>
              <a:gd name="T41" fmla="*/ 2147483647 h 184"/>
              <a:gd name="T42" fmla="*/ 2147483647 w 160"/>
              <a:gd name="T43" fmla="*/ 2147483647 h 184"/>
              <a:gd name="T44" fmla="*/ 2147483647 w 160"/>
              <a:gd name="T45" fmla="*/ 2147483647 h 184"/>
              <a:gd name="T46" fmla="*/ 2147483647 w 160"/>
              <a:gd name="T47" fmla="*/ 2147483647 h 184"/>
              <a:gd name="T48" fmla="*/ 2147483647 w 160"/>
              <a:gd name="T49" fmla="*/ 2147483647 h 184"/>
              <a:gd name="T50" fmla="*/ 2147483647 w 160"/>
              <a:gd name="T51" fmla="*/ 2147483647 h 184"/>
              <a:gd name="T52" fmla="*/ 2147483647 w 160"/>
              <a:gd name="T53" fmla="*/ 2147483647 h 184"/>
              <a:gd name="T54" fmla="*/ 2147483647 w 160"/>
              <a:gd name="T55" fmla="*/ 2147483647 h 184"/>
              <a:gd name="T56" fmla="*/ 2147483647 w 160"/>
              <a:gd name="T57" fmla="*/ 2147483647 h 184"/>
              <a:gd name="T58" fmla="*/ 2147483647 w 160"/>
              <a:gd name="T59" fmla="*/ 2147483647 h 184"/>
              <a:gd name="T60" fmla="*/ 2147483647 w 160"/>
              <a:gd name="T61" fmla="*/ 2147483647 h 184"/>
              <a:gd name="T62" fmla="*/ 2147483647 w 160"/>
              <a:gd name="T63" fmla="*/ 2147483647 h 184"/>
              <a:gd name="T64" fmla="*/ 2147483647 w 160"/>
              <a:gd name="T65" fmla="*/ 2147483647 h 184"/>
              <a:gd name="T66" fmla="*/ 2147483647 w 160"/>
              <a:gd name="T67" fmla="*/ 2147483647 h 184"/>
              <a:gd name="T68" fmla="*/ 2147483647 w 160"/>
              <a:gd name="T69" fmla="*/ 2147483647 h 184"/>
              <a:gd name="T70" fmla="*/ 2147483647 w 160"/>
              <a:gd name="T71" fmla="*/ 0 h 184"/>
              <a:gd name="T72" fmla="*/ 2147483647 w 160"/>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0"/>
              <a:gd name="T112" fmla="*/ 0 h 184"/>
              <a:gd name="T113" fmla="*/ 160 w 160"/>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0" h="184">
                <a:moveTo>
                  <a:pt x="0" y="184"/>
                </a:moveTo>
                <a:lnTo>
                  <a:pt x="0" y="179"/>
                </a:lnTo>
                <a:lnTo>
                  <a:pt x="5" y="170"/>
                </a:lnTo>
                <a:lnTo>
                  <a:pt x="10" y="165"/>
                </a:lnTo>
                <a:lnTo>
                  <a:pt x="10" y="160"/>
                </a:lnTo>
                <a:lnTo>
                  <a:pt x="19" y="150"/>
                </a:lnTo>
                <a:lnTo>
                  <a:pt x="19" y="145"/>
                </a:lnTo>
                <a:lnTo>
                  <a:pt x="24" y="141"/>
                </a:lnTo>
                <a:lnTo>
                  <a:pt x="29" y="136"/>
                </a:lnTo>
                <a:lnTo>
                  <a:pt x="34" y="131"/>
                </a:lnTo>
                <a:lnTo>
                  <a:pt x="44" y="121"/>
                </a:lnTo>
                <a:lnTo>
                  <a:pt x="44" y="116"/>
                </a:lnTo>
                <a:lnTo>
                  <a:pt x="48" y="112"/>
                </a:lnTo>
                <a:lnTo>
                  <a:pt x="53" y="107"/>
                </a:lnTo>
                <a:lnTo>
                  <a:pt x="58" y="102"/>
                </a:lnTo>
                <a:lnTo>
                  <a:pt x="68" y="92"/>
                </a:lnTo>
                <a:lnTo>
                  <a:pt x="68" y="87"/>
                </a:lnTo>
                <a:lnTo>
                  <a:pt x="73" y="83"/>
                </a:lnTo>
                <a:lnTo>
                  <a:pt x="77" y="78"/>
                </a:lnTo>
                <a:lnTo>
                  <a:pt x="82" y="73"/>
                </a:lnTo>
                <a:lnTo>
                  <a:pt x="92" y="63"/>
                </a:lnTo>
                <a:lnTo>
                  <a:pt x="87" y="63"/>
                </a:lnTo>
                <a:lnTo>
                  <a:pt x="92" y="63"/>
                </a:lnTo>
                <a:lnTo>
                  <a:pt x="102" y="54"/>
                </a:lnTo>
                <a:lnTo>
                  <a:pt x="102" y="49"/>
                </a:lnTo>
                <a:lnTo>
                  <a:pt x="106" y="44"/>
                </a:lnTo>
                <a:lnTo>
                  <a:pt x="111" y="39"/>
                </a:lnTo>
                <a:lnTo>
                  <a:pt x="116" y="34"/>
                </a:lnTo>
                <a:lnTo>
                  <a:pt x="121" y="29"/>
                </a:lnTo>
                <a:lnTo>
                  <a:pt x="126" y="25"/>
                </a:lnTo>
                <a:lnTo>
                  <a:pt x="131" y="20"/>
                </a:lnTo>
                <a:lnTo>
                  <a:pt x="135" y="20"/>
                </a:lnTo>
                <a:lnTo>
                  <a:pt x="140" y="15"/>
                </a:lnTo>
                <a:lnTo>
                  <a:pt x="145" y="10"/>
                </a:lnTo>
                <a:lnTo>
                  <a:pt x="150" y="5"/>
                </a:lnTo>
                <a:lnTo>
                  <a:pt x="155" y="0"/>
                </a:lnTo>
                <a:lnTo>
                  <a:pt x="16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3" name="Rectangle 51"/>
          <p:cNvSpPr>
            <a:spLocks noChangeArrowheads="1"/>
          </p:cNvSpPr>
          <p:nvPr/>
        </p:nvSpPr>
        <p:spPr bwMode="auto">
          <a:xfrm>
            <a:off x="5762625" y="1266825"/>
            <a:ext cx="1036638" cy="10445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044" name="Rectangle 52"/>
          <p:cNvSpPr>
            <a:spLocks noChangeArrowheads="1"/>
          </p:cNvSpPr>
          <p:nvPr/>
        </p:nvSpPr>
        <p:spPr bwMode="auto">
          <a:xfrm>
            <a:off x="5762625" y="1266825"/>
            <a:ext cx="1036638" cy="10445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5" name="Freeform 53"/>
          <p:cNvSpPr>
            <a:spLocks/>
          </p:cNvSpPr>
          <p:nvPr/>
        </p:nvSpPr>
        <p:spPr bwMode="auto">
          <a:xfrm>
            <a:off x="6284913" y="1266825"/>
            <a:ext cx="1587" cy="1044575"/>
          </a:xfrm>
          <a:custGeom>
            <a:avLst/>
            <a:gdLst>
              <a:gd name="T0" fmla="*/ 0 w 1587"/>
              <a:gd name="T1" fmla="*/ 2147483647 h 136"/>
              <a:gd name="T2" fmla="*/ 0 w 1587"/>
              <a:gd name="T3" fmla="*/ 0 h 136"/>
              <a:gd name="T4" fmla="*/ 0 w 1587"/>
              <a:gd name="T5" fmla="*/ 0 h 136"/>
              <a:gd name="T6" fmla="*/ 0 60000 65536"/>
              <a:gd name="T7" fmla="*/ 0 60000 65536"/>
              <a:gd name="T8" fmla="*/ 0 60000 65536"/>
              <a:gd name="T9" fmla="*/ 0 w 1587"/>
              <a:gd name="T10" fmla="*/ 0 h 136"/>
              <a:gd name="T11" fmla="*/ 1587 w 1587"/>
              <a:gd name="T12" fmla="*/ 136 h 136"/>
            </a:gdLst>
            <a:ahLst/>
            <a:cxnLst>
              <a:cxn ang="T6">
                <a:pos x="T0" y="T1"/>
              </a:cxn>
              <a:cxn ang="T7">
                <a:pos x="T2" y="T3"/>
              </a:cxn>
              <a:cxn ang="T8">
                <a:pos x="T4" y="T5"/>
              </a:cxn>
            </a:cxnLst>
            <a:rect l="T9" t="T10" r="T11" b="T12"/>
            <a:pathLst>
              <a:path w="1587"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6" name="Freeform 54"/>
          <p:cNvSpPr>
            <a:spLocks/>
          </p:cNvSpPr>
          <p:nvPr/>
        </p:nvSpPr>
        <p:spPr bwMode="auto">
          <a:xfrm>
            <a:off x="5762625" y="1789113"/>
            <a:ext cx="1036638"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7" name="Line 55"/>
          <p:cNvSpPr>
            <a:spLocks noChangeShapeType="1"/>
          </p:cNvSpPr>
          <p:nvPr/>
        </p:nvSpPr>
        <p:spPr bwMode="auto">
          <a:xfrm>
            <a:off x="5762625" y="1266825"/>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48" name="Freeform 56"/>
          <p:cNvSpPr>
            <a:spLocks/>
          </p:cNvSpPr>
          <p:nvPr/>
        </p:nvSpPr>
        <p:spPr bwMode="auto">
          <a:xfrm>
            <a:off x="5762625" y="1266825"/>
            <a:ext cx="1036638"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9" name="Line 57"/>
          <p:cNvSpPr>
            <a:spLocks noChangeShapeType="1"/>
          </p:cNvSpPr>
          <p:nvPr/>
        </p:nvSpPr>
        <p:spPr bwMode="auto">
          <a:xfrm flipV="1">
            <a:off x="5762625"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0" name="Line 58"/>
          <p:cNvSpPr>
            <a:spLocks noChangeShapeType="1"/>
          </p:cNvSpPr>
          <p:nvPr/>
        </p:nvSpPr>
        <p:spPr bwMode="auto">
          <a:xfrm>
            <a:off x="5762625" y="23114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1" name="Line 59"/>
          <p:cNvSpPr>
            <a:spLocks noChangeShapeType="1"/>
          </p:cNvSpPr>
          <p:nvPr/>
        </p:nvSpPr>
        <p:spPr bwMode="auto">
          <a:xfrm flipV="1">
            <a:off x="5762625"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2" name="Line 60"/>
          <p:cNvSpPr>
            <a:spLocks noChangeShapeType="1"/>
          </p:cNvSpPr>
          <p:nvPr/>
        </p:nvSpPr>
        <p:spPr bwMode="auto">
          <a:xfrm flipV="1">
            <a:off x="6284913" y="2295525"/>
            <a:ext cx="1587"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3" name="Line 61"/>
          <p:cNvSpPr>
            <a:spLocks noChangeShapeType="1"/>
          </p:cNvSpPr>
          <p:nvPr/>
        </p:nvSpPr>
        <p:spPr bwMode="auto">
          <a:xfrm>
            <a:off x="6284913" y="1266825"/>
            <a:ext cx="1587"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4" name="Line 62"/>
          <p:cNvSpPr>
            <a:spLocks noChangeShapeType="1"/>
          </p:cNvSpPr>
          <p:nvPr/>
        </p:nvSpPr>
        <p:spPr bwMode="auto">
          <a:xfrm>
            <a:off x="5762625" y="17891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5" name="Line 63"/>
          <p:cNvSpPr>
            <a:spLocks noChangeShapeType="1"/>
          </p:cNvSpPr>
          <p:nvPr/>
        </p:nvSpPr>
        <p:spPr bwMode="auto">
          <a:xfrm flipH="1">
            <a:off x="6791325" y="17891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6" name="Line 64"/>
          <p:cNvSpPr>
            <a:spLocks noChangeShapeType="1"/>
          </p:cNvSpPr>
          <p:nvPr/>
        </p:nvSpPr>
        <p:spPr bwMode="auto">
          <a:xfrm>
            <a:off x="5762625" y="1266825"/>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7" name="Freeform 65"/>
          <p:cNvSpPr>
            <a:spLocks/>
          </p:cNvSpPr>
          <p:nvPr/>
        </p:nvSpPr>
        <p:spPr bwMode="auto">
          <a:xfrm>
            <a:off x="5762625" y="1266825"/>
            <a:ext cx="1036638"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58" name="Line 66"/>
          <p:cNvSpPr>
            <a:spLocks noChangeShapeType="1"/>
          </p:cNvSpPr>
          <p:nvPr/>
        </p:nvSpPr>
        <p:spPr bwMode="auto">
          <a:xfrm flipV="1">
            <a:off x="5762625"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9" name="Freeform 67"/>
          <p:cNvSpPr>
            <a:spLocks/>
          </p:cNvSpPr>
          <p:nvPr/>
        </p:nvSpPr>
        <p:spPr bwMode="auto">
          <a:xfrm>
            <a:off x="5762625" y="13287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09"/>
                </a:lnTo>
                <a:lnTo>
                  <a:pt x="10" y="605"/>
                </a:lnTo>
                <a:lnTo>
                  <a:pt x="15" y="600"/>
                </a:lnTo>
                <a:lnTo>
                  <a:pt x="20" y="600"/>
                </a:lnTo>
                <a:lnTo>
                  <a:pt x="29" y="590"/>
                </a:lnTo>
                <a:lnTo>
                  <a:pt x="29" y="585"/>
                </a:lnTo>
                <a:lnTo>
                  <a:pt x="34" y="580"/>
                </a:lnTo>
                <a:lnTo>
                  <a:pt x="39" y="575"/>
                </a:lnTo>
                <a:lnTo>
                  <a:pt x="44" y="575"/>
                </a:lnTo>
                <a:lnTo>
                  <a:pt x="53" y="566"/>
                </a:lnTo>
                <a:lnTo>
                  <a:pt x="53" y="561"/>
                </a:lnTo>
                <a:lnTo>
                  <a:pt x="58" y="556"/>
                </a:lnTo>
                <a:lnTo>
                  <a:pt x="63" y="556"/>
                </a:lnTo>
                <a:lnTo>
                  <a:pt x="73" y="546"/>
                </a:lnTo>
                <a:lnTo>
                  <a:pt x="73" y="542"/>
                </a:lnTo>
                <a:lnTo>
                  <a:pt x="78" y="537"/>
                </a:lnTo>
                <a:lnTo>
                  <a:pt x="82" y="532"/>
                </a:lnTo>
                <a:lnTo>
                  <a:pt x="87" y="532"/>
                </a:lnTo>
                <a:lnTo>
                  <a:pt x="97" y="522"/>
                </a:lnTo>
                <a:lnTo>
                  <a:pt x="97" y="517"/>
                </a:lnTo>
                <a:lnTo>
                  <a:pt x="102" y="513"/>
                </a:lnTo>
                <a:lnTo>
                  <a:pt x="107" y="513"/>
                </a:lnTo>
                <a:lnTo>
                  <a:pt x="116" y="503"/>
                </a:lnTo>
                <a:lnTo>
                  <a:pt x="116" y="498"/>
                </a:lnTo>
                <a:lnTo>
                  <a:pt x="121" y="493"/>
                </a:lnTo>
                <a:lnTo>
                  <a:pt x="126" y="488"/>
                </a:lnTo>
                <a:lnTo>
                  <a:pt x="131" y="488"/>
                </a:lnTo>
                <a:lnTo>
                  <a:pt x="140" y="479"/>
                </a:lnTo>
                <a:lnTo>
                  <a:pt x="140" y="474"/>
                </a:lnTo>
                <a:lnTo>
                  <a:pt x="145" y="469"/>
                </a:lnTo>
                <a:lnTo>
                  <a:pt x="150" y="469"/>
                </a:lnTo>
                <a:lnTo>
                  <a:pt x="160" y="459"/>
                </a:lnTo>
                <a:lnTo>
                  <a:pt x="160" y="455"/>
                </a:lnTo>
                <a:lnTo>
                  <a:pt x="165" y="450"/>
                </a:lnTo>
                <a:lnTo>
                  <a:pt x="169" y="445"/>
                </a:lnTo>
                <a:lnTo>
                  <a:pt x="174" y="445"/>
                </a:lnTo>
                <a:lnTo>
                  <a:pt x="184" y="435"/>
                </a:lnTo>
                <a:lnTo>
                  <a:pt x="184" y="430"/>
                </a:lnTo>
                <a:lnTo>
                  <a:pt x="189" y="426"/>
                </a:lnTo>
                <a:lnTo>
                  <a:pt x="194" y="426"/>
                </a:lnTo>
                <a:lnTo>
                  <a:pt x="203" y="416"/>
                </a:lnTo>
                <a:lnTo>
                  <a:pt x="203" y="411"/>
                </a:lnTo>
                <a:lnTo>
                  <a:pt x="208" y="406"/>
                </a:lnTo>
                <a:lnTo>
                  <a:pt x="213" y="401"/>
                </a:lnTo>
                <a:lnTo>
                  <a:pt x="218" y="401"/>
                </a:lnTo>
                <a:lnTo>
                  <a:pt x="227" y="392"/>
                </a:lnTo>
                <a:lnTo>
                  <a:pt x="227" y="387"/>
                </a:lnTo>
                <a:lnTo>
                  <a:pt x="232" y="382"/>
                </a:lnTo>
                <a:lnTo>
                  <a:pt x="237" y="382"/>
                </a:lnTo>
                <a:lnTo>
                  <a:pt x="247" y="372"/>
                </a:lnTo>
                <a:lnTo>
                  <a:pt x="247" y="368"/>
                </a:lnTo>
                <a:lnTo>
                  <a:pt x="252" y="363"/>
                </a:lnTo>
                <a:lnTo>
                  <a:pt x="256" y="358"/>
                </a:lnTo>
                <a:lnTo>
                  <a:pt x="261" y="353"/>
                </a:lnTo>
                <a:lnTo>
                  <a:pt x="266" y="348"/>
                </a:lnTo>
                <a:lnTo>
                  <a:pt x="271" y="343"/>
                </a:lnTo>
                <a:lnTo>
                  <a:pt x="276" y="339"/>
                </a:lnTo>
                <a:lnTo>
                  <a:pt x="281" y="339"/>
                </a:lnTo>
                <a:lnTo>
                  <a:pt x="290" y="329"/>
                </a:lnTo>
                <a:lnTo>
                  <a:pt x="290" y="324"/>
                </a:lnTo>
                <a:lnTo>
                  <a:pt x="295" y="319"/>
                </a:lnTo>
                <a:lnTo>
                  <a:pt x="300" y="314"/>
                </a:lnTo>
                <a:lnTo>
                  <a:pt x="305" y="310"/>
                </a:lnTo>
                <a:lnTo>
                  <a:pt x="310" y="305"/>
                </a:lnTo>
                <a:lnTo>
                  <a:pt x="314" y="300"/>
                </a:lnTo>
                <a:lnTo>
                  <a:pt x="319" y="295"/>
                </a:lnTo>
                <a:lnTo>
                  <a:pt x="324" y="295"/>
                </a:lnTo>
                <a:lnTo>
                  <a:pt x="334" y="285"/>
                </a:lnTo>
                <a:lnTo>
                  <a:pt x="334" y="281"/>
                </a:lnTo>
                <a:lnTo>
                  <a:pt x="339" y="276"/>
                </a:lnTo>
                <a:lnTo>
                  <a:pt x="344" y="271"/>
                </a:lnTo>
                <a:lnTo>
                  <a:pt x="348" y="266"/>
                </a:lnTo>
                <a:lnTo>
                  <a:pt x="353" y="261"/>
                </a:lnTo>
                <a:lnTo>
                  <a:pt x="358" y="256"/>
                </a:lnTo>
                <a:lnTo>
                  <a:pt x="363" y="252"/>
                </a:lnTo>
                <a:lnTo>
                  <a:pt x="368" y="252"/>
                </a:lnTo>
                <a:lnTo>
                  <a:pt x="377" y="242"/>
                </a:lnTo>
                <a:lnTo>
                  <a:pt x="377" y="237"/>
                </a:lnTo>
                <a:lnTo>
                  <a:pt x="382" y="232"/>
                </a:lnTo>
                <a:lnTo>
                  <a:pt x="387" y="227"/>
                </a:lnTo>
                <a:lnTo>
                  <a:pt x="392" y="223"/>
                </a:lnTo>
                <a:lnTo>
                  <a:pt x="397" y="218"/>
                </a:lnTo>
                <a:lnTo>
                  <a:pt x="402" y="213"/>
                </a:lnTo>
                <a:lnTo>
                  <a:pt x="406" y="208"/>
                </a:lnTo>
                <a:lnTo>
                  <a:pt x="411" y="208"/>
                </a:lnTo>
                <a:lnTo>
                  <a:pt x="421" y="198"/>
                </a:lnTo>
                <a:lnTo>
                  <a:pt x="421" y="194"/>
                </a:lnTo>
                <a:lnTo>
                  <a:pt x="426" y="189"/>
                </a:lnTo>
                <a:lnTo>
                  <a:pt x="431" y="184"/>
                </a:lnTo>
                <a:lnTo>
                  <a:pt x="435" y="179"/>
                </a:lnTo>
                <a:lnTo>
                  <a:pt x="440" y="174"/>
                </a:lnTo>
                <a:lnTo>
                  <a:pt x="445" y="169"/>
                </a:lnTo>
                <a:lnTo>
                  <a:pt x="450" y="164"/>
                </a:lnTo>
                <a:lnTo>
                  <a:pt x="455" y="164"/>
                </a:lnTo>
                <a:lnTo>
                  <a:pt x="464" y="155"/>
                </a:lnTo>
                <a:lnTo>
                  <a:pt x="464" y="150"/>
                </a:lnTo>
                <a:lnTo>
                  <a:pt x="469" y="145"/>
                </a:lnTo>
                <a:lnTo>
                  <a:pt x="474" y="140"/>
                </a:lnTo>
                <a:lnTo>
                  <a:pt x="479" y="135"/>
                </a:lnTo>
                <a:lnTo>
                  <a:pt x="484" y="131"/>
                </a:lnTo>
                <a:lnTo>
                  <a:pt x="489" y="126"/>
                </a:lnTo>
                <a:lnTo>
                  <a:pt x="493" y="121"/>
                </a:lnTo>
                <a:lnTo>
                  <a:pt x="498" y="121"/>
                </a:lnTo>
                <a:lnTo>
                  <a:pt x="508" y="111"/>
                </a:lnTo>
                <a:lnTo>
                  <a:pt x="508" y="106"/>
                </a:lnTo>
                <a:lnTo>
                  <a:pt x="513" y="102"/>
                </a:lnTo>
                <a:lnTo>
                  <a:pt x="518" y="97"/>
                </a:lnTo>
                <a:lnTo>
                  <a:pt x="522" y="92"/>
                </a:lnTo>
                <a:lnTo>
                  <a:pt x="527" y="87"/>
                </a:lnTo>
                <a:lnTo>
                  <a:pt x="532" y="82"/>
                </a:lnTo>
                <a:lnTo>
                  <a:pt x="537" y="77"/>
                </a:lnTo>
                <a:lnTo>
                  <a:pt x="542" y="77"/>
                </a:lnTo>
                <a:lnTo>
                  <a:pt x="551" y="68"/>
                </a:lnTo>
                <a:lnTo>
                  <a:pt x="551" y="63"/>
                </a:lnTo>
                <a:lnTo>
                  <a:pt x="556" y="58"/>
                </a:lnTo>
                <a:lnTo>
                  <a:pt x="561" y="53"/>
                </a:lnTo>
                <a:lnTo>
                  <a:pt x="566" y="48"/>
                </a:lnTo>
                <a:lnTo>
                  <a:pt x="571" y="44"/>
                </a:lnTo>
                <a:lnTo>
                  <a:pt x="576" y="39"/>
                </a:lnTo>
                <a:lnTo>
                  <a:pt x="580" y="34"/>
                </a:lnTo>
                <a:lnTo>
                  <a:pt x="585" y="34"/>
                </a:lnTo>
                <a:lnTo>
                  <a:pt x="595" y="24"/>
                </a:lnTo>
                <a:lnTo>
                  <a:pt x="595" y="19"/>
                </a:lnTo>
                <a:lnTo>
                  <a:pt x="600" y="15"/>
                </a:lnTo>
                <a:lnTo>
                  <a:pt x="605"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0" name="Freeform 68"/>
          <p:cNvSpPr>
            <a:spLocks/>
          </p:cNvSpPr>
          <p:nvPr/>
        </p:nvSpPr>
        <p:spPr bwMode="auto">
          <a:xfrm>
            <a:off x="6737350" y="1266825"/>
            <a:ext cx="69850" cy="61913"/>
          </a:xfrm>
          <a:custGeom>
            <a:avLst/>
            <a:gdLst>
              <a:gd name="T0" fmla="*/ 0 w 44"/>
              <a:gd name="T1" fmla="*/ 2147483647 h 39"/>
              <a:gd name="T2" fmla="*/ 2147483647 w 44"/>
              <a:gd name="T3" fmla="*/ 2147483647 h 39"/>
              <a:gd name="T4" fmla="*/ 2147483647 w 44"/>
              <a:gd name="T5" fmla="*/ 2147483647 h 39"/>
              <a:gd name="T6" fmla="*/ 2147483647 w 44"/>
              <a:gd name="T7" fmla="*/ 2147483647 h 39"/>
              <a:gd name="T8" fmla="*/ 2147483647 w 44"/>
              <a:gd name="T9" fmla="*/ 2147483647 h 39"/>
              <a:gd name="T10" fmla="*/ 2147483647 w 44"/>
              <a:gd name="T11" fmla="*/ 2147483647 h 39"/>
              <a:gd name="T12" fmla="*/ 2147483647 w 44"/>
              <a:gd name="T13" fmla="*/ 2147483647 h 39"/>
              <a:gd name="T14" fmla="*/ 2147483647 w 44"/>
              <a:gd name="T15" fmla="*/ 2147483647 h 39"/>
              <a:gd name="T16" fmla="*/ 2147483647 w 44"/>
              <a:gd name="T17" fmla="*/ 0 h 39"/>
              <a:gd name="T18" fmla="*/ 2147483647 w 44"/>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39"/>
              <a:gd name="T32" fmla="*/ 44 w 44"/>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39">
                <a:moveTo>
                  <a:pt x="0" y="39"/>
                </a:moveTo>
                <a:lnTo>
                  <a:pt x="5" y="34"/>
                </a:lnTo>
                <a:lnTo>
                  <a:pt x="10" y="29"/>
                </a:lnTo>
                <a:lnTo>
                  <a:pt x="15" y="29"/>
                </a:lnTo>
                <a:lnTo>
                  <a:pt x="24" y="20"/>
                </a:lnTo>
                <a:lnTo>
                  <a:pt x="24" y="15"/>
                </a:lnTo>
                <a:lnTo>
                  <a:pt x="29" y="10"/>
                </a:lnTo>
                <a:lnTo>
                  <a:pt x="34" y="5"/>
                </a:lnTo>
                <a:lnTo>
                  <a:pt x="39" y="0"/>
                </a:lnTo>
                <a:lnTo>
                  <a:pt x="4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1" name="Freeform 69"/>
          <p:cNvSpPr>
            <a:spLocks/>
          </p:cNvSpPr>
          <p:nvPr/>
        </p:nvSpPr>
        <p:spPr bwMode="auto">
          <a:xfrm>
            <a:off x="5770563" y="1536700"/>
            <a:ext cx="774700" cy="774700"/>
          </a:xfrm>
          <a:custGeom>
            <a:avLst/>
            <a:gdLst>
              <a:gd name="T0" fmla="*/ 2147483647 w 488"/>
              <a:gd name="T1" fmla="*/ 2147483647 h 488"/>
              <a:gd name="T2" fmla="*/ 2147483647 w 488"/>
              <a:gd name="T3" fmla="*/ 2147483647 h 488"/>
              <a:gd name="T4" fmla="*/ 2147483647 w 488"/>
              <a:gd name="T5" fmla="*/ 2147483647 h 488"/>
              <a:gd name="T6" fmla="*/ 2147483647 w 488"/>
              <a:gd name="T7" fmla="*/ 2147483647 h 488"/>
              <a:gd name="T8" fmla="*/ 2147483647 w 488"/>
              <a:gd name="T9" fmla="*/ 2147483647 h 488"/>
              <a:gd name="T10" fmla="*/ 2147483647 w 488"/>
              <a:gd name="T11" fmla="*/ 2147483647 h 488"/>
              <a:gd name="T12" fmla="*/ 2147483647 w 488"/>
              <a:gd name="T13" fmla="*/ 2147483647 h 488"/>
              <a:gd name="T14" fmla="*/ 2147483647 w 488"/>
              <a:gd name="T15" fmla="*/ 2147483647 h 488"/>
              <a:gd name="T16" fmla="*/ 2147483647 w 488"/>
              <a:gd name="T17" fmla="*/ 2147483647 h 488"/>
              <a:gd name="T18" fmla="*/ 2147483647 w 488"/>
              <a:gd name="T19" fmla="*/ 2147483647 h 488"/>
              <a:gd name="T20" fmla="*/ 2147483647 w 488"/>
              <a:gd name="T21" fmla="*/ 2147483647 h 488"/>
              <a:gd name="T22" fmla="*/ 2147483647 w 488"/>
              <a:gd name="T23" fmla="*/ 2147483647 h 488"/>
              <a:gd name="T24" fmla="*/ 2147483647 w 488"/>
              <a:gd name="T25" fmla="*/ 2147483647 h 488"/>
              <a:gd name="T26" fmla="*/ 2147483647 w 488"/>
              <a:gd name="T27" fmla="*/ 2147483647 h 488"/>
              <a:gd name="T28" fmla="*/ 2147483647 w 488"/>
              <a:gd name="T29" fmla="*/ 2147483647 h 488"/>
              <a:gd name="T30" fmla="*/ 2147483647 w 488"/>
              <a:gd name="T31" fmla="*/ 2147483647 h 488"/>
              <a:gd name="T32" fmla="*/ 2147483647 w 488"/>
              <a:gd name="T33" fmla="*/ 2147483647 h 488"/>
              <a:gd name="T34" fmla="*/ 2147483647 w 488"/>
              <a:gd name="T35" fmla="*/ 2147483647 h 488"/>
              <a:gd name="T36" fmla="*/ 2147483647 w 488"/>
              <a:gd name="T37" fmla="*/ 2147483647 h 488"/>
              <a:gd name="T38" fmla="*/ 2147483647 w 488"/>
              <a:gd name="T39" fmla="*/ 2147483647 h 488"/>
              <a:gd name="T40" fmla="*/ 2147483647 w 488"/>
              <a:gd name="T41" fmla="*/ 2147483647 h 488"/>
              <a:gd name="T42" fmla="*/ 2147483647 w 488"/>
              <a:gd name="T43" fmla="*/ 2147483647 h 488"/>
              <a:gd name="T44" fmla="*/ 2147483647 w 488"/>
              <a:gd name="T45" fmla="*/ 2147483647 h 488"/>
              <a:gd name="T46" fmla="*/ 2147483647 w 488"/>
              <a:gd name="T47" fmla="*/ 2147483647 h 488"/>
              <a:gd name="T48" fmla="*/ 2147483647 w 488"/>
              <a:gd name="T49" fmla="*/ 2147483647 h 488"/>
              <a:gd name="T50" fmla="*/ 2147483647 w 488"/>
              <a:gd name="T51" fmla="*/ 2147483647 h 488"/>
              <a:gd name="T52" fmla="*/ 2147483647 w 488"/>
              <a:gd name="T53" fmla="*/ 2147483647 h 488"/>
              <a:gd name="T54" fmla="*/ 2147483647 w 488"/>
              <a:gd name="T55" fmla="*/ 2147483647 h 488"/>
              <a:gd name="T56" fmla="*/ 2147483647 w 488"/>
              <a:gd name="T57" fmla="*/ 2147483647 h 488"/>
              <a:gd name="T58" fmla="*/ 2147483647 w 488"/>
              <a:gd name="T59" fmla="*/ 2147483647 h 488"/>
              <a:gd name="T60" fmla="*/ 2147483647 w 488"/>
              <a:gd name="T61" fmla="*/ 2147483647 h 488"/>
              <a:gd name="T62" fmla="*/ 2147483647 w 488"/>
              <a:gd name="T63" fmla="*/ 2147483647 h 488"/>
              <a:gd name="T64" fmla="*/ 2147483647 w 488"/>
              <a:gd name="T65" fmla="*/ 2147483647 h 488"/>
              <a:gd name="T66" fmla="*/ 2147483647 w 488"/>
              <a:gd name="T67" fmla="*/ 2147483647 h 488"/>
              <a:gd name="T68" fmla="*/ 2147483647 w 488"/>
              <a:gd name="T69" fmla="*/ 2147483647 h 488"/>
              <a:gd name="T70" fmla="*/ 2147483647 w 488"/>
              <a:gd name="T71" fmla="*/ 2147483647 h 488"/>
              <a:gd name="T72" fmla="*/ 2147483647 w 488"/>
              <a:gd name="T73" fmla="*/ 2147483647 h 488"/>
              <a:gd name="T74" fmla="*/ 2147483647 w 488"/>
              <a:gd name="T75" fmla="*/ 2147483647 h 488"/>
              <a:gd name="T76" fmla="*/ 2147483647 w 488"/>
              <a:gd name="T77" fmla="*/ 2147483647 h 488"/>
              <a:gd name="T78" fmla="*/ 2147483647 w 488"/>
              <a:gd name="T79" fmla="*/ 2147483647 h 488"/>
              <a:gd name="T80" fmla="*/ 2147483647 w 488"/>
              <a:gd name="T81" fmla="*/ 2147483647 h 488"/>
              <a:gd name="T82" fmla="*/ 2147483647 w 488"/>
              <a:gd name="T83" fmla="*/ 2147483647 h 4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8"/>
              <a:gd name="T127" fmla="*/ 0 h 488"/>
              <a:gd name="T128" fmla="*/ 488 w 488"/>
              <a:gd name="T129" fmla="*/ 488 h 4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8" h="488">
                <a:moveTo>
                  <a:pt x="0" y="488"/>
                </a:moveTo>
                <a:lnTo>
                  <a:pt x="0" y="483"/>
                </a:lnTo>
                <a:lnTo>
                  <a:pt x="5" y="478"/>
                </a:lnTo>
                <a:lnTo>
                  <a:pt x="10" y="474"/>
                </a:lnTo>
                <a:lnTo>
                  <a:pt x="15" y="474"/>
                </a:lnTo>
                <a:lnTo>
                  <a:pt x="19" y="469"/>
                </a:lnTo>
                <a:lnTo>
                  <a:pt x="24" y="464"/>
                </a:lnTo>
                <a:lnTo>
                  <a:pt x="29" y="459"/>
                </a:lnTo>
                <a:lnTo>
                  <a:pt x="34" y="454"/>
                </a:lnTo>
                <a:lnTo>
                  <a:pt x="39" y="449"/>
                </a:lnTo>
                <a:lnTo>
                  <a:pt x="44" y="444"/>
                </a:lnTo>
                <a:lnTo>
                  <a:pt x="48" y="440"/>
                </a:lnTo>
                <a:lnTo>
                  <a:pt x="53" y="435"/>
                </a:lnTo>
                <a:lnTo>
                  <a:pt x="58" y="435"/>
                </a:lnTo>
                <a:lnTo>
                  <a:pt x="63" y="430"/>
                </a:lnTo>
                <a:lnTo>
                  <a:pt x="68" y="425"/>
                </a:lnTo>
                <a:lnTo>
                  <a:pt x="73" y="420"/>
                </a:lnTo>
                <a:lnTo>
                  <a:pt x="77" y="415"/>
                </a:lnTo>
                <a:lnTo>
                  <a:pt x="82" y="415"/>
                </a:lnTo>
                <a:lnTo>
                  <a:pt x="87" y="411"/>
                </a:lnTo>
                <a:lnTo>
                  <a:pt x="92" y="406"/>
                </a:lnTo>
                <a:lnTo>
                  <a:pt x="97" y="401"/>
                </a:lnTo>
                <a:lnTo>
                  <a:pt x="102" y="396"/>
                </a:lnTo>
                <a:lnTo>
                  <a:pt x="106" y="391"/>
                </a:lnTo>
                <a:lnTo>
                  <a:pt x="111" y="386"/>
                </a:lnTo>
                <a:lnTo>
                  <a:pt x="116" y="382"/>
                </a:lnTo>
                <a:lnTo>
                  <a:pt x="121" y="377"/>
                </a:lnTo>
                <a:lnTo>
                  <a:pt x="121" y="372"/>
                </a:lnTo>
                <a:lnTo>
                  <a:pt x="126" y="367"/>
                </a:lnTo>
                <a:lnTo>
                  <a:pt x="131" y="362"/>
                </a:lnTo>
                <a:lnTo>
                  <a:pt x="131" y="357"/>
                </a:lnTo>
                <a:lnTo>
                  <a:pt x="135" y="353"/>
                </a:lnTo>
                <a:lnTo>
                  <a:pt x="135" y="348"/>
                </a:lnTo>
                <a:lnTo>
                  <a:pt x="140" y="343"/>
                </a:lnTo>
                <a:lnTo>
                  <a:pt x="140" y="338"/>
                </a:lnTo>
                <a:lnTo>
                  <a:pt x="145" y="333"/>
                </a:lnTo>
                <a:lnTo>
                  <a:pt x="150" y="328"/>
                </a:lnTo>
                <a:lnTo>
                  <a:pt x="150" y="324"/>
                </a:lnTo>
                <a:lnTo>
                  <a:pt x="155" y="319"/>
                </a:lnTo>
                <a:lnTo>
                  <a:pt x="155" y="314"/>
                </a:lnTo>
                <a:lnTo>
                  <a:pt x="160" y="309"/>
                </a:lnTo>
                <a:lnTo>
                  <a:pt x="160" y="304"/>
                </a:lnTo>
                <a:lnTo>
                  <a:pt x="164" y="299"/>
                </a:lnTo>
                <a:lnTo>
                  <a:pt x="164" y="295"/>
                </a:lnTo>
                <a:lnTo>
                  <a:pt x="169" y="290"/>
                </a:lnTo>
                <a:lnTo>
                  <a:pt x="174" y="285"/>
                </a:lnTo>
                <a:lnTo>
                  <a:pt x="174" y="280"/>
                </a:lnTo>
                <a:lnTo>
                  <a:pt x="179" y="275"/>
                </a:lnTo>
                <a:lnTo>
                  <a:pt x="179" y="266"/>
                </a:lnTo>
                <a:lnTo>
                  <a:pt x="184" y="261"/>
                </a:lnTo>
                <a:lnTo>
                  <a:pt x="184" y="251"/>
                </a:lnTo>
                <a:lnTo>
                  <a:pt x="189" y="246"/>
                </a:lnTo>
                <a:lnTo>
                  <a:pt x="193" y="241"/>
                </a:lnTo>
                <a:lnTo>
                  <a:pt x="193" y="232"/>
                </a:lnTo>
                <a:lnTo>
                  <a:pt x="198" y="227"/>
                </a:lnTo>
                <a:lnTo>
                  <a:pt x="198" y="222"/>
                </a:lnTo>
                <a:lnTo>
                  <a:pt x="203" y="212"/>
                </a:lnTo>
                <a:lnTo>
                  <a:pt x="203" y="208"/>
                </a:lnTo>
                <a:lnTo>
                  <a:pt x="208" y="198"/>
                </a:lnTo>
                <a:lnTo>
                  <a:pt x="208" y="193"/>
                </a:lnTo>
                <a:lnTo>
                  <a:pt x="213" y="188"/>
                </a:lnTo>
                <a:lnTo>
                  <a:pt x="222" y="174"/>
                </a:lnTo>
                <a:lnTo>
                  <a:pt x="222" y="169"/>
                </a:lnTo>
                <a:lnTo>
                  <a:pt x="227" y="164"/>
                </a:lnTo>
                <a:lnTo>
                  <a:pt x="232" y="159"/>
                </a:lnTo>
                <a:lnTo>
                  <a:pt x="237" y="154"/>
                </a:lnTo>
                <a:lnTo>
                  <a:pt x="242" y="150"/>
                </a:lnTo>
                <a:lnTo>
                  <a:pt x="251" y="140"/>
                </a:lnTo>
                <a:lnTo>
                  <a:pt x="251" y="135"/>
                </a:lnTo>
                <a:lnTo>
                  <a:pt x="256" y="135"/>
                </a:lnTo>
                <a:lnTo>
                  <a:pt x="261" y="135"/>
                </a:lnTo>
                <a:lnTo>
                  <a:pt x="266" y="140"/>
                </a:lnTo>
                <a:lnTo>
                  <a:pt x="271" y="140"/>
                </a:lnTo>
                <a:lnTo>
                  <a:pt x="276" y="140"/>
                </a:lnTo>
                <a:lnTo>
                  <a:pt x="280" y="145"/>
                </a:lnTo>
                <a:lnTo>
                  <a:pt x="285" y="145"/>
                </a:lnTo>
                <a:lnTo>
                  <a:pt x="290" y="150"/>
                </a:lnTo>
                <a:lnTo>
                  <a:pt x="295" y="150"/>
                </a:lnTo>
                <a:lnTo>
                  <a:pt x="300" y="154"/>
                </a:lnTo>
                <a:lnTo>
                  <a:pt x="305" y="154"/>
                </a:lnTo>
                <a:lnTo>
                  <a:pt x="309" y="159"/>
                </a:lnTo>
                <a:lnTo>
                  <a:pt x="314" y="159"/>
                </a:lnTo>
                <a:lnTo>
                  <a:pt x="319" y="159"/>
                </a:lnTo>
                <a:lnTo>
                  <a:pt x="324" y="159"/>
                </a:lnTo>
                <a:lnTo>
                  <a:pt x="329" y="159"/>
                </a:lnTo>
                <a:lnTo>
                  <a:pt x="334" y="164"/>
                </a:lnTo>
                <a:lnTo>
                  <a:pt x="339" y="164"/>
                </a:lnTo>
                <a:lnTo>
                  <a:pt x="343" y="164"/>
                </a:lnTo>
                <a:lnTo>
                  <a:pt x="348" y="169"/>
                </a:lnTo>
                <a:lnTo>
                  <a:pt x="353" y="174"/>
                </a:lnTo>
                <a:lnTo>
                  <a:pt x="358" y="174"/>
                </a:lnTo>
                <a:lnTo>
                  <a:pt x="363" y="174"/>
                </a:lnTo>
                <a:lnTo>
                  <a:pt x="368" y="179"/>
                </a:lnTo>
                <a:lnTo>
                  <a:pt x="372" y="179"/>
                </a:lnTo>
                <a:lnTo>
                  <a:pt x="377" y="183"/>
                </a:lnTo>
                <a:lnTo>
                  <a:pt x="382" y="183"/>
                </a:lnTo>
                <a:lnTo>
                  <a:pt x="387" y="183"/>
                </a:lnTo>
                <a:lnTo>
                  <a:pt x="392" y="179"/>
                </a:lnTo>
                <a:lnTo>
                  <a:pt x="397" y="174"/>
                </a:lnTo>
                <a:lnTo>
                  <a:pt x="401" y="169"/>
                </a:lnTo>
                <a:lnTo>
                  <a:pt x="406" y="164"/>
                </a:lnTo>
                <a:lnTo>
                  <a:pt x="411" y="159"/>
                </a:lnTo>
                <a:lnTo>
                  <a:pt x="416" y="154"/>
                </a:lnTo>
                <a:lnTo>
                  <a:pt x="426" y="145"/>
                </a:lnTo>
                <a:lnTo>
                  <a:pt x="426" y="140"/>
                </a:lnTo>
                <a:lnTo>
                  <a:pt x="430" y="130"/>
                </a:lnTo>
                <a:lnTo>
                  <a:pt x="435" y="125"/>
                </a:lnTo>
                <a:lnTo>
                  <a:pt x="435" y="121"/>
                </a:lnTo>
                <a:lnTo>
                  <a:pt x="440" y="111"/>
                </a:lnTo>
                <a:lnTo>
                  <a:pt x="440" y="106"/>
                </a:lnTo>
                <a:lnTo>
                  <a:pt x="445" y="96"/>
                </a:lnTo>
                <a:lnTo>
                  <a:pt x="445" y="92"/>
                </a:lnTo>
                <a:lnTo>
                  <a:pt x="450" y="87"/>
                </a:lnTo>
                <a:lnTo>
                  <a:pt x="455" y="77"/>
                </a:lnTo>
                <a:lnTo>
                  <a:pt x="455" y="72"/>
                </a:lnTo>
                <a:lnTo>
                  <a:pt x="459" y="67"/>
                </a:lnTo>
                <a:lnTo>
                  <a:pt x="459" y="58"/>
                </a:lnTo>
                <a:lnTo>
                  <a:pt x="464" y="53"/>
                </a:lnTo>
                <a:lnTo>
                  <a:pt x="464" y="43"/>
                </a:lnTo>
                <a:lnTo>
                  <a:pt x="469" y="38"/>
                </a:lnTo>
                <a:lnTo>
                  <a:pt x="469" y="33"/>
                </a:lnTo>
                <a:lnTo>
                  <a:pt x="474" y="29"/>
                </a:lnTo>
                <a:lnTo>
                  <a:pt x="479" y="24"/>
                </a:lnTo>
                <a:lnTo>
                  <a:pt x="479" y="19"/>
                </a:lnTo>
                <a:lnTo>
                  <a:pt x="484" y="14"/>
                </a:lnTo>
                <a:lnTo>
                  <a:pt x="484" y="9"/>
                </a:lnTo>
                <a:lnTo>
                  <a:pt x="488" y="4"/>
                </a:lnTo>
                <a:lnTo>
                  <a:pt x="488"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2" name="Freeform 70"/>
          <p:cNvSpPr>
            <a:spLocks/>
          </p:cNvSpPr>
          <p:nvPr/>
        </p:nvSpPr>
        <p:spPr bwMode="auto">
          <a:xfrm>
            <a:off x="6545263" y="1266825"/>
            <a:ext cx="254000" cy="269875"/>
          </a:xfrm>
          <a:custGeom>
            <a:avLst/>
            <a:gdLst>
              <a:gd name="T0" fmla="*/ 0 w 160"/>
              <a:gd name="T1" fmla="*/ 2147483647 h 170"/>
              <a:gd name="T2" fmla="*/ 2147483647 w 160"/>
              <a:gd name="T3" fmla="*/ 2147483647 h 170"/>
              <a:gd name="T4" fmla="*/ 2147483647 w 160"/>
              <a:gd name="T5" fmla="*/ 2147483647 h 170"/>
              <a:gd name="T6" fmla="*/ 2147483647 w 160"/>
              <a:gd name="T7" fmla="*/ 2147483647 h 170"/>
              <a:gd name="T8" fmla="*/ 2147483647 w 160"/>
              <a:gd name="T9" fmla="*/ 2147483647 h 170"/>
              <a:gd name="T10" fmla="*/ 2147483647 w 160"/>
              <a:gd name="T11" fmla="*/ 2147483647 h 170"/>
              <a:gd name="T12" fmla="*/ 2147483647 w 160"/>
              <a:gd name="T13" fmla="*/ 2147483647 h 170"/>
              <a:gd name="T14" fmla="*/ 2147483647 w 160"/>
              <a:gd name="T15" fmla="*/ 2147483647 h 170"/>
              <a:gd name="T16" fmla="*/ 2147483647 w 160"/>
              <a:gd name="T17" fmla="*/ 2147483647 h 170"/>
              <a:gd name="T18" fmla="*/ 2147483647 w 160"/>
              <a:gd name="T19" fmla="*/ 2147483647 h 170"/>
              <a:gd name="T20" fmla="*/ 2147483647 w 160"/>
              <a:gd name="T21" fmla="*/ 2147483647 h 170"/>
              <a:gd name="T22" fmla="*/ 2147483647 w 160"/>
              <a:gd name="T23" fmla="*/ 2147483647 h 170"/>
              <a:gd name="T24" fmla="*/ 2147483647 w 160"/>
              <a:gd name="T25" fmla="*/ 2147483647 h 170"/>
              <a:gd name="T26" fmla="*/ 2147483647 w 160"/>
              <a:gd name="T27" fmla="*/ 2147483647 h 170"/>
              <a:gd name="T28" fmla="*/ 2147483647 w 160"/>
              <a:gd name="T29" fmla="*/ 2147483647 h 170"/>
              <a:gd name="T30" fmla="*/ 2147483647 w 160"/>
              <a:gd name="T31" fmla="*/ 2147483647 h 170"/>
              <a:gd name="T32" fmla="*/ 2147483647 w 160"/>
              <a:gd name="T33" fmla="*/ 2147483647 h 170"/>
              <a:gd name="T34" fmla="*/ 2147483647 w 160"/>
              <a:gd name="T35" fmla="*/ 2147483647 h 170"/>
              <a:gd name="T36" fmla="*/ 2147483647 w 160"/>
              <a:gd name="T37" fmla="*/ 2147483647 h 170"/>
              <a:gd name="T38" fmla="*/ 2147483647 w 160"/>
              <a:gd name="T39" fmla="*/ 2147483647 h 170"/>
              <a:gd name="T40" fmla="*/ 2147483647 w 160"/>
              <a:gd name="T41" fmla="*/ 2147483647 h 170"/>
              <a:gd name="T42" fmla="*/ 2147483647 w 160"/>
              <a:gd name="T43" fmla="*/ 2147483647 h 170"/>
              <a:gd name="T44" fmla="*/ 2147483647 w 160"/>
              <a:gd name="T45" fmla="*/ 2147483647 h 170"/>
              <a:gd name="T46" fmla="*/ 2147483647 w 160"/>
              <a:gd name="T47" fmla="*/ 2147483647 h 170"/>
              <a:gd name="T48" fmla="*/ 2147483647 w 160"/>
              <a:gd name="T49" fmla="*/ 2147483647 h 170"/>
              <a:gd name="T50" fmla="*/ 2147483647 w 160"/>
              <a:gd name="T51" fmla="*/ 2147483647 h 170"/>
              <a:gd name="T52" fmla="*/ 2147483647 w 160"/>
              <a:gd name="T53" fmla="*/ 2147483647 h 170"/>
              <a:gd name="T54" fmla="*/ 2147483647 w 160"/>
              <a:gd name="T55" fmla="*/ 2147483647 h 170"/>
              <a:gd name="T56" fmla="*/ 2147483647 w 160"/>
              <a:gd name="T57" fmla="*/ 2147483647 h 170"/>
              <a:gd name="T58" fmla="*/ 2147483647 w 160"/>
              <a:gd name="T59" fmla="*/ 2147483647 h 170"/>
              <a:gd name="T60" fmla="*/ 2147483647 w 160"/>
              <a:gd name="T61" fmla="*/ 2147483647 h 170"/>
              <a:gd name="T62" fmla="*/ 2147483647 w 160"/>
              <a:gd name="T63" fmla="*/ 2147483647 h 170"/>
              <a:gd name="T64" fmla="*/ 2147483647 w 160"/>
              <a:gd name="T65" fmla="*/ 2147483647 h 170"/>
              <a:gd name="T66" fmla="*/ 2147483647 w 160"/>
              <a:gd name="T67" fmla="*/ 2147483647 h 170"/>
              <a:gd name="T68" fmla="*/ 2147483647 w 160"/>
              <a:gd name="T69" fmla="*/ 2147483647 h 170"/>
              <a:gd name="T70" fmla="*/ 2147483647 w 160"/>
              <a:gd name="T71" fmla="*/ 2147483647 h 170"/>
              <a:gd name="T72" fmla="*/ 2147483647 w 160"/>
              <a:gd name="T73" fmla="*/ 2147483647 h 170"/>
              <a:gd name="T74" fmla="*/ 2147483647 w 160"/>
              <a:gd name="T75" fmla="*/ 0 h 170"/>
              <a:gd name="T76" fmla="*/ 2147483647 w 160"/>
              <a:gd name="T77" fmla="*/ 0 h 1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0"/>
              <a:gd name="T118" fmla="*/ 0 h 170"/>
              <a:gd name="T119" fmla="*/ 160 w 160"/>
              <a:gd name="T120" fmla="*/ 170 h 1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0" h="170">
                <a:moveTo>
                  <a:pt x="0" y="170"/>
                </a:moveTo>
                <a:lnTo>
                  <a:pt x="5" y="165"/>
                </a:lnTo>
                <a:lnTo>
                  <a:pt x="10" y="160"/>
                </a:lnTo>
                <a:lnTo>
                  <a:pt x="10" y="155"/>
                </a:lnTo>
                <a:lnTo>
                  <a:pt x="15" y="150"/>
                </a:lnTo>
                <a:lnTo>
                  <a:pt x="15" y="145"/>
                </a:lnTo>
                <a:lnTo>
                  <a:pt x="20" y="141"/>
                </a:lnTo>
                <a:lnTo>
                  <a:pt x="20" y="136"/>
                </a:lnTo>
                <a:lnTo>
                  <a:pt x="25" y="131"/>
                </a:lnTo>
                <a:lnTo>
                  <a:pt x="25" y="126"/>
                </a:lnTo>
                <a:lnTo>
                  <a:pt x="29" y="121"/>
                </a:lnTo>
                <a:lnTo>
                  <a:pt x="34" y="116"/>
                </a:lnTo>
                <a:lnTo>
                  <a:pt x="34" y="112"/>
                </a:lnTo>
                <a:lnTo>
                  <a:pt x="44" y="102"/>
                </a:lnTo>
                <a:lnTo>
                  <a:pt x="44" y="97"/>
                </a:lnTo>
                <a:lnTo>
                  <a:pt x="49" y="97"/>
                </a:lnTo>
                <a:lnTo>
                  <a:pt x="54" y="92"/>
                </a:lnTo>
                <a:lnTo>
                  <a:pt x="58" y="87"/>
                </a:lnTo>
                <a:lnTo>
                  <a:pt x="63" y="83"/>
                </a:lnTo>
                <a:lnTo>
                  <a:pt x="68" y="78"/>
                </a:lnTo>
                <a:lnTo>
                  <a:pt x="73" y="73"/>
                </a:lnTo>
                <a:lnTo>
                  <a:pt x="78" y="68"/>
                </a:lnTo>
                <a:lnTo>
                  <a:pt x="83" y="63"/>
                </a:lnTo>
                <a:lnTo>
                  <a:pt x="87" y="58"/>
                </a:lnTo>
                <a:lnTo>
                  <a:pt x="92" y="58"/>
                </a:lnTo>
                <a:lnTo>
                  <a:pt x="97" y="54"/>
                </a:lnTo>
                <a:lnTo>
                  <a:pt x="102" y="49"/>
                </a:lnTo>
                <a:lnTo>
                  <a:pt x="107" y="44"/>
                </a:lnTo>
                <a:lnTo>
                  <a:pt x="112" y="39"/>
                </a:lnTo>
                <a:lnTo>
                  <a:pt x="116" y="39"/>
                </a:lnTo>
                <a:lnTo>
                  <a:pt x="121" y="34"/>
                </a:lnTo>
                <a:lnTo>
                  <a:pt x="126" y="29"/>
                </a:lnTo>
                <a:lnTo>
                  <a:pt x="131" y="25"/>
                </a:lnTo>
                <a:lnTo>
                  <a:pt x="136" y="20"/>
                </a:lnTo>
                <a:lnTo>
                  <a:pt x="141" y="15"/>
                </a:lnTo>
                <a:lnTo>
                  <a:pt x="145" y="10"/>
                </a:lnTo>
                <a:lnTo>
                  <a:pt x="150" y="5"/>
                </a:lnTo>
                <a:lnTo>
                  <a:pt x="155" y="0"/>
                </a:lnTo>
                <a:lnTo>
                  <a:pt x="160"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3" name="Freeform 71"/>
          <p:cNvSpPr>
            <a:spLocks/>
          </p:cNvSpPr>
          <p:nvPr/>
        </p:nvSpPr>
        <p:spPr bwMode="auto">
          <a:xfrm>
            <a:off x="5762625" y="13287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09"/>
                </a:lnTo>
                <a:lnTo>
                  <a:pt x="10" y="605"/>
                </a:lnTo>
                <a:lnTo>
                  <a:pt x="15" y="600"/>
                </a:lnTo>
                <a:lnTo>
                  <a:pt x="20" y="600"/>
                </a:lnTo>
                <a:lnTo>
                  <a:pt x="29" y="590"/>
                </a:lnTo>
                <a:lnTo>
                  <a:pt x="29" y="585"/>
                </a:lnTo>
                <a:lnTo>
                  <a:pt x="34" y="580"/>
                </a:lnTo>
                <a:lnTo>
                  <a:pt x="39" y="575"/>
                </a:lnTo>
                <a:lnTo>
                  <a:pt x="44" y="575"/>
                </a:lnTo>
                <a:lnTo>
                  <a:pt x="53" y="566"/>
                </a:lnTo>
                <a:lnTo>
                  <a:pt x="53" y="561"/>
                </a:lnTo>
                <a:lnTo>
                  <a:pt x="58" y="556"/>
                </a:lnTo>
                <a:lnTo>
                  <a:pt x="63" y="556"/>
                </a:lnTo>
                <a:lnTo>
                  <a:pt x="73" y="546"/>
                </a:lnTo>
                <a:lnTo>
                  <a:pt x="73" y="542"/>
                </a:lnTo>
                <a:lnTo>
                  <a:pt x="78" y="537"/>
                </a:lnTo>
                <a:lnTo>
                  <a:pt x="82" y="532"/>
                </a:lnTo>
                <a:lnTo>
                  <a:pt x="87" y="532"/>
                </a:lnTo>
                <a:lnTo>
                  <a:pt x="97" y="522"/>
                </a:lnTo>
                <a:lnTo>
                  <a:pt x="97" y="517"/>
                </a:lnTo>
                <a:lnTo>
                  <a:pt x="102" y="513"/>
                </a:lnTo>
                <a:lnTo>
                  <a:pt x="107" y="513"/>
                </a:lnTo>
                <a:lnTo>
                  <a:pt x="116" y="503"/>
                </a:lnTo>
                <a:lnTo>
                  <a:pt x="116" y="498"/>
                </a:lnTo>
                <a:lnTo>
                  <a:pt x="121" y="493"/>
                </a:lnTo>
                <a:lnTo>
                  <a:pt x="126" y="488"/>
                </a:lnTo>
                <a:lnTo>
                  <a:pt x="131" y="488"/>
                </a:lnTo>
                <a:lnTo>
                  <a:pt x="140" y="479"/>
                </a:lnTo>
                <a:lnTo>
                  <a:pt x="140" y="474"/>
                </a:lnTo>
                <a:lnTo>
                  <a:pt x="145" y="469"/>
                </a:lnTo>
                <a:lnTo>
                  <a:pt x="150" y="469"/>
                </a:lnTo>
                <a:lnTo>
                  <a:pt x="160" y="459"/>
                </a:lnTo>
                <a:lnTo>
                  <a:pt x="160" y="455"/>
                </a:lnTo>
                <a:lnTo>
                  <a:pt x="165" y="450"/>
                </a:lnTo>
                <a:lnTo>
                  <a:pt x="169" y="445"/>
                </a:lnTo>
                <a:lnTo>
                  <a:pt x="174" y="445"/>
                </a:lnTo>
                <a:lnTo>
                  <a:pt x="184" y="435"/>
                </a:lnTo>
                <a:lnTo>
                  <a:pt x="184" y="430"/>
                </a:lnTo>
                <a:lnTo>
                  <a:pt x="189" y="426"/>
                </a:lnTo>
                <a:lnTo>
                  <a:pt x="194" y="426"/>
                </a:lnTo>
                <a:lnTo>
                  <a:pt x="203" y="416"/>
                </a:lnTo>
                <a:lnTo>
                  <a:pt x="203" y="411"/>
                </a:lnTo>
                <a:lnTo>
                  <a:pt x="208" y="406"/>
                </a:lnTo>
                <a:lnTo>
                  <a:pt x="213" y="401"/>
                </a:lnTo>
                <a:lnTo>
                  <a:pt x="218" y="401"/>
                </a:lnTo>
                <a:lnTo>
                  <a:pt x="227" y="392"/>
                </a:lnTo>
                <a:lnTo>
                  <a:pt x="227" y="387"/>
                </a:lnTo>
                <a:lnTo>
                  <a:pt x="232" y="382"/>
                </a:lnTo>
                <a:lnTo>
                  <a:pt x="237" y="382"/>
                </a:lnTo>
                <a:lnTo>
                  <a:pt x="247" y="372"/>
                </a:lnTo>
                <a:lnTo>
                  <a:pt x="247" y="368"/>
                </a:lnTo>
                <a:lnTo>
                  <a:pt x="252" y="363"/>
                </a:lnTo>
                <a:lnTo>
                  <a:pt x="256" y="358"/>
                </a:lnTo>
                <a:lnTo>
                  <a:pt x="261" y="353"/>
                </a:lnTo>
                <a:lnTo>
                  <a:pt x="266" y="348"/>
                </a:lnTo>
                <a:lnTo>
                  <a:pt x="271" y="343"/>
                </a:lnTo>
                <a:lnTo>
                  <a:pt x="276" y="339"/>
                </a:lnTo>
                <a:lnTo>
                  <a:pt x="281" y="339"/>
                </a:lnTo>
                <a:lnTo>
                  <a:pt x="290" y="329"/>
                </a:lnTo>
                <a:lnTo>
                  <a:pt x="290" y="324"/>
                </a:lnTo>
                <a:lnTo>
                  <a:pt x="295" y="319"/>
                </a:lnTo>
                <a:lnTo>
                  <a:pt x="300" y="314"/>
                </a:lnTo>
                <a:lnTo>
                  <a:pt x="305" y="310"/>
                </a:lnTo>
                <a:lnTo>
                  <a:pt x="310" y="305"/>
                </a:lnTo>
                <a:lnTo>
                  <a:pt x="314" y="300"/>
                </a:lnTo>
                <a:lnTo>
                  <a:pt x="319" y="295"/>
                </a:lnTo>
                <a:lnTo>
                  <a:pt x="324" y="295"/>
                </a:lnTo>
                <a:lnTo>
                  <a:pt x="334" y="285"/>
                </a:lnTo>
                <a:lnTo>
                  <a:pt x="334" y="281"/>
                </a:lnTo>
                <a:lnTo>
                  <a:pt x="339" y="276"/>
                </a:lnTo>
                <a:lnTo>
                  <a:pt x="344" y="271"/>
                </a:lnTo>
                <a:lnTo>
                  <a:pt x="348" y="266"/>
                </a:lnTo>
                <a:lnTo>
                  <a:pt x="353" y="261"/>
                </a:lnTo>
                <a:lnTo>
                  <a:pt x="358" y="256"/>
                </a:lnTo>
                <a:lnTo>
                  <a:pt x="363" y="252"/>
                </a:lnTo>
                <a:lnTo>
                  <a:pt x="368" y="252"/>
                </a:lnTo>
                <a:lnTo>
                  <a:pt x="377" y="242"/>
                </a:lnTo>
                <a:lnTo>
                  <a:pt x="377" y="237"/>
                </a:lnTo>
                <a:lnTo>
                  <a:pt x="382" y="232"/>
                </a:lnTo>
                <a:lnTo>
                  <a:pt x="387" y="227"/>
                </a:lnTo>
                <a:lnTo>
                  <a:pt x="392" y="223"/>
                </a:lnTo>
                <a:lnTo>
                  <a:pt x="397" y="218"/>
                </a:lnTo>
                <a:lnTo>
                  <a:pt x="402" y="213"/>
                </a:lnTo>
                <a:lnTo>
                  <a:pt x="406" y="208"/>
                </a:lnTo>
                <a:lnTo>
                  <a:pt x="411" y="208"/>
                </a:lnTo>
                <a:lnTo>
                  <a:pt x="421" y="198"/>
                </a:lnTo>
                <a:lnTo>
                  <a:pt x="421" y="194"/>
                </a:lnTo>
                <a:lnTo>
                  <a:pt x="426" y="189"/>
                </a:lnTo>
                <a:lnTo>
                  <a:pt x="431" y="184"/>
                </a:lnTo>
                <a:lnTo>
                  <a:pt x="435" y="179"/>
                </a:lnTo>
                <a:lnTo>
                  <a:pt x="440" y="174"/>
                </a:lnTo>
                <a:lnTo>
                  <a:pt x="445" y="169"/>
                </a:lnTo>
                <a:lnTo>
                  <a:pt x="450" y="164"/>
                </a:lnTo>
                <a:lnTo>
                  <a:pt x="455" y="164"/>
                </a:lnTo>
                <a:lnTo>
                  <a:pt x="464" y="155"/>
                </a:lnTo>
                <a:lnTo>
                  <a:pt x="464" y="150"/>
                </a:lnTo>
                <a:lnTo>
                  <a:pt x="469" y="145"/>
                </a:lnTo>
                <a:lnTo>
                  <a:pt x="474" y="140"/>
                </a:lnTo>
                <a:lnTo>
                  <a:pt x="479" y="135"/>
                </a:lnTo>
                <a:lnTo>
                  <a:pt x="484" y="131"/>
                </a:lnTo>
                <a:lnTo>
                  <a:pt x="489" y="126"/>
                </a:lnTo>
                <a:lnTo>
                  <a:pt x="493" y="121"/>
                </a:lnTo>
                <a:lnTo>
                  <a:pt x="498" y="121"/>
                </a:lnTo>
                <a:lnTo>
                  <a:pt x="508" y="111"/>
                </a:lnTo>
                <a:lnTo>
                  <a:pt x="508" y="106"/>
                </a:lnTo>
                <a:lnTo>
                  <a:pt x="513" y="102"/>
                </a:lnTo>
                <a:lnTo>
                  <a:pt x="518" y="97"/>
                </a:lnTo>
                <a:lnTo>
                  <a:pt x="522" y="92"/>
                </a:lnTo>
                <a:lnTo>
                  <a:pt x="527" y="87"/>
                </a:lnTo>
                <a:lnTo>
                  <a:pt x="532" y="82"/>
                </a:lnTo>
                <a:lnTo>
                  <a:pt x="537" y="77"/>
                </a:lnTo>
                <a:lnTo>
                  <a:pt x="542" y="77"/>
                </a:lnTo>
                <a:lnTo>
                  <a:pt x="551" y="68"/>
                </a:lnTo>
                <a:lnTo>
                  <a:pt x="551" y="63"/>
                </a:lnTo>
                <a:lnTo>
                  <a:pt x="556" y="58"/>
                </a:lnTo>
                <a:lnTo>
                  <a:pt x="561" y="53"/>
                </a:lnTo>
                <a:lnTo>
                  <a:pt x="566" y="48"/>
                </a:lnTo>
                <a:lnTo>
                  <a:pt x="571" y="44"/>
                </a:lnTo>
                <a:lnTo>
                  <a:pt x="576" y="39"/>
                </a:lnTo>
                <a:lnTo>
                  <a:pt x="580" y="34"/>
                </a:lnTo>
                <a:lnTo>
                  <a:pt x="585" y="34"/>
                </a:lnTo>
                <a:lnTo>
                  <a:pt x="595" y="24"/>
                </a:lnTo>
                <a:lnTo>
                  <a:pt x="595" y="19"/>
                </a:lnTo>
                <a:lnTo>
                  <a:pt x="600" y="15"/>
                </a:lnTo>
                <a:lnTo>
                  <a:pt x="605"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4" name="Freeform 72"/>
          <p:cNvSpPr>
            <a:spLocks/>
          </p:cNvSpPr>
          <p:nvPr/>
        </p:nvSpPr>
        <p:spPr bwMode="auto">
          <a:xfrm>
            <a:off x="6737350" y="1266825"/>
            <a:ext cx="69850" cy="61913"/>
          </a:xfrm>
          <a:custGeom>
            <a:avLst/>
            <a:gdLst>
              <a:gd name="T0" fmla="*/ 0 w 44"/>
              <a:gd name="T1" fmla="*/ 2147483647 h 39"/>
              <a:gd name="T2" fmla="*/ 2147483647 w 44"/>
              <a:gd name="T3" fmla="*/ 2147483647 h 39"/>
              <a:gd name="T4" fmla="*/ 2147483647 w 44"/>
              <a:gd name="T5" fmla="*/ 2147483647 h 39"/>
              <a:gd name="T6" fmla="*/ 2147483647 w 44"/>
              <a:gd name="T7" fmla="*/ 2147483647 h 39"/>
              <a:gd name="T8" fmla="*/ 2147483647 w 44"/>
              <a:gd name="T9" fmla="*/ 2147483647 h 39"/>
              <a:gd name="T10" fmla="*/ 2147483647 w 44"/>
              <a:gd name="T11" fmla="*/ 2147483647 h 39"/>
              <a:gd name="T12" fmla="*/ 2147483647 w 44"/>
              <a:gd name="T13" fmla="*/ 2147483647 h 39"/>
              <a:gd name="T14" fmla="*/ 2147483647 w 44"/>
              <a:gd name="T15" fmla="*/ 2147483647 h 39"/>
              <a:gd name="T16" fmla="*/ 2147483647 w 44"/>
              <a:gd name="T17" fmla="*/ 0 h 39"/>
              <a:gd name="T18" fmla="*/ 2147483647 w 44"/>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39"/>
              <a:gd name="T32" fmla="*/ 44 w 44"/>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39">
                <a:moveTo>
                  <a:pt x="0" y="39"/>
                </a:moveTo>
                <a:lnTo>
                  <a:pt x="5" y="34"/>
                </a:lnTo>
                <a:lnTo>
                  <a:pt x="10" y="29"/>
                </a:lnTo>
                <a:lnTo>
                  <a:pt x="15" y="29"/>
                </a:lnTo>
                <a:lnTo>
                  <a:pt x="24" y="20"/>
                </a:lnTo>
                <a:lnTo>
                  <a:pt x="24" y="15"/>
                </a:lnTo>
                <a:lnTo>
                  <a:pt x="29" y="10"/>
                </a:lnTo>
                <a:lnTo>
                  <a:pt x="34" y="5"/>
                </a:lnTo>
                <a:lnTo>
                  <a:pt x="39" y="0"/>
                </a:lnTo>
                <a:lnTo>
                  <a:pt x="4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5" name="Freeform 73"/>
          <p:cNvSpPr>
            <a:spLocks/>
          </p:cNvSpPr>
          <p:nvPr/>
        </p:nvSpPr>
        <p:spPr bwMode="auto">
          <a:xfrm>
            <a:off x="5762625" y="1636713"/>
            <a:ext cx="744538" cy="682625"/>
          </a:xfrm>
          <a:custGeom>
            <a:avLst/>
            <a:gdLst>
              <a:gd name="T0" fmla="*/ 2147483647 w 469"/>
              <a:gd name="T1" fmla="*/ 2147483647 h 430"/>
              <a:gd name="T2" fmla="*/ 2147483647 w 469"/>
              <a:gd name="T3" fmla="*/ 2147483647 h 430"/>
              <a:gd name="T4" fmla="*/ 2147483647 w 469"/>
              <a:gd name="T5" fmla="*/ 2147483647 h 430"/>
              <a:gd name="T6" fmla="*/ 2147483647 w 469"/>
              <a:gd name="T7" fmla="*/ 2147483647 h 430"/>
              <a:gd name="T8" fmla="*/ 2147483647 w 469"/>
              <a:gd name="T9" fmla="*/ 2147483647 h 430"/>
              <a:gd name="T10" fmla="*/ 2147483647 w 469"/>
              <a:gd name="T11" fmla="*/ 2147483647 h 430"/>
              <a:gd name="T12" fmla="*/ 2147483647 w 469"/>
              <a:gd name="T13" fmla="*/ 2147483647 h 430"/>
              <a:gd name="T14" fmla="*/ 2147483647 w 469"/>
              <a:gd name="T15" fmla="*/ 2147483647 h 430"/>
              <a:gd name="T16" fmla="*/ 2147483647 w 469"/>
              <a:gd name="T17" fmla="*/ 2147483647 h 430"/>
              <a:gd name="T18" fmla="*/ 2147483647 w 469"/>
              <a:gd name="T19" fmla="*/ 2147483647 h 430"/>
              <a:gd name="T20" fmla="*/ 2147483647 w 469"/>
              <a:gd name="T21" fmla="*/ 2147483647 h 430"/>
              <a:gd name="T22" fmla="*/ 2147483647 w 469"/>
              <a:gd name="T23" fmla="*/ 2147483647 h 430"/>
              <a:gd name="T24" fmla="*/ 2147483647 w 469"/>
              <a:gd name="T25" fmla="*/ 2147483647 h 430"/>
              <a:gd name="T26" fmla="*/ 2147483647 w 469"/>
              <a:gd name="T27" fmla="*/ 2147483647 h 430"/>
              <a:gd name="T28" fmla="*/ 2147483647 w 469"/>
              <a:gd name="T29" fmla="*/ 2147483647 h 430"/>
              <a:gd name="T30" fmla="*/ 2147483647 w 469"/>
              <a:gd name="T31" fmla="*/ 2147483647 h 430"/>
              <a:gd name="T32" fmla="*/ 2147483647 w 469"/>
              <a:gd name="T33" fmla="*/ 2147483647 h 430"/>
              <a:gd name="T34" fmla="*/ 2147483647 w 469"/>
              <a:gd name="T35" fmla="*/ 2147483647 h 430"/>
              <a:gd name="T36" fmla="*/ 2147483647 w 469"/>
              <a:gd name="T37" fmla="*/ 2147483647 h 430"/>
              <a:gd name="T38" fmla="*/ 2147483647 w 469"/>
              <a:gd name="T39" fmla="*/ 2147483647 h 430"/>
              <a:gd name="T40" fmla="*/ 2147483647 w 469"/>
              <a:gd name="T41" fmla="*/ 2147483647 h 430"/>
              <a:gd name="T42" fmla="*/ 2147483647 w 469"/>
              <a:gd name="T43" fmla="*/ 2147483647 h 430"/>
              <a:gd name="T44" fmla="*/ 2147483647 w 469"/>
              <a:gd name="T45" fmla="*/ 2147483647 h 430"/>
              <a:gd name="T46" fmla="*/ 2147483647 w 469"/>
              <a:gd name="T47" fmla="*/ 2147483647 h 430"/>
              <a:gd name="T48" fmla="*/ 2147483647 w 469"/>
              <a:gd name="T49" fmla="*/ 2147483647 h 430"/>
              <a:gd name="T50" fmla="*/ 2147483647 w 469"/>
              <a:gd name="T51" fmla="*/ 2147483647 h 430"/>
              <a:gd name="T52" fmla="*/ 2147483647 w 469"/>
              <a:gd name="T53" fmla="*/ 2147483647 h 430"/>
              <a:gd name="T54" fmla="*/ 2147483647 w 469"/>
              <a:gd name="T55" fmla="*/ 2147483647 h 430"/>
              <a:gd name="T56" fmla="*/ 2147483647 w 469"/>
              <a:gd name="T57" fmla="*/ 2147483647 h 430"/>
              <a:gd name="T58" fmla="*/ 2147483647 w 469"/>
              <a:gd name="T59" fmla="*/ 2147483647 h 430"/>
              <a:gd name="T60" fmla="*/ 2147483647 w 469"/>
              <a:gd name="T61" fmla="*/ 2147483647 h 430"/>
              <a:gd name="T62" fmla="*/ 2147483647 w 469"/>
              <a:gd name="T63" fmla="*/ 2147483647 h 430"/>
              <a:gd name="T64" fmla="*/ 2147483647 w 469"/>
              <a:gd name="T65" fmla="*/ 2147483647 h 430"/>
              <a:gd name="T66" fmla="*/ 2147483647 w 469"/>
              <a:gd name="T67" fmla="*/ 2147483647 h 430"/>
              <a:gd name="T68" fmla="*/ 2147483647 w 469"/>
              <a:gd name="T69" fmla="*/ 2147483647 h 430"/>
              <a:gd name="T70" fmla="*/ 2147483647 w 469"/>
              <a:gd name="T71" fmla="*/ 2147483647 h 430"/>
              <a:gd name="T72" fmla="*/ 2147483647 w 469"/>
              <a:gd name="T73" fmla="*/ 2147483647 h 430"/>
              <a:gd name="T74" fmla="*/ 2147483647 w 469"/>
              <a:gd name="T75" fmla="*/ 2147483647 h 430"/>
              <a:gd name="T76" fmla="*/ 2147483647 w 469"/>
              <a:gd name="T77" fmla="*/ 2147483647 h 430"/>
              <a:gd name="T78" fmla="*/ 2147483647 w 469"/>
              <a:gd name="T79" fmla="*/ 2147483647 h 430"/>
              <a:gd name="T80" fmla="*/ 2147483647 w 469"/>
              <a:gd name="T81" fmla="*/ 2147483647 h 430"/>
              <a:gd name="T82" fmla="*/ 2147483647 w 469"/>
              <a:gd name="T83" fmla="*/ 2147483647 h 4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9"/>
              <a:gd name="T127" fmla="*/ 0 h 430"/>
              <a:gd name="T128" fmla="*/ 469 w 469"/>
              <a:gd name="T129" fmla="*/ 430 h 4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9" h="430">
                <a:moveTo>
                  <a:pt x="0" y="430"/>
                </a:moveTo>
                <a:lnTo>
                  <a:pt x="5" y="425"/>
                </a:lnTo>
                <a:lnTo>
                  <a:pt x="10" y="420"/>
                </a:lnTo>
                <a:lnTo>
                  <a:pt x="15" y="415"/>
                </a:lnTo>
                <a:lnTo>
                  <a:pt x="20" y="411"/>
                </a:lnTo>
                <a:lnTo>
                  <a:pt x="24" y="406"/>
                </a:lnTo>
                <a:lnTo>
                  <a:pt x="29" y="401"/>
                </a:lnTo>
                <a:lnTo>
                  <a:pt x="34" y="396"/>
                </a:lnTo>
                <a:lnTo>
                  <a:pt x="39" y="391"/>
                </a:lnTo>
                <a:lnTo>
                  <a:pt x="44" y="391"/>
                </a:lnTo>
                <a:lnTo>
                  <a:pt x="53" y="381"/>
                </a:lnTo>
                <a:lnTo>
                  <a:pt x="53" y="377"/>
                </a:lnTo>
                <a:lnTo>
                  <a:pt x="58" y="372"/>
                </a:lnTo>
                <a:lnTo>
                  <a:pt x="63" y="372"/>
                </a:lnTo>
                <a:lnTo>
                  <a:pt x="68" y="367"/>
                </a:lnTo>
                <a:lnTo>
                  <a:pt x="73" y="362"/>
                </a:lnTo>
                <a:lnTo>
                  <a:pt x="82" y="352"/>
                </a:lnTo>
                <a:lnTo>
                  <a:pt x="82" y="348"/>
                </a:lnTo>
                <a:lnTo>
                  <a:pt x="87" y="348"/>
                </a:lnTo>
                <a:lnTo>
                  <a:pt x="92" y="343"/>
                </a:lnTo>
                <a:lnTo>
                  <a:pt x="97" y="338"/>
                </a:lnTo>
                <a:lnTo>
                  <a:pt x="102" y="333"/>
                </a:lnTo>
                <a:lnTo>
                  <a:pt x="107" y="328"/>
                </a:lnTo>
                <a:lnTo>
                  <a:pt x="111" y="323"/>
                </a:lnTo>
                <a:lnTo>
                  <a:pt x="116" y="319"/>
                </a:lnTo>
                <a:lnTo>
                  <a:pt x="121" y="314"/>
                </a:lnTo>
                <a:lnTo>
                  <a:pt x="121" y="309"/>
                </a:lnTo>
                <a:lnTo>
                  <a:pt x="126" y="304"/>
                </a:lnTo>
                <a:lnTo>
                  <a:pt x="126" y="299"/>
                </a:lnTo>
                <a:lnTo>
                  <a:pt x="131" y="294"/>
                </a:lnTo>
                <a:lnTo>
                  <a:pt x="136" y="285"/>
                </a:lnTo>
                <a:lnTo>
                  <a:pt x="136" y="280"/>
                </a:lnTo>
                <a:lnTo>
                  <a:pt x="140" y="275"/>
                </a:lnTo>
                <a:lnTo>
                  <a:pt x="140" y="270"/>
                </a:lnTo>
                <a:lnTo>
                  <a:pt x="145" y="265"/>
                </a:lnTo>
                <a:lnTo>
                  <a:pt x="145" y="261"/>
                </a:lnTo>
                <a:lnTo>
                  <a:pt x="150" y="256"/>
                </a:lnTo>
                <a:lnTo>
                  <a:pt x="155" y="251"/>
                </a:lnTo>
                <a:lnTo>
                  <a:pt x="155" y="246"/>
                </a:lnTo>
                <a:lnTo>
                  <a:pt x="160" y="241"/>
                </a:lnTo>
                <a:lnTo>
                  <a:pt x="160" y="236"/>
                </a:lnTo>
                <a:lnTo>
                  <a:pt x="165" y="232"/>
                </a:lnTo>
                <a:lnTo>
                  <a:pt x="165" y="222"/>
                </a:lnTo>
                <a:lnTo>
                  <a:pt x="169" y="217"/>
                </a:lnTo>
                <a:lnTo>
                  <a:pt x="169" y="212"/>
                </a:lnTo>
                <a:lnTo>
                  <a:pt x="174" y="207"/>
                </a:lnTo>
                <a:lnTo>
                  <a:pt x="179" y="203"/>
                </a:lnTo>
                <a:lnTo>
                  <a:pt x="179" y="198"/>
                </a:lnTo>
                <a:lnTo>
                  <a:pt x="184" y="193"/>
                </a:lnTo>
                <a:lnTo>
                  <a:pt x="184" y="188"/>
                </a:lnTo>
                <a:lnTo>
                  <a:pt x="189" y="183"/>
                </a:lnTo>
                <a:lnTo>
                  <a:pt x="189" y="178"/>
                </a:lnTo>
                <a:lnTo>
                  <a:pt x="194" y="174"/>
                </a:lnTo>
                <a:lnTo>
                  <a:pt x="198" y="169"/>
                </a:lnTo>
                <a:lnTo>
                  <a:pt x="198" y="164"/>
                </a:lnTo>
                <a:lnTo>
                  <a:pt x="203" y="159"/>
                </a:lnTo>
                <a:lnTo>
                  <a:pt x="203" y="154"/>
                </a:lnTo>
                <a:lnTo>
                  <a:pt x="208" y="149"/>
                </a:lnTo>
                <a:lnTo>
                  <a:pt x="208" y="145"/>
                </a:lnTo>
                <a:lnTo>
                  <a:pt x="213" y="140"/>
                </a:lnTo>
                <a:lnTo>
                  <a:pt x="213" y="135"/>
                </a:lnTo>
                <a:lnTo>
                  <a:pt x="218" y="130"/>
                </a:lnTo>
                <a:lnTo>
                  <a:pt x="223" y="125"/>
                </a:lnTo>
                <a:lnTo>
                  <a:pt x="223" y="120"/>
                </a:lnTo>
                <a:lnTo>
                  <a:pt x="227" y="116"/>
                </a:lnTo>
                <a:lnTo>
                  <a:pt x="227" y="111"/>
                </a:lnTo>
                <a:lnTo>
                  <a:pt x="232" y="106"/>
                </a:lnTo>
                <a:lnTo>
                  <a:pt x="232" y="101"/>
                </a:lnTo>
                <a:lnTo>
                  <a:pt x="237" y="96"/>
                </a:lnTo>
                <a:lnTo>
                  <a:pt x="242" y="91"/>
                </a:lnTo>
                <a:lnTo>
                  <a:pt x="242" y="87"/>
                </a:lnTo>
                <a:lnTo>
                  <a:pt x="252" y="77"/>
                </a:lnTo>
                <a:lnTo>
                  <a:pt x="252" y="72"/>
                </a:lnTo>
                <a:lnTo>
                  <a:pt x="256" y="77"/>
                </a:lnTo>
                <a:lnTo>
                  <a:pt x="261" y="77"/>
                </a:lnTo>
                <a:lnTo>
                  <a:pt x="266" y="77"/>
                </a:lnTo>
                <a:lnTo>
                  <a:pt x="271" y="77"/>
                </a:lnTo>
                <a:lnTo>
                  <a:pt x="276" y="82"/>
                </a:lnTo>
                <a:lnTo>
                  <a:pt x="281" y="82"/>
                </a:lnTo>
                <a:lnTo>
                  <a:pt x="285" y="82"/>
                </a:lnTo>
                <a:lnTo>
                  <a:pt x="290" y="82"/>
                </a:lnTo>
                <a:lnTo>
                  <a:pt x="295" y="87"/>
                </a:lnTo>
                <a:lnTo>
                  <a:pt x="300" y="87"/>
                </a:lnTo>
                <a:lnTo>
                  <a:pt x="305" y="87"/>
                </a:lnTo>
                <a:lnTo>
                  <a:pt x="310" y="91"/>
                </a:lnTo>
                <a:lnTo>
                  <a:pt x="314" y="91"/>
                </a:lnTo>
                <a:lnTo>
                  <a:pt x="319" y="91"/>
                </a:lnTo>
                <a:lnTo>
                  <a:pt x="324" y="96"/>
                </a:lnTo>
                <a:lnTo>
                  <a:pt x="329" y="96"/>
                </a:lnTo>
                <a:lnTo>
                  <a:pt x="334" y="101"/>
                </a:lnTo>
                <a:lnTo>
                  <a:pt x="339" y="101"/>
                </a:lnTo>
                <a:lnTo>
                  <a:pt x="344" y="106"/>
                </a:lnTo>
                <a:lnTo>
                  <a:pt x="348" y="106"/>
                </a:lnTo>
                <a:lnTo>
                  <a:pt x="353" y="106"/>
                </a:lnTo>
                <a:lnTo>
                  <a:pt x="358" y="106"/>
                </a:lnTo>
                <a:lnTo>
                  <a:pt x="363" y="111"/>
                </a:lnTo>
                <a:lnTo>
                  <a:pt x="368" y="111"/>
                </a:lnTo>
                <a:lnTo>
                  <a:pt x="373" y="111"/>
                </a:lnTo>
                <a:lnTo>
                  <a:pt x="377" y="116"/>
                </a:lnTo>
                <a:lnTo>
                  <a:pt x="382" y="116"/>
                </a:lnTo>
                <a:lnTo>
                  <a:pt x="387" y="116"/>
                </a:lnTo>
                <a:lnTo>
                  <a:pt x="392" y="116"/>
                </a:lnTo>
                <a:lnTo>
                  <a:pt x="397" y="120"/>
                </a:lnTo>
                <a:lnTo>
                  <a:pt x="402" y="116"/>
                </a:lnTo>
                <a:lnTo>
                  <a:pt x="406" y="111"/>
                </a:lnTo>
                <a:lnTo>
                  <a:pt x="411" y="106"/>
                </a:lnTo>
                <a:lnTo>
                  <a:pt x="416" y="101"/>
                </a:lnTo>
                <a:lnTo>
                  <a:pt x="416" y="96"/>
                </a:lnTo>
                <a:lnTo>
                  <a:pt x="421" y="91"/>
                </a:lnTo>
                <a:lnTo>
                  <a:pt x="421" y="87"/>
                </a:lnTo>
                <a:lnTo>
                  <a:pt x="426" y="82"/>
                </a:lnTo>
                <a:lnTo>
                  <a:pt x="426" y="77"/>
                </a:lnTo>
                <a:lnTo>
                  <a:pt x="431" y="72"/>
                </a:lnTo>
                <a:lnTo>
                  <a:pt x="431" y="67"/>
                </a:lnTo>
                <a:lnTo>
                  <a:pt x="435" y="62"/>
                </a:lnTo>
                <a:lnTo>
                  <a:pt x="440" y="58"/>
                </a:lnTo>
                <a:lnTo>
                  <a:pt x="440" y="53"/>
                </a:lnTo>
                <a:lnTo>
                  <a:pt x="445" y="48"/>
                </a:lnTo>
                <a:lnTo>
                  <a:pt x="445" y="43"/>
                </a:lnTo>
                <a:lnTo>
                  <a:pt x="450" y="38"/>
                </a:lnTo>
                <a:lnTo>
                  <a:pt x="450" y="33"/>
                </a:lnTo>
                <a:lnTo>
                  <a:pt x="455" y="29"/>
                </a:lnTo>
                <a:lnTo>
                  <a:pt x="460" y="24"/>
                </a:lnTo>
                <a:lnTo>
                  <a:pt x="460" y="19"/>
                </a:lnTo>
                <a:lnTo>
                  <a:pt x="464" y="14"/>
                </a:lnTo>
                <a:lnTo>
                  <a:pt x="464" y="9"/>
                </a:lnTo>
                <a:lnTo>
                  <a:pt x="469" y="4"/>
                </a:lnTo>
                <a:lnTo>
                  <a:pt x="46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6" name="Freeform 74"/>
          <p:cNvSpPr>
            <a:spLocks/>
          </p:cNvSpPr>
          <p:nvPr/>
        </p:nvSpPr>
        <p:spPr bwMode="auto">
          <a:xfrm>
            <a:off x="6507163" y="1266825"/>
            <a:ext cx="292100" cy="369888"/>
          </a:xfrm>
          <a:custGeom>
            <a:avLst/>
            <a:gdLst>
              <a:gd name="T0" fmla="*/ 0 w 184"/>
              <a:gd name="T1" fmla="*/ 2147483647 h 233"/>
              <a:gd name="T2" fmla="*/ 2147483647 w 184"/>
              <a:gd name="T3" fmla="*/ 2147483647 h 233"/>
              <a:gd name="T4" fmla="*/ 2147483647 w 184"/>
              <a:gd name="T5" fmla="*/ 2147483647 h 233"/>
              <a:gd name="T6" fmla="*/ 2147483647 w 184"/>
              <a:gd name="T7" fmla="*/ 2147483647 h 233"/>
              <a:gd name="T8" fmla="*/ 2147483647 w 184"/>
              <a:gd name="T9" fmla="*/ 2147483647 h 233"/>
              <a:gd name="T10" fmla="*/ 2147483647 w 184"/>
              <a:gd name="T11" fmla="*/ 2147483647 h 233"/>
              <a:gd name="T12" fmla="*/ 2147483647 w 184"/>
              <a:gd name="T13" fmla="*/ 2147483647 h 233"/>
              <a:gd name="T14" fmla="*/ 2147483647 w 184"/>
              <a:gd name="T15" fmla="*/ 2147483647 h 233"/>
              <a:gd name="T16" fmla="*/ 2147483647 w 184"/>
              <a:gd name="T17" fmla="*/ 2147483647 h 233"/>
              <a:gd name="T18" fmla="*/ 2147483647 w 184"/>
              <a:gd name="T19" fmla="*/ 2147483647 h 233"/>
              <a:gd name="T20" fmla="*/ 2147483647 w 184"/>
              <a:gd name="T21" fmla="*/ 2147483647 h 233"/>
              <a:gd name="T22" fmla="*/ 2147483647 w 184"/>
              <a:gd name="T23" fmla="*/ 2147483647 h 233"/>
              <a:gd name="T24" fmla="*/ 2147483647 w 184"/>
              <a:gd name="T25" fmla="*/ 2147483647 h 233"/>
              <a:gd name="T26" fmla="*/ 2147483647 w 184"/>
              <a:gd name="T27" fmla="*/ 2147483647 h 233"/>
              <a:gd name="T28" fmla="*/ 2147483647 w 184"/>
              <a:gd name="T29" fmla="*/ 2147483647 h 233"/>
              <a:gd name="T30" fmla="*/ 2147483647 w 184"/>
              <a:gd name="T31" fmla="*/ 2147483647 h 233"/>
              <a:gd name="T32" fmla="*/ 2147483647 w 184"/>
              <a:gd name="T33" fmla="*/ 2147483647 h 233"/>
              <a:gd name="T34" fmla="*/ 2147483647 w 184"/>
              <a:gd name="T35" fmla="*/ 2147483647 h 233"/>
              <a:gd name="T36" fmla="*/ 2147483647 w 184"/>
              <a:gd name="T37" fmla="*/ 2147483647 h 233"/>
              <a:gd name="T38" fmla="*/ 2147483647 w 184"/>
              <a:gd name="T39" fmla="*/ 2147483647 h 233"/>
              <a:gd name="T40" fmla="*/ 2147483647 w 184"/>
              <a:gd name="T41" fmla="*/ 2147483647 h 233"/>
              <a:gd name="T42" fmla="*/ 2147483647 w 184"/>
              <a:gd name="T43" fmla="*/ 2147483647 h 233"/>
              <a:gd name="T44" fmla="*/ 2147483647 w 184"/>
              <a:gd name="T45" fmla="*/ 2147483647 h 233"/>
              <a:gd name="T46" fmla="*/ 2147483647 w 184"/>
              <a:gd name="T47" fmla="*/ 2147483647 h 233"/>
              <a:gd name="T48" fmla="*/ 2147483647 w 184"/>
              <a:gd name="T49" fmla="*/ 2147483647 h 233"/>
              <a:gd name="T50" fmla="*/ 2147483647 w 184"/>
              <a:gd name="T51" fmla="*/ 2147483647 h 233"/>
              <a:gd name="T52" fmla="*/ 2147483647 w 184"/>
              <a:gd name="T53" fmla="*/ 2147483647 h 233"/>
              <a:gd name="T54" fmla="*/ 2147483647 w 184"/>
              <a:gd name="T55" fmla="*/ 2147483647 h 233"/>
              <a:gd name="T56" fmla="*/ 2147483647 w 184"/>
              <a:gd name="T57" fmla="*/ 2147483647 h 233"/>
              <a:gd name="T58" fmla="*/ 2147483647 w 184"/>
              <a:gd name="T59" fmla="*/ 2147483647 h 233"/>
              <a:gd name="T60" fmla="*/ 2147483647 w 184"/>
              <a:gd name="T61" fmla="*/ 2147483647 h 233"/>
              <a:gd name="T62" fmla="*/ 2147483647 w 184"/>
              <a:gd name="T63" fmla="*/ 2147483647 h 233"/>
              <a:gd name="T64" fmla="*/ 2147483647 w 184"/>
              <a:gd name="T65" fmla="*/ 2147483647 h 233"/>
              <a:gd name="T66" fmla="*/ 2147483647 w 184"/>
              <a:gd name="T67" fmla="*/ 2147483647 h 233"/>
              <a:gd name="T68" fmla="*/ 2147483647 w 184"/>
              <a:gd name="T69" fmla="*/ 2147483647 h 233"/>
              <a:gd name="T70" fmla="*/ 2147483647 w 184"/>
              <a:gd name="T71" fmla="*/ 2147483647 h 233"/>
              <a:gd name="T72" fmla="*/ 2147483647 w 184"/>
              <a:gd name="T73" fmla="*/ 2147483647 h 233"/>
              <a:gd name="T74" fmla="*/ 2147483647 w 184"/>
              <a:gd name="T75" fmla="*/ 2147483647 h 233"/>
              <a:gd name="T76" fmla="*/ 2147483647 w 184"/>
              <a:gd name="T77" fmla="*/ 2147483647 h 233"/>
              <a:gd name="T78" fmla="*/ 2147483647 w 184"/>
              <a:gd name="T79" fmla="*/ 2147483647 h 233"/>
              <a:gd name="T80" fmla="*/ 2147483647 w 184"/>
              <a:gd name="T81" fmla="*/ 2147483647 h 233"/>
              <a:gd name="T82" fmla="*/ 2147483647 w 184"/>
              <a:gd name="T83" fmla="*/ 2147483647 h 233"/>
              <a:gd name="T84" fmla="*/ 2147483647 w 184"/>
              <a:gd name="T85" fmla="*/ 2147483647 h 233"/>
              <a:gd name="T86" fmla="*/ 2147483647 w 184"/>
              <a:gd name="T87" fmla="*/ 2147483647 h 233"/>
              <a:gd name="T88" fmla="*/ 2147483647 w 184"/>
              <a:gd name="T89" fmla="*/ 2147483647 h 233"/>
              <a:gd name="T90" fmla="*/ 2147483647 w 184"/>
              <a:gd name="T91" fmla="*/ 2147483647 h 233"/>
              <a:gd name="T92" fmla="*/ 2147483647 w 184"/>
              <a:gd name="T93" fmla="*/ 2147483647 h 233"/>
              <a:gd name="T94" fmla="*/ 2147483647 w 184"/>
              <a:gd name="T95" fmla="*/ 0 h 233"/>
              <a:gd name="T96" fmla="*/ 2147483647 w 184"/>
              <a:gd name="T97" fmla="*/ 0 h 23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4"/>
              <a:gd name="T148" fmla="*/ 0 h 233"/>
              <a:gd name="T149" fmla="*/ 184 w 184"/>
              <a:gd name="T150" fmla="*/ 233 h 23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4" h="233">
                <a:moveTo>
                  <a:pt x="0" y="233"/>
                </a:moveTo>
                <a:lnTo>
                  <a:pt x="5" y="228"/>
                </a:lnTo>
                <a:lnTo>
                  <a:pt x="5" y="223"/>
                </a:lnTo>
                <a:lnTo>
                  <a:pt x="10" y="218"/>
                </a:lnTo>
                <a:lnTo>
                  <a:pt x="15" y="213"/>
                </a:lnTo>
                <a:lnTo>
                  <a:pt x="15" y="208"/>
                </a:lnTo>
                <a:lnTo>
                  <a:pt x="20" y="203"/>
                </a:lnTo>
                <a:lnTo>
                  <a:pt x="20" y="194"/>
                </a:lnTo>
                <a:lnTo>
                  <a:pt x="24" y="189"/>
                </a:lnTo>
                <a:lnTo>
                  <a:pt x="24" y="184"/>
                </a:lnTo>
                <a:lnTo>
                  <a:pt x="29" y="179"/>
                </a:lnTo>
                <a:lnTo>
                  <a:pt x="34" y="174"/>
                </a:lnTo>
                <a:lnTo>
                  <a:pt x="34" y="170"/>
                </a:lnTo>
                <a:lnTo>
                  <a:pt x="39" y="165"/>
                </a:lnTo>
                <a:lnTo>
                  <a:pt x="39" y="160"/>
                </a:lnTo>
                <a:lnTo>
                  <a:pt x="44" y="155"/>
                </a:lnTo>
                <a:lnTo>
                  <a:pt x="44" y="150"/>
                </a:lnTo>
                <a:lnTo>
                  <a:pt x="49" y="145"/>
                </a:lnTo>
                <a:lnTo>
                  <a:pt x="49" y="141"/>
                </a:lnTo>
                <a:lnTo>
                  <a:pt x="53" y="131"/>
                </a:lnTo>
                <a:lnTo>
                  <a:pt x="58" y="126"/>
                </a:lnTo>
                <a:lnTo>
                  <a:pt x="58" y="121"/>
                </a:lnTo>
                <a:lnTo>
                  <a:pt x="63" y="116"/>
                </a:lnTo>
                <a:lnTo>
                  <a:pt x="63" y="112"/>
                </a:lnTo>
                <a:lnTo>
                  <a:pt x="68" y="107"/>
                </a:lnTo>
                <a:lnTo>
                  <a:pt x="73" y="102"/>
                </a:lnTo>
                <a:lnTo>
                  <a:pt x="78" y="97"/>
                </a:lnTo>
                <a:lnTo>
                  <a:pt x="82" y="92"/>
                </a:lnTo>
                <a:lnTo>
                  <a:pt x="87" y="87"/>
                </a:lnTo>
                <a:lnTo>
                  <a:pt x="92" y="83"/>
                </a:lnTo>
                <a:lnTo>
                  <a:pt x="97" y="78"/>
                </a:lnTo>
                <a:lnTo>
                  <a:pt x="102" y="73"/>
                </a:lnTo>
                <a:lnTo>
                  <a:pt x="107" y="68"/>
                </a:lnTo>
                <a:lnTo>
                  <a:pt x="111" y="63"/>
                </a:lnTo>
                <a:lnTo>
                  <a:pt x="116" y="58"/>
                </a:lnTo>
                <a:lnTo>
                  <a:pt x="121" y="54"/>
                </a:lnTo>
                <a:lnTo>
                  <a:pt x="126" y="49"/>
                </a:lnTo>
                <a:lnTo>
                  <a:pt x="131" y="44"/>
                </a:lnTo>
                <a:lnTo>
                  <a:pt x="136" y="39"/>
                </a:lnTo>
                <a:lnTo>
                  <a:pt x="140" y="34"/>
                </a:lnTo>
                <a:lnTo>
                  <a:pt x="145" y="29"/>
                </a:lnTo>
                <a:lnTo>
                  <a:pt x="150" y="25"/>
                </a:lnTo>
                <a:lnTo>
                  <a:pt x="155" y="20"/>
                </a:lnTo>
                <a:lnTo>
                  <a:pt x="160" y="20"/>
                </a:lnTo>
                <a:lnTo>
                  <a:pt x="165" y="15"/>
                </a:lnTo>
                <a:lnTo>
                  <a:pt x="169" y="10"/>
                </a:lnTo>
                <a:lnTo>
                  <a:pt x="174" y="5"/>
                </a:lnTo>
                <a:lnTo>
                  <a:pt x="179" y="0"/>
                </a:lnTo>
                <a:lnTo>
                  <a:pt x="18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7" name="Rectangle 75"/>
          <p:cNvSpPr>
            <a:spLocks noChangeArrowheads="1"/>
          </p:cNvSpPr>
          <p:nvPr/>
        </p:nvSpPr>
        <p:spPr bwMode="auto">
          <a:xfrm>
            <a:off x="2254250" y="2703513"/>
            <a:ext cx="1036638" cy="10429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068" name="Rectangle 76"/>
          <p:cNvSpPr>
            <a:spLocks noChangeArrowheads="1"/>
          </p:cNvSpPr>
          <p:nvPr/>
        </p:nvSpPr>
        <p:spPr bwMode="auto">
          <a:xfrm>
            <a:off x="2254250" y="2703513"/>
            <a:ext cx="1036638" cy="10429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9" name="Freeform 77"/>
          <p:cNvSpPr>
            <a:spLocks/>
          </p:cNvSpPr>
          <p:nvPr/>
        </p:nvSpPr>
        <p:spPr bwMode="auto">
          <a:xfrm>
            <a:off x="2776538" y="2703513"/>
            <a:ext cx="1587" cy="1042987"/>
          </a:xfrm>
          <a:custGeom>
            <a:avLst/>
            <a:gdLst>
              <a:gd name="T0" fmla="*/ 0 w 1587"/>
              <a:gd name="T1" fmla="*/ 2147483647 h 136"/>
              <a:gd name="T2" fmla="*/ 0 w 1587"/>
              <a:gd name="T3" fmla="*/ 0 h 136"/>
              <a:gd name="T4" fmla="*/ 0 w 1587"/>
              <a:gd name="T5" fmla="*/ 0 h 136"/>
              <a:gd name="T6" fmla="*/ 0 60000 65536"/>
              <a:gd name="T7" fmla="*/ 0 60000 65536"/>
              <a:gd name="T8" fmla="*/ 0 60000 65536"/>
              <a:gd name="T9" fmla="*/ 0 w 1587"/>
              <a:gd name="T10" fmla="*/ 0 h 136"/>
              <a:gd name="T11" fmla="*/ 1587 w 1587"/>
              <a:gd name="T12" fmla="*/ 136 h 136"/>
            </a:gdLst>
            <a:ahLst/>
            <a:cxnLst>
              <a:cxn ang="T6">
                <a:pos x="T0" y="T1"/>
              </a:cxn>
              <a:cxn ang="T7">
                <a:pos x="T2" y="T3"/>
              </a:cxn>
              <a:cxn ang="T8">
                <a:pos x="T4" y="T5"/>
              </a:cxn>
            </a:cxnLst>
            <a:rect l="T9" t="T10" r="T11" b="T12"/>
            <a:pathLst>
              <a:path w="1587"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70" name="Freeform 78"/>
          <p:cNvSpPr>
            <a:spLocks/>
          </p:cNvSpPr>
          <p:nvPr/>
        </p:nvSpPr>
        <p:spPr bwMode="auto">
          <a:xfrm>
            <a:off x="2254250" y="3224213"/>
            <a:ext cx="1036638"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71" name="Line 79"/>
          <p:cNvSpPr>
            <a:spLocks noChangeShapeType="1"/>
          </p:cNvSpPr>
          <p:nvPr/>
        </p:nvSpPr>
        <p:spPr bwMode="auto">
          <a:xfrm>
            <a:off x="2254250" y="2703513"/>
            <a:ext cx="10366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2" name="Freeform 80"/>
          <p:cNvSpPr>
            <a:spLocks/>
          </p:cNvSpPr>
          <p:nvPr/>
        </p:nvSpPr>
        <p:spPr bwMode="auto">
          <a:xfrm>
            <a:off x="2254250" y="2703513"/>
            <a:ext cx="1036638"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73" name="Line 81"/>
          <p:cNvSpPr>
            <a:spLocks noChangeShapeType="1"/>
          </p:cNvSpPr>
          <p:nvPr/>
        </p:nvSpPr>
        <p:spPr bwMode="auto">
          <a:xfrm flipV="1">
            <a:off x="2254250"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4" name="Line 82"/>
          <p:cNvSpPr>
            <a:spLocks noChangeShapeType="1"/>
          </p:cNvSpPr>
          <p:nvPr/>
        </p:nvSpPr>
        <p:spPr bwMode="auto">
          <a:xfrm>
            <a:off x="2254250" y="37465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5" name="Line 83"/>
          <p:cNvSpPr>
            <a:spLocks noChangeShapeType="1"/>
          </p:cNvSpPr>
          <p:nvPr/>
        </p:nvSpPr>
        <p:spPr bwMode="auto">
          <a:xfrm flipV="1">
            <a:off x="2254250"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6" name="Line 84"/>
          <p:cNvSpPr>
            <a:spLocks noChangeShapeType="1"/>
          </p:cNvSpPr>
          <p:nvPr/>
        </p:nvSpPr>
        <p:spPr bwMode="auto">
          <a:xfrm flipV="1">
            <a:off x="2776538" y="37322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7" name="Line 85"/>
          <p:cNvSpPr>
            <a:spLocks noChangeShapeType="1"/>
          </p:cNvSpPr>
          <p:nvPr/>
        </p:nvSpPr>
        <p:spPr bwMode="auto">
          <a:xfrm>
            <a:off x="2776538" y="27035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8" name="Line 86"/>
          <p:cNvSpPr>
            <a:spLocks noChangeShapeType="1"/>
          </p:cNvSpPr>
          <p:nvPr/>
        </p:nvSpPr>
        <p:spPr bwMode="auto">
          <a:xfrm>
            <a:off x="2254250" y="32242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9" name="Line 87"/>
          <p:cNvSpPr>
            <a:spLocks noChangeShapeType="1"/>
          </p:cNvSpPr>
          <p:nvPr/>
        </p:nvSpPr>
        <p:spPr bwMode="auto">
          <a:xfrm flipH="1">
            <a:off x="3282950" y="32242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80" name="Line 88"/>
          <p:cNvSpPr>
            <a:spLocks noChangeShapeType="1"/>
          </p:cNvSpPr>
          <p:nvPr/>
        </p:nvSpPr>
        <p:spPr bwMode="auto">
          <a:xfrm>
            <a:off x="2254250" y="2703513"/>
            <a:ext cx="10366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81" name="Freeform 89"/>
          <p:cNvSpPr>
            <a:spLocks/>
          </p:cNvSpPr>
          <p:nvPr/>
        </p:nvSpPr>
        <p:spPr bwMode="auto">
          <a:xfrm>
            <a:off x="2254250" y="2703513"/>
            <a:ext cx="1036638"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2" name="Line 90"/>
          <p:cNvSpPr>
            <a:spLocks noChangeShapeType="1"/>
          </p:cNvSpPr>
          <p:nvPr/>
        </p:nvSpPr>
        <p:spPr bwMode="auto">
          <a:xfrm flipV="1">
            <a:off x="2254250"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83" name="Freeform 91"/>
          <p:cNvSpPr>
            <a:spLocks/>
          </p:cNvSpPr>
          <p:nvPr/>
        </p:nvSpPr>
        <p:spPr bwMode="auto">
          <a:xfrm>
            <a:off x="2254250" y="2763838"/>
            <a:ext cx="976313" cy="982662"/>
          </a:xfrm>
          <a:custGeom>
            <a:avLst/>
            <a:gdLst>
              <a:gd name="T0" fmla="*/ 2147483647 w 615"/>
              <a:gd name="T1" fmla="*/ 2147483647 h 619"/>
              <a:gd name="T2" fmla="*/ 2147483647 w 615"/>
              <a:gd name="T3" fmla="*/ 2147483647 h 619"/>
              <a:gd name="T4" fmla="*/ 2147483647 w 615"/>
              <a:gd name="T5" fmla="*/ 2147483647 h 619"/>
              <a:gd name="T6" fmla="*/ 2147483647 w 615"/>
              <a:gd name="T7" fmla="*/ 2147483647 h 619"/>
              <a:gd name="T8" fmla="*/ 2147483647 w 615"/>
              <a:gd name="T9" fmla="*/ 2147483647 h 619"/>
              <a:gd name="T10" fmla="*/ 2147483647 w 615"/>
              <a:gd name="T11" fmla="*/ 2147483647 h 619"/>
              <a:gd name="T12" fmla="*/ 2147483647 w 615"/>
              <a:gd name="T13" fmla="*/ 2147483647 h 619"/>
              <a:gd name="T14" fmla="*/ 2147483647 w 615"/>
              <a:gd name="T15" fmla="*/ 2147483647 h 619"/>
              <a:gd name="T16" fmla="*/ 2147483647 w 615"/>
              <a:gd name="T17" fmla="*/ 2147483647 h 619"/>
              <a:gd name="T18" fmla="*/ 2147483647 w 615"/>
              <a:gd name="T19" fmla="*/ 2147483647 h 619"/>
              <a:gd name="T20" fmla="*/ 2147483647 w 615"/>
              <a:gd name="T21" fmla="*/ 2147483647 h 619"/>
              <a:gd name="T22" fmla="*/ 2147483647 w 615"/>
              <a:gd name="T23" fmla="*/ 2147483647 h 619"/>
              <a:gd name="T24" fmla="*/ 2147483647 w 615"/>
              <a:gd name="T25" fmla="*/ 2147483647 h 619"/>
              <a:gd name="T26" fmla="*/ 2147483647 w 615"/>
              <a:gd name="T27" fmla="*/ 2147483647 h 619"/>
              <a:gd name="T28" fmla="*/ 2147483647 w 615"/>
              <a:gd name="T29" fmla="*/ 2147483647 h 619"/>
              <a:gd name="T30" fmla="*/ 2147483647 w 615"/>
              <a:gd name="T31" fmla="*/ 2147483647 h 619"/>
              <a:gd name="T32" fmla="*/ 2147483647 w 615"/>
              <a:gd name="T33" fmla="*/ 2147483647 h 619"/>
              <a:gd name="T34" fmla="*/ 2147483647 w 615"/>
              <a:gd name="T35" fmla="*/ 2147483647 h 619"/>
              <a:gd name="T36" fmla="*/ 2147483647 w 615"/>
              <a:gd name="T37" fmla="*/ 2147483647 h 619"/>
              <a:gd name="T38" fmla="*/ 2147483647 w 615"/>
              <a:gd name="T39" fmla="*/ 2147483647 h 619"/>
              <a:gd name="T40" fmla="*/ 2147483647 w 615"/>
              <a:gd name="T41" fmla="*/ 2147483647 h 619"/>
              <a:gd name="T42" fmla="*/ 2147483647 w 615"/>
              <a:gd name="T43" fmla="*/ 2147483647 h 619"/>
              <a:gd name="T44" fmla="*/ 2147483647 w 615"/>
              <a:gd name="T45" fmla="*/ 2147483647 h 619"/>
              <a:gd name="T46" fmla="*/ 2147483647 w 615"/>
              <a:gd name="T47" fmla="*/ 2147483647 h 619"/>
              <a:gd name="T48" fmla="*/ 2147483647 w 615"/>
              <a:gd name="T49" fmla="*/ 2147483647 h 619"/>
              <a:gd name="T50" fmla="*/ 2147483647 w 615"/>
              <a:gd name="T51" fmla="*/ 2147483647 h 619"/>
              <a:gd name="T52" fmla="*/ 2147483647 w 615"/>
              <a:gd name="T53" fmla="*/ 2147483647 h 619"/>
              <a:gd name="T54" fmla="*/ 2147483647 w 615"/>
              <a:gd name="T55" fmla="*/ 2147483647 h 619"/>
              <a:gd name="T56" fmla="*/ 2147483647 w 615"/>
              <a:gd name="T57" fmla="*/ 2147483647 h 619"/>
              <a:gd name="T58" fmla="*/ 2147483647 w 615"/>
              <a:gd name="T59" fmla="*/ 2147483647 h 619"/>
              <a:gd name="T60" fmla="*/ 2147483647 w 615"/>
              <a:gd name="T61" fmla="*/ 2147483647 h 619"/>
              <a:gd name="T62" fmla="*/ 2147483647 w 615"/>
              <a:gd name="T63" fmla="*/ 2147483647 h 619"/>
              <a:gd name="T64" fmla="*/ 2147483647 w 615"/>
              <a:gd name="T65" fmla="*/ 2147483647 h 619"/>
              <a:gd name="T66" fmla="*/ 2147483647 w 615"/>
              <a:gd name="T67" fmla="*/ 2147483647 h 619"/>
              <a:gd name="T68" fmla="*/ 2147483647 w 615"/>
              <a:gd name="T69" fmla="*/ 2147483647 h 619"/>
              <a:gd name="T70" fmla="*/ 2147483647 w 615"/>
              <a:gd name="T71" fmla="*/ 2147483647 h 619"/>
              <a:gd name="T72" fmla="*/ 2147483647 w 615"/>
              <a:gd name="T73" fmla="*/ 2147483647 h 619"/>
              <a:gd name="T74" fmla="*/ 2147483647 w 615"/>
              <a:gd name="T75" fmla="*/ 2147483647 h 619"/>
              <a:gd name="T76" fmla="*/ 2147483647 w 615"/>
              <a:gd name="T77" fmla="*/ 2147483647 h 619"/>
              <a:gd name="T78" fmla="*/ 2147483647 w 615"/>
              <a:gd name="T79" fmla="*/ 2147483647 h 619"/>
              <a:gd name="T80" fmla="*/ 2147483647 w 615"/>
              <a:gd name="T81" fmla="*/ 2147483647 h 619"/>
              <a:gd name="T82" fmla="*/ 2147483647 w 615"/>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5"/>
              <a:gd name="T127" fmla="*/ 0 h 619"/>
              <a:gd name="T128" fmla="*/ 615 w 615"/>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5" h="619">
                <a:moveTo>
                  <a:pt x="0" y="619"/>
                </a:moveTo>
                <a:lnTo>
                  <a:pt x="10" y="610"/>
                </a:lnTo>
                <a:lnTo>
                  <a:pt x="10" y="605"/>
                </a:lnTo>
                <a:lnTo>
                  <a:pt x="15" y="600"/>
                </a:lnTo>
                <a:lnTo>
                  <a:pt x="20" y="600"/>
                </a:lnTo>
                <a:lnTo>
                  <a:pt x="29" y="590"/>
                </a:lnTo>
                <a:lnTo>
                  <a:pt x="29" y="585"/>
                </a:lnTo>
                <a:lnTo>
                  <a:pt x="34" y="581"/>
                </a:lnTo>
                <a:lnTo>
                  <a:pt x="39" y="576"/>
                </a:lnTo>
                <a:lnTo>
                  <a:pt x="44" y="576"/>
                </a:lnTo>
                <a:lnTo>
                  <a:pt x="54" y="566"/>
                </a:lnTo>
                <a:lnTo>
                  <a:pt x="54" y="561"/>
                </a:lnTo>
                <a:lnTo>
                  <a:pt x="58" y="556"/>
                </a:lnTo>
                <a:lnTo>
                  <a:pt x="63" y="556"/>
                </a:lnTo>
                <a:lnTo>
                  <a:pt x="73" y="547"/>
                </a:lnTo>
                <a:lnTo>
                  <a:pt x="73" y="542"/>
                </a:lnTo>
                <a:lnTo>
                  <a:pt x="78" y="537"/>
                </a:lnTo>
                <a:lnTo>
                  <a:pt x="83" y="532"/>
                </a:lnTo>
                <a:lnTo>
                  <a:pt x="87" y="532"/>
                </a:lnTo>
                <a:lnTo>
                  <a:pt x="97" y="522"/>
                </a:lnTo>
                <a:lnTo>
                  <a:pt x="97" y="518"/>
                </a:lnTo>
                <a:lnTo>
                  <a:pt x="102" y="513"/>
                </a:lnTo>
                <a:lnTo>
                  <a:pt x="107" y="513"/>
                </a:lnTo>
                <a:lnTo>
                  <a:pt x="116" y="503"/>
                </a:lnTo>
                <a:lnTo>
                  <a:pt x="116" y="498"/>
                </a:lnTo>
                <a:lnTo>
                  <a:pt x="121" y="493"/>
                </a:lnTo>
                <a:lnTo>
                  <a:pt x="126" y="489"/>
                </a:lnTo>
                <a:lnTo>
                  <a:pt x="131" y="489"/>
                </a:lnTo>
                <a:lnTo>
                  <a:pt x="141" y="479"/>
                </a:lnTo>
                <a:lnTo>
                  <a:pt x="141" y="474"/>
                </a:lnTo>
                <a:lnTo>
                  <a:pt x="145" y="469"/>
                </a:lnTo>
                <a:lnTo>
                  <a:pt x="150" y="469"/>
                </a:lnTo>
                <a:lnTo>
                  <a:pt x="160" y="460"/>
                </a:lnTo>
                <a:lnTo>
                  <a:pt x="160" y="455"/>
                </a:lnTo>
                <a:lnTo>
                  <a:pt x="165" y="450"/>
                </a:lnTo>
                <a:lnTo>
                  <a:pt x="170" y="445"/>
                </a:lnTo>
                <a:lnTo>
                  <a:pt x="174" y="445"/>
                </a:lnTo>
                <a:lnTo>
                  <a:pt x="184" y="435"/>
                </a:lnTo>
                <a:lnTo>
                  <a:pt x="184" y="431"/>
                </a:lnTo>
                <a:lnTo>
                  <a:pt x="189" y="426"/>
                </a:lnTo>
                <a:lnTo>
                  <a:pt x="194" y="426"/>
                </a:lnTo>
                <a:lnTo>
                  <a:pt x="204" y="416"/>
                </a:lnTo>
                <a:lnTo>
                  <a:pt x="204" y="411"/>
                </a:lnTo>
                <a:lnTo>
                  <a:pt x="208" y="406"/>
                </a:lnTo>
                <a:lnTo>
                  <a:pt x="213" y="402"/>
                </a:lnTo>
                <a:lnTo>
                  <a:pt x="218" y="402"/>
                </a:lnTo>
                <a:lnTo>
                  <a:pt x="228" y="392"/>
                </a:lnTo>
                <a:lnTo>
                  <a:pt x="228" y="387"/>
                </a:lnTo>
                <a:lnTo>
                  <a:pt x="233" y="382"/>
                </a:lnTo>
                <a:lnTo>
                  <a:pt x="237" y="382"/>
                </a:lnTo>
                <a:lnTo>
                  <a:pt x="247" y="373"/>
                </a:lnTo>
                <a:lnTo>
                  <a:pt x="247" y="368"/>
                </a:lnTo>
                <a:lnTo>
                  <a:pt x="252" y="363"/>
                </a:lnTo>
                <a:lnTo>
                  <a:pt x="257" y="358"/>
                </a:lnTo>
                <a:lnTo>
                  <a:pt x="262" y="358"/>
                </a:lnTo>
                <a:lnTo>
                  <a:pt x="271" y="348"/>
                </a:lnTo>
                <a:lnTo>
                  <a:pt x="271" y="344"/>
                </a:lnTo>
                <a:lnTo>
                  <a:pt x="276" y="339"/>
                </a:lnTo>
                <a:lnTo>
                  <a:pt x="281" y="339"/>
                </a:lnTo>
                <a:lnTo>
                  <a:pt x="291" y="329"/>
                </a:lnTo>
                <a:lnTo>
                  <a:pt x="291" y="324"/>
                </a:lnTo>
                <a:lnTo>
                  <a:pt x="295" y="319"/>
                </a:lnTo>
                <a:lnTo>
                  <a:pt x="300" y="315"/>
                </a:lnTo>
                <a:lnTo>
                  <a:pt x="305" y="315"/>
                </a:lnTo>
                <a:lnTo>
                  <a:pt x="315" y="305"/>
                </a:lnTo>
                <a:lnTo>
                  <a:pt x="315" y="300"/>
                </a:lnTo>
                <a:lnTo>
                  <a:pt x="320" y="295"/>
                </a:lnTo>
                <a:lnTo>
                  <a:pt x="324" y="295"/>
                </a:lnTo>
                <a:lnTo>
                  <a:pt x="334" y="286"/>
                </a:lnTo>
                <a:lnTo>
                  <a:pt x="334" y="281"/>
                </a:lnTo>
                <a:lnTo>
                  <a:pt x="339" y="276"/>
                </a:lnTo>
                <a:lnTo>
                  <a:pt x="344" y="271"/>
                </a:lnTo>
                <a:lnTo>
                  <a:pt x="349" y="271"/>
                </a:lnTo>
                <a:lnTo>
                  <a:pt x="358" y="261"/>
                </a:lnTo>
                <a:lnTo>
                  <a:pt x="358" y="257"/>
                </a:lnTo>
                <a:lnTo>
                  <a:pt x="363" y="252"/>
                </a:lnTo>
                <a:lnTo>
                  <a:pt x="368" y="252"/>
                </a:lnTo>
                <a:lnTo>
                  <a:pt x="378" y="242"/>
                </a:lnTo>
                <a:lnTo>
                  <a:pt x="378" y="237"/>
                </a:lnTo>
                <a:lnTo>
                  <a:pt x="382" y="232"/>
                </a:lnTo>
                <a:lnTo>
                  <a:pt x="387" y="228"/>
                </a:lnTo>
                <a:lnTo>
                  <a:pt x="392" y="228"/>
                </a:lnTo>
                <a:lnTo>
                  <a:pt x="402" y="218"/>
                </a:lnTo>
                <a:lnTo>
                  <a:pt x="402" y="213"/>
                </a:lnTo>
                <a:lnTo>
                  <a:pt x="407" y="208"/>
                </a:lnTo>
                <a:lnTo>
                  <a:pt x="411" y="208"/>
                </a:lnTo>
                <a:lnTo>
                  <a:pt x="421" y="199"/>
                </a:lnTo>
                <a:lnTo>
                  <a:pt x="421" y="194"/>
                </a:lnTo>
                <a:lnTo>
                  <a:pt x="426" y="189"/>
                </a:lnTo>
                <a:lnTo>
                  <a:pt x="431" y="184"/>
                </a:lnTo>
                <a:lnTo>
                  <a:pt x="436" y="184"/>
                </a:lnTo>
                <a:lnTo>
                  <a:pt x="445" y="174"/>
                </a:lnTo>
                <a:lnTo>
                  <a:pt x="445" y="170"/>
                </a:lnTo>
                <a:lnTo>
                  <a:pt x="450" y="165"/>
                </a:lnTo>
                <a:lnTo>
                  <a:pt x="455" y="165"/>
                </a:lnTo>
                <a:lnTo>
                  <a:pt x="465" y="155"/>
                </a:lnTo>
                <a:lnTo>
                  <a:pt x="465" y="150"/>
                </a:lnTo>
                <a:lnTo>
                  <a:pt x="469" y="145"/>
                </a:lnTo>
                <a:lnTo>
                  <a:pt x="474" y="141"/>
                </a:lnTo>
                <a:lnTo>
                  <a:pt x="479" y="141"/>
                </a:lnTo>
                <a:lnTo>
                  <a:pt x="489" y="131"/>
                </a:lnTo>
                <a:lnTo>
                  <a:pt x="489" y="126"/>
                </a:lnTo>
                <a:lnTo>
                  <a:pt x="494" y="121"/>
                </a:lnTo>
                <a:lnTo>
                  <a:pt x="498" y="121"/>
                </a:lnTo>
                <a:lnTo>
                  <a:pt x="508" y="111"/>
                </a:lnTo>
                <a:lnTo>
                  <a:pt x="508" y="107"/>
                </a:lnTo>
                <a:lnTo>
                  <a:pt x="513" y="102"/>
                </a:lnTo>
                <a:lnTo>
                  <a:pt x="518" y="97"/>
                </a:lnTo>
                <a:lnTo>
                  <a:pt x="523" y="97"/>
                </a:lnTo>
                <a:lnTo>
                  <a:pt x="532" y="87"/>
                </a:lnTo>
                <a:lnTo>
                  <a:pt x="532" y="82"/>
                </a:lnTo>
                <a:lnTo>
                  <a:pt x="537" y="78"/>
                </a:lnTo>
                <a:lnTo>
                  <a:pt x="542" y="78"/>
                </a:lnTo>
                <a:lnTo>
                  <a:pt x="552" y="68"/>
                </a:lnTo>
                <a:lnTo>
                  <a:pt x="552" y="63"/>
                </a:lnTo>
                <a:lnTo>
                  <a:pt x="556" y="58"/>
                </a:lnTo>
                <a:lnTo>
                  <a:pt x="561" y="53"/>
                </a:lnTo>
                <a:lnTo>
                  <a:pt x="566" y="49"/>
                </a:lnTo>
                <a:lnTo>
                  <a:pt x="571" y="44"/>
                </a:lnTo>
                <a:lnTo>
                  <a:pt x="576" y="39"/>
                </a:lnTo>
                <a:lnTo>
                  <a:pt x="581" y="34"/>
                </a:lnTo>
                <a:lnTo>
                  <a:pt x="586" y="34"/>
                </a:lnTo>
                <a:lnTo>
                  <a:pt x="595" y="24"/>
                </a:lnTo>
                <a:lnTo>
                  <a:pt x="595" y="20"/>
                </a:lnTo>
                <a:lnTo>
                  <a:pt x="600" y="15"/>
                </a:lnTo>
                <a:lnTo>
                  <a:pt x="605" y="10"/>
                </a:lnTo>
                <a:lnTo>
                  <a:pt x="610" y="5"/>
                </a:lnTo>
                <a:lnTo>
                  <a:pt x="61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4" name="Freeform 92"/>
          <p:cNvSpPr>
            <a:spLocks/>
          </p:cNvSpPr>
          <p:nvPr/>
        </p:nvSpPr>
        <p:spPr bwMode="auto">
          <a:xfrm>
            <a:off x="3230563" y="2709863"/>
            <a:ext cx="60325" cy="53975"/>
          </a:xfrm>
          <a:custGeom>
            <a:avLst/>
            <a:gdLst>
              <a:gd name="T0" fmla="*/ 0 w 38"/>
              <a:gd name="T1" fmla="*/ 2147483647 h 34"/>
              <a:gd name="T2" fmla="*/ 2147483647 w 38"/>
              <a:gd name="T3" fmla="*/ 2147483647 h 34"/>
              <a:gd name="T4" fmla="*/ 2147483647 w 38"/>
              <a:gd name="T5" fmla="*/ 2147483647 h 34"/>
              <a:gd name="T6" fmla="*/ 2147483647 w 38"/>
              <a:gd name="T7" fmla="*/ 2147483647 h 34"/>
              <a:gd name="T8" fmla="*/ 2147483647 w 38"/>
              <a:gd name="T9" fmla="*/ 2147483647 h 34"/>
              <a:gd name="T10" fmla="*/ 2147483647 w 38"/>
              <a:gd name="T11" fmla="*/ 2147483647 h 34"/>
              <a:gd name="T12" fmla="*/ 2147483647 w 38"/>
              <a:gd name="T13" fmla="*/ 2147483647 h 34"/>
              <a:gd name="T14" fmla="*/ 2147483647 w 38"/>
              <a:gd name="T15" fmla="*/ 0 h 34"/>
              <a:gd name="T16" fmla="*/ 2147483647 w 38"/>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34"/>
              <a:gd name="T29" fmla="*/ 38 w 38"/>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34">
                <a:moveTo>
                  <a:pt x="0" y="34"/>
                </a:moveTo>
                <a:lnTo>
                  <a:pt x="4" y="29"/>
                </a:lnTo>
                <a:lnTo>
                  <a:pt x="9" y="25"/>
                </a:lnTo>
                <a:lnTo>
                  <a:pt x="14" y="25"/>
                </a:lnTo>
                <a:lnTo>
                  <a:pt x="24" y="15"/>
                </a:lnTo>
                <a:lnTo>
                  <a:pt x="24" y="10"/>
                </a:lnTo>
                <a:lnTo>
                  <a:pt x="29" y="5"/>
                </a:lnTo>
                <a:lnTo>
                  <a:pt x="33" y="0"/>
                </a:lnTo>
                <a:lnTo>
                  <a:pt x="3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5" name="Freeform 93"/>
          <p:cNvSpPr>
            <a:spLocks/>
          </p:cNvSpPr>
          <p:nvPr/>
        </p:nvSpPr>
        <p:spPr bwMode="auto">
          <a:xfrm>
            <a:off x="2254250" y="3033713"/>
            <a:ext cx="752475" cy="720725"/>
          </a:xfrm>
          <a:custGeom>
            <a:avLst/>
            <a:gdLst>
              <a:gd name="T0" fmla="*/ 2147483647 w 474"/>
              <a:gd name="T1" fmla="*/ 2147483647 h 454"/>
              <a:gd name="T2" fmla="*/ 2147483647 w 474"/>
              <a:gd name="T3" fmla="*/ 2147483647 h 454"/>
              <a:gd name="T4" fmla="*/ 2147483647 w 474"/>
              <a:gd name="T5" fmla="*/ 2147483647 h 454"/>
              <a:gd name="T6" fmla="*/ 2147483647 w 474"/>
              <a:gd name="T7" fmla="*/ 2147483647 h 454"/>
              <a:gd name="T8" fmla="*/ 2147483647 w 474"/>
              <a:gd name="T9" fmla="*/ 2147483647 h 454"/>
              <a:gd name="T10" fmla="*/ 2147483647 w 474"/>
              <a:gd name="T11" fmla="*/ 2147483647 h 454"/>
              <a:gd name="T12" fmla="*/ 2147483647 w 474"/>
              <a:gd name="T13" fmla="*/ 2147483647 h 454"/>
              <a:gd name="T14" fmla="*/ 2147483647 w 474"/>
              <a:gd name="T15" fmla="*/ 2147483647 h 454"/>
              <a:gd name="T16" fmla="*/ 2147483647 w 474"/>
              <a:gd name="T17" fmla="*/ 2147483647 h 454"/>
              <a:gd name="T18" fmla="*/ 2147483647 w 474"/>
              <a:gd name="T19" fmla="*/ 2147483647 h 454"/>
              <a:gd name="T20" fmla="*/ 2147483647 w 474"/>
              <a:gd name="T21" fmla="*/ 2147483647 h 454"/>
              <a:gd name="T22" fmla="*/ 2147483647 w 474"/>
              <a:gd name="T23" fmla="*/ 2147483647 h 454"/>
              <a:gd name="T24" fmla="*/ 2147483647 w 474"/>
              <a:gd name="T25" fmla="*/ 2147483647 h 454"/>
              <a:gd name="T26" fmla="*/ 2147483647 w 474"/>
              <a:gd name="T27" fmla="*/ 2147483647 h 454"/>
              <a:gd name="T28" fmla="*/ 2147483647 w 474"/>
              <a:gd name="T29" fmla="*/ 2147483647 h 454"/>
              <a:gd name="T30" fmla="*/ 2147483647 w 474"/>
              <a:gd name="T31" fmla="*/ 2147483647 h 454"/>
              <a:gd name="T32" fmla="*/ 2147483647 w 474"/>
              <a:gd name="T33" fmla="*/ 2147483647 h 454"/>
              <a:gd name="T34" fmla="*/ 2147483647 w 474"/>
              <a:gd name="T35" fmla="*/ 2147483647 h 454"/>
              <a:gd name="T36" fmla="*/ 2147483647 w 474"/>
              <a:gd name="T37" fmla="*/ 2147483647 h 454"/>
              <a:gd name="T38" fmla="*/ 2147483647 w 474"/>
              <a:gd name="T39" fmla="*/ 2147483647 h 454"/>
              <a:gd name="T40" fmla="*/ 2147483647 w 474"/>
              <a:gd name="T41" fmla="*/ 2147483647 h 454"/>
              <a:gd name="T42" fmla="*/ 2147483647 w 474"/>
              <a:gd name="T43" fmla="*/ 2147483647 h 454"/>
              <a:gd name="T44" fmla="*/ 2147483647 w 474"/>
              <a:gd name="T45" fmla="*/ 2147483647 h 454"/>
              <a:gd name="T46" fmla="*/ 2147483647 w 474"/>
              <a:gd name="T47" fmla="*/ 2147483647 h 454"/>
              <a:gd name="T48" fmla="*/ 2147483647 w 474"/>
              <a:gd name="T49" fmla="*/ 2147483647 h 454"/>
              <a:gd name="T50" fmla="*/ 2147483647 w 474"/>
              <a:gd name="T51" fmla="*/ 2147483647 h 454"/>
              <a:gd name="T52" fmla="*/ 2147483647 w 474"/>
              <a:gd name="T53" fmla="*/ 2147483647 h 454"/>
              <a:gd name="T54" fmla="*/ 2147483647 w 474"/>
              <a:gd name="T55" fmla="*/ 2147483647 h 454"/>
              <a:gd name="T56" fmla="*/ 2147483647 w 474"/>
              <a:gd name="T57" fmla="*/ 2147483647 h 454"/>
              <a:gd name="T58" fmla="*/ 2147483647 w 474"/>
              <a:gd name="T59" fmla="*/ 2147483647 h 454"/>
              <a:gd name="T60" fmla="*/ 2147483647 w 474"/>
              <a:gd name="T61" fmla="*/ 2147483647 h 454"/>
              <a:gd name="T62" fmla="*/ 2147483647 w 474"/>
              <a:gd name="T63" fmla="*/ 2147483647 h 454"/>
              <a:gd name="T64" fmla="*/ 2147483647 w 474"/>
              <a:gd name="T65" fmla="*/ 2147483647 h 454"/>
              <a:gd name="T66" fmla="*/ 2147483647 w 474"/>
              <a:gd name="T67" fmla="*/ 2147483647 h 454"/>
              <a:gd name="T68" fmla="*/ 2147483647 w 474"/>
              <a:gd name="T69" fmla="*/ 2147483647 h 454"/>
              <a:gd name="T70" fmla="*/ 2147483647 w 474"/>
              <a:gd name="T71" fmla="*/ 2147483647 h 454"/>
              <a:gd name="T72" fmla="*/ 2147483647 w 474"/>
              <a:gd name="T73" fmla="*/ 2147483647 h 454"/>
              <a:gd name="T74" fmla="*/ 2147483647 w 474"/>
              <a:gd name="T75" fmla="*/ 2147483647 h 454"/>
              <a:gd name="T76" fmla="*/ 2147483647 w 474"/>
              <a:gd name="T77" fmla="*/ 2147483647 h 454"/>
              <a:gd name="T78" fmla="*/ 2147483647 w 474"/>
              <a:gd name="T79" fmla="*/ 2147483647 h 454"/>
              <a:gd name="T80" fmla="*/ 2147483647 w 474"/>
              <a:gd name="T81" fmla="*/ 2147483647 h 454"/>
              <a:gd name="T82" fmla="*/ 2147483647 w 474"/>
              <a:gd name="T83" fmla="*/ 2147483647 h 4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4"/>
              <a:gd name="T127" fmla="*/ 0 h 454"/>
              <a:gd name="T128" fmla="*/ 474 w 474"/>
              <a:gd name="T129" fmla="*/ 454 h 45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4" h="454">
                <a:moveTo>
                  <a:pt x="0" y="454"/>
                </a:moveTo>
                <a:lnTo>
                  <a:pt x="5" y="449"/>
                </a:lnTo>
                <a:lnTo>
                  <a:pt x="10" y="444"/>
                </a:lnTo>
                <a:lnTo>
                  <a:pt x="20" y="435"/>
                </a:lnTo>
                <a:lnTo>
                  <a:pt x="15" y="435"/>
                </a:lnTo>
                <a:lnTo>
                  <a:pt x="20" y="435"/>
                </a:lnTo>
                <a:lnTo>
                  <a:pt x="25" y="430"/>
                </a:lnTo>
                <a:lnTo>
                  <a:pt x="29" y="425"/>
                </a:lnTo>
                <a:lnTo>
                  <a:pt x="34" y="420"/>
                </a:lnTo>
                <a:lnTo>
                  <a:pt x="39" y="415"/>
                </a:lnTo>
                <a:lnTo>
                  <a:pt x="44" y="411"/>
                </a:lnTo>
                <a:lnTo>
                  <a:pt x="49" y="406"/>
                </a:lnTo>
                <a:lnTo>
                  <a:pt x="54" y="401"/>
                </a:lnTo>
                <a:lnTo>
                  <a:pt x="58" y="396"/>
                </a:lnTo>
                <a:lnTo>
                  <a:pt x="63" y="391"/>
                </a:lnTo>
                <a:lnTo>
                  <a:pt x="68" y="386"/>
                </a:lnTo>
                <a:lnTo>
                  <a:pt x="73" y="381"/>
                </a:lnTo>
                <a:lnTo>
                  <a:pt x="78" y="377"/>
                </a:lnTo>
                <a:lnTo>
                  <a:pt x="83" y="372"/>
                </a:lnTo>
                <a:lnTo>
                  <a:pt x="87" y="367"/>
                </a:lnTo>
                <a:lnTo>
                  <a:pt x="92" y="362"/>
                </a:lnTo>
                <a:lnTo>
                  <a:pt x="97" y="357"/>
                </a:lnTo>
                <a:lnTo>
                  <a:pt x="102" y="352"/>
                </a:lnTo>
                <a:lnTo>
                  <a:pt x="107" y="348"/>
                </a:lnTo>
                <a:lnTo>
                  <a:pt x="112" y="343"/>
                </a:lnTo>
                <a:lnTo>
                  <a:pt x="121" y="333"/>
                </a:lnTo>
                <a:lnTo>
                  <a:pt x="121" y="328"/>
                </a:lnTo>
                <a:lnTo>
                  <a:pt x="126" y="323"/>
                </a:lnTo>
                <a:lnTo>
                  <a:pt x="131" y="319"/>
                </a:lnTo>
                <a:lnTo>
                  <a:pt x="136" y="314"/>
                </a:lnTo>
                <a:lnTo>
                  <a:pt x="141" y="309"/>
                </a:lnTo>
                <a:lnTo>
                  <a:pt x="150" y="299"/>
                </a:lnTo>
                <a:lnTo>
                  <a:pt x="145" y="299"/>
                </a:lnTo>
                <a:lnTo>
                  <a:pt x="150" y="299"/>
                </a:lnTo>
                <a:lnTo>
                  <a:pt x="155" y="290"/>
                </a:lnTo>
                <a:lnTo>
                  <a:pt x="155" y="285"/>
                </a:lnTo>
                <a:lnTo>
                  <a:pt x="160" y="280"/>
                </a:lnTo>
                <a:lnTo>
                  <a:pt x="160" y="275"/>
                </a:lnTo>
                <a:lnTo>
                  <a:pt x="165" y="270"/>
                </a:lnTo>
                <a:lnTo>
                  <a:pt x="165" y="261"/>
                </a:lnTo>
                <a:lnTo>
                  <a:pt x="170" y="256"/>
                </a:lnTo>
                <a:lnTo>
                  <a:pt x="170" y="251"/>
                </a:lnTo>
                <a:lnTo>
                  <a:pt x="174" y="246"/>
                </a:lnTo>
                <a:lnTo>
                  <a:pt x="179" y="241"/>
                </a:lnTo>
                <a:lnTo>
                  <a:pt x="179" y="232"/>
                </a:lnTo>
                <a:lnTo>
                  <a:pt x="184" y="227"/>
                </a:lnTo>
                <a:lnTo>
                  <a:pt x="184" y="222"/>
                </a:lnTo>
                <a:lnTo>
                  <a:pt x="189" y="217"/>
                </a:lnTo>
                <a:lnTo>
                  <a:pt x="189" y="212"/>
                </a:lnTo>
                <a:lnTo>
                  <a:pt x="194" y="207"/>
                </a:lnTo>
                <a:lnTo>
                  <a:pt x="199" y="198"/>
                </a:lnTo>
                <a:lnTo>
                  <a:pt x="199" y="193"/>
                </a:lnTo>
                <a:lnTo>
                  <a:pt x="204" y="188"/>
                </a:lnTo>
                <a:lnTo>
                  <a:pt x="204" y="183"/>
                </a:lnTo>
                <a:lnTo>
                  <a:pt x="208" y="178"/>
                </a:lnTo>
                <a:lnTo>
                  <a:pt x="208" y="174"/>
                </a:lnTo>
                <a:lnTo>
                  <a:pt x="213" y="169"/>
                </a:lnTo>
                <a:lnTo>
                  <a:pt x="213" y="164"/>
                </a:lnTo>
                <a:lnTo>
                  <a:pt x="218" y="159"/>
                </a:lnTo>
                <a:lnTo>
                  <a:pt x="223" y="154"/>
                </a:lnTo>
                <a:lnTo>
                  <a:pt x="223" y="149"/>
                </a:lnTo>
                <a:lnTo>
                  <a:pt x="228" y="145"/>
                </a:lnTo>
                <a:lnTo>
                  <a:pt x="228" y="140"/>
                </a:lnTo>
                <a:lnTo>
                  <a:pt x="233" y="135"/>
                </a:lnTo>
                <a:lnTo>
                  <a:pt x="233" y="130"/>
                </a:lnTo>
                <a:lnTo>
                  <a:pt x="237" y="125"/>
                </a:lnTo>
                <a:lnTo>
                  <a:pt x="242" y="120"/>
                </a:lnTo>
                <a:lnTo>
                  <a:pt x="242" y="116"/>
                </a:lnTo>
                <a:lnTo>
                  <a:pt x="252" y="106"/>
                </a:lnTo>
                <a:lnTo>
                  <a:pt x="247" y="106"/>
                </a:lnTo>
                <a:lnTo>
                  <a:pt x="252" y="106"/>
                </a:lnTo>
                <a:lnTo>
                  <a:pt x="257" y="106"/>
                </a:lnTo>
                <a:lnTo>
                  <a:pt x="262" y="106"/>
                </a:lnTo>
                <a:lnTo>
                  <a:pt x="266" y="106"/>
                </a:lnTo>
                <a:lnTo>
                  <a:pt x="271" y="106"/>
                </a:lnTo>
                <a:lnTo>
                  <a:pt x="276" y="106"/>
                </a:lnTo>
                <a:lnTo>
                  <a:pt x="281" y="106"/>
                </a:lnTo>
                <a:lnTo>
                  <a:pt x="286" y="106"/>
                </a:lnTo>
                <a:lnTo>
                  <a:pt x="291" y="106"/>
                </a:lnTo>
                <a:lnTo>
                  <a:pt x="295" y="111"/>
                </a:lnTo>
                <a:lnTo>
                  <a:pt x="300" y="111"/>
                </a:lnTo>
                <a:lnTo>
                  <a:pt x="305" y="116"/>
                </a:lnTo>
                <a:lnTo>
                  <a:pt x="310" y="116"/>
                </a:lnTo>
                <a:lnTo>
                  <a:pt x="315" y="116"/>
                </a:lnTo>
                <a:lnTo>
                  <a:pt x="320" y="120"/>
                </a:lnTo>
                <a:lnTo>
                  <a:pt x="324" y="120"/>
                </a:lnTo>
                <a:lnTo>
                  <a:pt x="329" y="120"/>
                </a:lnTo>
                <a:lnTo>
                  <a:pt x="334" y="120"/>
                </a:lnTo>
                <a:lnTo>
                  <a:pt x="339" y="125"/>
                </a:lnTo>
                <a:lnTo>
                  <a:pt x="344" y="125"/>
                </a:lnTo>
                <a:lnTo>
                  <a:pt x="349" y="125"/>
                </a:lnTo>
                <a:lnTo>
                  <a:pt x="353" y="130"/>
                </a:lnTo>
                <a:lnTo>
                  <a:pt x="358" y="130"/>
                </a:lnTo>
                <a:lnTo>
                  <a:pt x="363" y="135"/>
                </a:lnTo>
                <a:lnTo>
                  <a:pt x="368" y="135"/>
                </a:lnTo>
                <a:lnTo>
                  <a:pt x="373" y="135"/>
                </a:lnTo>
                <a:lnTo>
                  <a:pt x="378" y="135"/>
                </a:lnTo>
                <a:lnTo>
                  <a:pt x="382" y="135"/>
                </a:lnTo>
                <a:lnTo>
                  <a:pt x="387" y="135"/>
                </a:lnTo>
                <a:lnTo>
                  <a:pt x="392" y="135"/>
                </a:lnTo>
                <a:lnTo>
                  <a:pt x="397" y="135"/>
                </a:lnTo>
                <a:lnTo>
                  <a:pt x="402" y="135"/>
                </a:lnTo>
                <a:lnTo>
                  <a:pt x="407" y="130"/>
                </a:lnTo>
                <a:lnTo>
                  <a:pt x="411" y="125"/>
                </a:lnTo>
                <a:lnTo>
                  <a:pt x="416" y="120"/>
                </a:lnTo>
                <a:lnTo>
                  <a:pt x="416" y="116"/>
                </a:lnTo>
                <a:lnTo>
                  <a:pt x="421" y="111"/>
                </a:lnTo>
                <a:lnTo>
                  <a:pt x="421" y="106"/>
                </a:lnTo>
                <a:lnTo>
                  <a:pt x="426" y="101"/>
                </a:lnTo>
                <a:lnTo>
                  <a:pt x="426" y="96"/>
                </a:lnTo>
                <a:lnTo>
                  <a:pt x="431" y="91"/>
                </a:lnTo>
                <a:lnTo>
                  <a:pt x="431" y="87"/>
                </a:lnTo>
                <a:lnTo>
                  <a:pt x="436" y="82"/>
                </a:lnTo>
                <a:lnTo>
                  <a:pt x="440" y="77"/>
                </a:lnTo>
                <a:lnTo>
                  <a:pt x="440" y="72"/>
                </a:lnTo>
                <a:lnTo>
                  <a:pt x="445" y="67"/>
                </a:lnTo>
                <a:lnTo>
                  <a:pt x="445" y="62"/>
                </a:lnTo>
                <a:lnTo>
                  <a:pt x="450" y="58"/>
                </a:lnTo>
                <a:lnTo>
                  <a:pt x="450" y="53"/>
                </a:lnTo>
                <a:lnTo>
                  <a:pt x="455" y="48"/>
                </a:lnTo>
                <a:lnTo>
                  <a:pt x="460" y="43"/>
                </a:lnTo>
                <a:lnTo>
                  <a:pt x="460" y="33"/>
                </a:lnTo>
                <a:lnTo>
                  <a:pt x="465" y="29"/>
                </a:lnTo>
                <a:lnTo>
                  <a:pt x="465" y="24"/>
                </a:lnTo>
                <a:lnTo>
                  <a:pt x="469" y="19"/>
                </a:lnTo>
                <a:lnTo>
                  <a:pt x="469" y="14"/>
                </a:lnTo>
                <a:lnTo>
                  <a:pt x="474" y="9"/>
                </a:lnTo>
                <a:lnTo>
                  <a:pt x="474"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6" name="Freeform 94"/>
          <p:cNvSpPr>
            <a:spLocks/>
          </p:cNvSpPr>
          <p:nvPr/>
        </p:nvSpPr>
        <p:spPr bwMode="auto">
          <a:xfrm>
            <a:off x="3006725" y="2709863"/>
            <a:ext cx="276225" cy="323850"/>
          </a:xfrm>
          <a:custGeom>
            <a:avLst/>
            <a:gdLst>
              <a:gd name="T0" fmla="*/ 0 w 174"/>
              <a:gd name="T1" fmla="*/ 2147483647 h 204"/>
              <a:gd name="T2" fmla="*/ 2147483647 w 174"/>
              <a:gd name="T3" fmla="*/ 2147483647 h 204"/>
              <a:gd name="T4" fmla="*/ 2147483647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2147483647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2147483647 w 174"/>
              <a:gd name="T49" fmla="*/ 2147483647 h 204"/>
              <a:gd name="T50" fmla="*/ 2147483647 w 174"/>
              <a:gd name="T51" fmla="*/ 2147483647 h 204"/>
              <a:gd name="T52" fmla="*/ 2147483647 w 174"/>
              <a:gd name="T53" fmla="*/ 2147483647 h 204"/>
              <a:gd name="T54" fmla="*/ 2147483647 w 174"/>
              <a:gd name="T55" fmla="*/ 2147483647 h 204"/>
              <a:gd name="T56" fmla="*/ 2147483647 w 174"/>
              <a:gd name="T57" fmla="*/ 2147483647 h 204"/>
              <a:gd name="T58" fmla="*/ 2147483647 w 174"/>
              <a:gd name="T59" fmla="*/ 2147483647 h 204"/>
              <a:gd name="T60" fmla="*/ 2147483647 w 174"/>
              <a:gd name="T61" fmla="*/ 2147483647 h 204"/>
              <a:gd name="T62" fmla="*/ 2147483647 w 174"/>
              <a:gd name="T63" fmla="*/ 2147483647 h 204"/>
              <a:gd name="T64" fmla="*/ 2147483647 w 174"/>
              <a:gd name="T65" fmla="*/ 2147483647 h 204"/>
              <a:gd name="T66" fmla="*/ 2147483647 w 174"/>
              <a:gd name="T67" fmla="*/ 2147483647 h 204"/>
              <a:gd name="T68" fmla="*/ 2147483647 w 174"/>
              <a:gd name="T69" fmla="*/ 2147483647 h 204"/>
              <a:gd name="T70" fmla="*/ 2147483647 w 174"/>
              <a:gd name="T71" fmla="*/ 2147483647 h 204"/>
              <a:gd name="T72" fmla="*/ 2147483647 w 174"/>
              <a:gd name="T73" fmla="*/ 2147483647 h 204"/>
              <a:gd name="T74" fmla="*/ 2147483647 w 174"/>
              <a:gd name="T75" fmla="*/ 2147483647 h 204"/>
              <a:gd name="T76" fmla="*/ 2147483647 w 174"/>
              <a:gd name="T77" fmla="*/ 2147483647 h 204"/>
              <a:gd name="T78" fmla="*/ 2147483647 w 174"/>
              <a:gd name="T79" fmla="*/ 2147483647 h 204"/>
              <a:gd name="T80" fmla="*/ 2147483647 w 174"/>
              <a:gd name="T81" fmla="*/ 2147483647 h 204"/>
              <a:gd name="T82" fmla="*/ 2147483647 w 174"/>
              <a:gd name="T83" fmla="*/ 0 h 204"/>
              <a:gd name="T84" fmla="*/ 2147483647 w 174"/>
              <a:gd name="T85" fmla="*/ 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4"/>
              <a:gd name="T130" fmla="*/ 0 h 204"/>
              <a:gd name="T131" fmla="*/ 174 w 174"/>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4" h="204">
                <a:moveTo>
                  <a:pt x="0" y="204"/>
                </a:moveTo>
                <a:lnTo>
                  <a:pt x="5" y="199"/>
                </a:lnTo>
                <a:lnTo>
                  <a:pt x="10" y="194"/>
                </a:lnTo>
                <a:lnTo>
                  <a:pt x="10" y="189"/>
                </a:lnTo>
                <a:lnTo>
                  <a:pt x="15" y="184"/>
                </a:lnTo>
                <a:lnTo>
                  <a:pt x="15" y="175"/>
                </a:lnTo>
                <a:lnTo>
                  <a:pt x="20" y="170"/>
                </a:lnTo>
                <a:lnTo>
                  <a:pt x="20" y="165"/>
                </a:lnTo>
                <a:lnTo>
                  <a:pt x="24" y="160"/>
                </a:lnTo>
                <a:lnTo>
                  <a:pt x="29" y="155"/>
                </a:lnTo>
                <a:lnTo>
                  <a:pt x="29" y="145"/>
                </a:lnTo>
                <a:lnTo>
                  <a:pt x="34" y="141"/>
                </a:lnTo>
                <a:lnTo>
                  <a:pt x="39" y="136"/>
                </a:lnTo>
                <a:lnTo>
                  <a:pt x="44" y="131"/>
                </a:lnTo>
                <a:lnTo>
                  <a:pt x="49" y="126"/>
                </a:lnTo>
                <a:lnTo>
                  <a:pt x="53" y="121"/>
                </a:lnTo>
                <a:lnTo>
                  <a:pt x="63" y="112"/>
                </a:lnTo>
                <a:lnTo>
                  <a:pt x="63" y="107"/>
                </a:lnTo>
                <a:lnTo>
                  <a:pt x="68" y="102"/>
                </a:lnTo>
                <a:lnTo>
                  <a:pt x="73" y="97"/>
                </a:lnTo>
                <a:lnTo>
                  <a:pt x="78" y="92"/>
                </a:lnTo>
                <a:lnTo>
                  <a:pt x="82" y="87"/>
                </a:lnTo>
                <a:lnTo>
                  <a:pt x="92" y="78"/>
                </a:lnTo>
                <a:lnTo>
                  <a:pt x="87" y="78"/>
                </a:lnTo>
                <a:lnTo>
                  <a:pt x="92" y="78"/>
                </a:lnTo>
                <a:lnTo>
                  <a:pt x="102" y="68"/>
                </a:lnTo>
                <a:lnTo>
                  <a:pt x="102" y="63"/>
                </a:lnTo>
                <a:lnTo>
                  <a:pt x="107" y="58"/>
                </a:lnTo>
                <a:lnTo>
                  <a:pt x="112" y="58"/>
                </a:lnTo>
                <a:lnTo>
                  <a:pt x="116" y="54"/>
                </a:lnTo>
                <a:lnTo>
                  <a:pt x="121" y="49"/>
                </a:lnTo>
                <a:lnTo>
                  <a:pt x="126" y="44"/>
                </a:lnTo>
                <a:lnTo>
                  <a:pt x="136" y="34"/>
                </a:lnTo>
                <a:lnTo>
                  <a:pt x="131" y="34"/>
                </a:lnTo>
                <a:lnTo>
                  <a:pt x="136" y="34"/>
                </a:lnTo>
                <a:lnTo>
                  <a:pt x="141" y="29"/>
                </a:lnTo>
                <a:lnTo>
                  <a:pt x="145" y="25"/>
                </a:lnTo>
                <a:lnTo>
                  <a:pt x="150" y="20"/>
                </a:lnTo>
                <a:lnTo>
                  <a:pt x="155" y="15"/>
                </a:lnTo>
                <a:lnTo>
                  <a:pt x="160" y="10"/>
                </a:lnTo>
                <a:lnTo>
                  <a:pt x="165" y="5"/>
                </a:lnTo>
                <a:lnTo>
                  <a:pt x="170" y="0"/>
                </a:lnTo>
                <a:lnTo>
                  <a:pt x="174"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7" name="Freeform 95"/>
          <p:cNvSpPr>
            <a:spLocks/>
          </p:cNvSpPr>
          <p:nvPr/>
        </p:nvSpPr>
        <p:spPr bwMode="auto">
          <a:xfrm>
            <a:off x="2254250" y="2763838"/>
            <a:ext cx="976313" cy="982662"/>
          </a:xfrm>
          <a:custGeom>
            <a:avLst/>
            <a:gdLst>
              <a:gd name="T0" fmla="*/ 2147483647 w 615"/>
              <a:gd name="T1" fmla="*/ 2147483647 h 619"/>
              <a:gd name="T2" fmla="*/ 2147483647 w 615"/>
              <a:gd name="T3" fmla="*/ 2147483647 h 619"/>
              <a:gd name="T4" fmla="*/ 2147483647 w 615"/>
              <a:gd name="T5" fmla="*/ 2147483647 h 619"/>
              <a:gd name="T6" fmla="*/ 2147483647 w 615"/>
              <a:gd name="T7" fmla="*/ 2147483647 h 619"/>
              <a:gd name="T8" fmla="*/ 2147483647 w 615"/>
              <a:gd name="T9" fmla="*/ 2147483647 h 619"/>
              <a:gd name="T10" fmla="*/ 2147483647 w 615"/>
              <a:gd name="T11" fmla="*/ 2147483647 h 619"/>
              <a:gd name="T12" fmla="*/ 2147483647 w 615"/>
              <a:gd name="T13" fmla="*/ 2147483647 h 619"/>
              <a:gd name="T14" fmla="*/ 2147483647 w 615"/>
              <a:gd name="T15" fmla="*/ 2147483647 h 619"/>
              <a:gd name="T16" fmla="*/ 2147483647 w 615"/>
              <a:gd name="T17" fmla="*/ 2147483647 h 619"/>
              <a:gd name="T18" fmla="*/ 2147483647 w 615"/>
              <a:gd name="T19" fmla="*/ 2147483647 h 619"/>
              <a:gd name="T20" fmla="*/ 2147483647 w 615"/>
              <a:gd name="T21" fmla="*/ 2147483647 h 619"/>
              <a:gd name="T22" fmla="*/ 2147483647 w 615"/>
              <a:gd name="T23" fmla="*/ 2147483647 h 619"/>
              <a:gd name="T24" fmla="*/ 2147483647 w 615"/>
              <a:gd name="T25" fmla="*/ 2147483647 h 619"/>
              <a:gd name="T26" fmla="*/ 2147483647 w 615"/>
              <a:gd name="T27" fmla="*/ 2147483647 h 619"/>
              <a:gd name="T28" fmla="*/ 2147483647 w 615"/>
              <a:gd name="T29" fmla="*/ 2147483647 h 619"/>
              <a:gd name="T30" fmla="*/ 2147483647 w 615"/>
              <a:gd name="T31" fmla="*/ 2147483647 h 619"/>
              <a:gd name="T32" fmla="*/ 2147483647 w 615"/>
              <a:gd name="T33" fmla="*/ 2147483647 h 619"/>
              <a:gd name="T34" fmla="*/ 2147483647 w 615"/>
              <a:gd name="T35" fmla="*/ 2147483647 h 619"/>
              <a:gd name="T36" fmla="*/ 2147483647 w 615"/>
              <a:gd name="T37" fmla="*/ 2147483647 h 619"/>
              <a:gd name="T38" fmla="*/ 2147483647 w 615"/>
              <a:gd name="T39" fmla="*/ 2147483647 h 619"/>
              <a:gd name="T40" fmla="*/ 2147483647 w 615"/>
              <a:gd name="T41" fmla="*/ 2147483647 h 619"/>
              <a:gd name="T42" fmla="*/ 2147483647 w 615"/>
              <a:gd name="T43" fmla="*/ 2147483647 h 619"/>
              <a:gd name="T44" fmla="*/ 2147483647 w 615"/>
              <a:gd name="T45" fmla="*/ 2147483647 h 619"/>
              <a:gd name="T46" fmla="*/ 2147483647 w 615"/>
              <a:gd name="T47" fmla="*/ 2147483647 h 619"/>
              <a:gd name="T48" fmla="*/ 2147483647 w 615"/>
              <a:gd name="T49" fmla="*/ 2147483647 h 619"/>
              <a:gd name="T50" fmla="*/ 2147483647 w 615"/>
              <a:gd name="T51" fmla="*/ 2147483647 h 619"/>
              <a:gd name="T52" fmla="*/ 2147483647 w 615"/>
              <a:gd name="T53" fmla="*/ 2147483647 h 619"/>
              <a:gd name="T54" fmla="*/ 2147483647 w 615"/>
              <a:gd name="T55" fmla="*/ 2147483647 h 619"/>
              <a:gd name="T56" fmla="*/ 2147483647 w 615"/>
              <a:gd name="T57" fmla="*/ 2147483647 h 619"/>
              <a:gd name="T58" fmla="*/ 2147483647 w 615"/>
              <a:gd name="T59" fmla="*/ 2147483647 h 619"/>
              <a:gd name="T60" fmla="*/ 2147483647 w 615"/>
              <a:gd name="T61" fmla="*/ 2147483647 h 619"/>
              <a:gd name="T62" fmla="*/ 2147483647 w 615"/>
              <a:gd name="T63" fmla="*/ 2147483647 h 619"/>
              <a:gd name="T64" fmla="*/ 2147483647 w 615"/>
              <a:gd name="T65" fmla="*/ 2147483647 h 619"/>
              <a:gd name="T66" fmla="*/ 2147483647 w 615"/>
              <a:gd name="T67" fmla="*/ 2147483647 h 619"/>
              <a:gd name="T68" fmla="*/ 2147483647 w 615"/>
              <a:gd name="T69" fmla="*/ 2147483647 h 619"/>
              <a:gd name="T70" fmla="*/ 2147483647 w 615"/>
              <a:gd name="T71" fmla="*/ 2147483647 h 619"/>
              <a:gd name="T72" fmla="*/ 2147483647 w 615"/>
              <a:gd name="T73" fmla="*/ 2147483647 h 619"/>
              <a:gd name="T74" fmla="*/ 2147483647 w 615"/>
              <a:gd name="T75" fmla="*/ 2147483647 h 619"/>
              <a:gd name="T76" fmla="*/ 2147483647 w 615"/>
              <a:gd name="T77" fmla="*/ 2147483647 h 619"/>
              <a:gd name="T78" fmla="*/ 2147483647 w 615"/>
              <a:gd name="T79" fmla="*/ 2147483647 h 619"/>
              <a:gd name="T80" fmla="*/ 2147483647 w 615"/>
              <a:gd name="T81" fmla="*/ 2147483647 h 619"/>
              <a:gd name="T82" fmla="*/ 2147483647 w 615"/>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5"/>
              <a:gd name="T127" fmla="*/ 0 h 619"/>
              <a:gd name="T128" fmla="*/ 615 w 615"/>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5" h="619">
                <a:moveTo>
                  <a:pt x="0" y="619"/>
                </a:moveTo>
                <a:lnTo>
                  <a:pt x="10" y="610"/>
                </a:lnTo>
                <a:lnTo>
                  <a:pt x="10" y="605"/>
                </a:lnTo>
                <a:lnTo>
                  <a:pt x="15" y="600"/>
                </a:lnTo>
                <a:lnTo>
                  <a:pt x="20" y="600"/>
                </a:lnTo>
                <a:lnTo>
                  <a:pt x="29" y="590"/>
                </a:lnTo>
                <a:lnTo>
                  <a:pt x="29" y="585"/>
                </a:lnTo>
                <a:lnTo>
                  <a:pt x="34" y="581"/>
                </a:lnTo>
                <a:lnTo>
                  <a:pt x="39" y="576"/>
                </a:lnTo>
                <a:lnTo>
                  <a:pt x="44" y="576"/>
                </a:lnTo>
                <a:lnTo>
                  <a:pt x="54" y="566"/>
                </a:lnTo>
                <a:lnTo>
                  <a:pt x="54" y="561"/>
                </a:lnTo>
                <a:lnTo>
                  <a:pt x="58" y="556"/>
                </a:lnTo>
                <a:lnTo>
                  <a:pt x="63" y="556"/>
                </a:lnTo>
                <a:lnTo>
                  <a:pt x="73" y="547"/>
                </a:lnTo>
                <a:lnTo>
                  <a:pt x="73" y="542"/>
                </a:lnTo>
                <a:lnTo>
                  <a:pt x="78" y="537"/>
                </a:lnTo>
                <a:lnTo>
                  <a:pt x="83" y="532"/>
                </a:lnTo>
                <a:lnTo>
                  <a:pt x="87" y="532"/>
                </a:lnTo>
                <a:lnTo>
                  <a:pt x="97" y="522"/>
                </a:lnTo>
                <a:lnTo>
                  <a:pt x="97" y="518"/>
                </a:lnTo>
                <a:lnTo>
                  <a:pt x="102" y="513"/>
                </a:lnTo>
                <a:lnTo>
                  <a:pt x="107" y="513"/>
                </a:lnTo>
                <a:lnTo>
                  <a:pt x="116" y="503"/>
                </a:lnTo>
                <a:lnTo>
                  <a:pt x="116" y="498"/>
                </a:lnTo>
                <a:lnTo>
                  <a:pt x="121" y="493"/>
                </a:lnTo>
                <a:lnTo>
                  <a:pt x="126" y="489"/>
                </a:lnTo>
                <a:lnTo>
                  <a:pt x="131" y="489"/>
                </a:lnTo>
                <a:lnTo>
                  <a:pt x="141" y="479"/>
                </a:lnTo>
                <a:lnTo>
                  <a:pt x="141" y="474"/>
                </a:lnTo>
                <a:lnTo>
                  <a:pt x="145" y="469"/>
                </a:lnTo>
                <a:lnTo>
                  <a:pt x="150" y="469"/>
                </a:lnTo>
                <a:lnTo>
                  <a:pt x="160" y="460"/>
                </a:lnTo>
                <a:lnTo>
                  <a:pt x="160" y="455"/>
                </a:lnTo>
                <a:lnTo>
                  <a:pt x="165" y="450"/>
                </a:lnTo>
                <a:lnTo>
                  <a:pt x="170" y="445"/>
                </a:lnTo>
                <a:lnTo>
                  <a:pt x="174" y="445"/>
                </a:lnTo>
                <a:lnTo>
                  <a:pt x="184" y="435"/>
                </a:lnTo>
                <a:lnTo>
                  <a:pt x="184" y="431"/>
                </a:lnTo>
                <a:lnTo>
                  <a:pt x="189" y="426"/>
                </a:lnTo>
                <a:lnTo>
                  <a:pt x="194" y="426"/>
                </a:lnTo>
                <a:lnTo>
                  <a:pt x="204" y="416"/>
                </a:lnTo>
                <a:lnTo>
                  <a:pt x="204" y="411"/>
                </a:lnTo>
                <a:lnTo>
                  <a:pt x="208" y="406"/>
                </a:lnTo>
                <a:lnTo>
                  <a:pt x="213" y="402"/>
                </a:lnTo>
                <a:lnTo>
                  <a:pt x="218" y="402"/>
                </a:lnTo>
                <a:lnTo>
                  <a:pt x="228" y="392"/>
                </a:lnTo>
                <a:lnTo>
                  <a:pt x="228" y="387"/>
                </a:lnTo>
                <a:lnTo>
                  <a:pt x="233" y="382"/>
                </a:lnTo>
                <a:lnTo>
                  <a:pt x="237" y="382"/>
                </a:lnTo>
                <a:lnTo>
                  <a:pt x="247" y="373"/>
                </a:lnTo>
                <a:lnTo>
                  <a:pt x="247" y="368"/>
                </a:lnTo>
                <a:lnTo>
                  <a:pt x="252" y="363"/>
                </a:lnTo>
                <a:lnTo>
                  <a:pt x="257" y="358"/>
                </a:lnTo>
                <a:lnTo>
                  <a:pt x="262" y="358"/>
                </a:lnTo>
                <a:lnTo>
                  <a:pt x="271" y="348"/>
                </a:lnTo>
                <a:lnTo>
                  <a:pt x="271" y="344"/>
                </a:lnTo>
                <a:lnTo>
                  <a:pt x="276" y="339"/>
                </a:lnTo>
                <a:lnTo>
                  <a:pt x="281" y="339"/>
                </a:lnTo>
                <a:lnTo>
                  <a:pt x="291" y="329"/>
                </a:lnTo>
                <a:lnTo>
                  <a:pt x="291" y="324"/>
                </a:lnTo>
                <a:lnTo>
                  <a:pt x="295" y="319"/>
                </a:lnTo>
                <a:lnTo>
                  <a:pt x="300" y="315"/>
                </a:lnTo>
                <a:lnTo>
                  <a:pt x="305" y="315"/>
                </a:lnTo>
                <a:lnTo>
                  <a:pt x="315" y="305"/>
                </a:lnTo>
                <a:lnTo>
                  <a:pt x="315" y="300"/>
                </a:lnTo>
                <a:lnTo>
                  <a:pt x="320" y="295"/>
                </a:lnTo>
                <a:lnTo>
                  <a:pt x="324" y="295"/>
                </a:lnTo>
                <a:lnTo>
                  <a:pt x="334" y="286"/>
                </a:lnTo>
                <a:lnTo>
                  <a:pt x="334" y="281"/>
                </a:lnTo>
                <a:lnTo>
                  <a:pt x="339" y="276"/>
                </a:lnTo>
                <a:lnTo>
                  <a:pt x="344" y="271"/>
                </a:lnTo>
                <a:lnTo>
                  <a:pt x="349" y="271"/>
                </a:lnTo>
                <a:lnTo>
                  <a:pt x="358" y="261"/>
                </a:lnTo>
                <a:lnTo>
                  <a:pt x="358" y="257"/>
                </a:lnTo>
                <a:lnTo>
                  <a:pt x="363" y="252"/>
                </a:lnTo>
                <a:lnTo>
                  <a:pt x="368" y="252"/>
                </a:lnTo>
                <a:lnTo>
                  <a:pt x="378" y="242"/>
                </a:lnTo>
                <a:lnTo>
                  <a:pt x="378" y="237"/>
                </a:lnTo>
                <a:lnTo>
                  <a:pt x="382" y="232"/>
                </a:lnTo>
                <a:lnTo>
                  <a:pt x="387" y="228"/>
                </a:lnTo>
                <a:lnTo>
                  <a:pt x="392" y="228"/>
                </a:lnTo>
                <a:lnTo>
                  <a:pt x="402" y="218"/>
                </a:lnTo>
                <a:lnTo>
                  <a:pt x="402" y="213"/>
                </a:lnTo>
                <a:lnTo>
                  <a:pt x="407" y="208"/>
                </a:lnTo>
                <a:lnTo>
                  <a:pt x="411" y="208"/>
                </a:lnTo>
                <a:lnTo>
                  <a:pt x="421" y="199"/>
                </a:lnTo>
                <a:lnTo>
                  <a:pt x="421" y="194"/>
                </a:lnTo>
                <a:lnTo>
                  <a:pt x="426" y="189"/>
                </a:lnTo>
                <a:lnTo>
                  <a:pt x="431" y="184"/>
                </a:lnTo>
                <a:lnTo>
                  <a:pt x="436" y="184"/>
                </a:lnTo>
                <a:lnTo>
                  <a:pt x="445" y="174"/>
                </a:lnTo>
                <a:lnTo>
                  <a:pt x="445" y="170"/>
                </a:lnTo>
                <a:lnTo>
                  <a:pt x="450" y="165"/>
                </a:lnTo>
                <a:lnTo>
                  <a:pt x="455" y="165"/>
                </a:lnTo>
                <a:lnTo>
                  <a:pt x="465" y="155"/>
                </a:lnTo>
                <a:lnTo>
                  <a:pt x="465" y="150"/>
                </a:lnTo>
                <a:lnTo>
                  <a:pt x="469" y="145"/>
                </a:lnTo>
                <a:lnTo>
                  <a:pt x="474" y="141"/>
                </a:lnTo>
                <a:lnTo>
                  <a:pt x="479" y="141"/>
                </a:lnTo>
                <a:lnTo>
                  <a:pt x="489" y="131"/>
                </a:lnTo>
                <a:lnTo>
                  <a:pt x="489" y="126"/>
                </a:lnTo>
                <a:lnTo>
                  <a:pt x="494" y="121"/>
                </a:lnTo>
                <a:lnTo>
                  <a:pt x="498" y="121"/>
                </a:lnTo>
                <a:lnTo>
                  <a:pt x="508" y="111"/>
                </a:lnTo>
                <a:lnTo>
                  <a:pt x="508" y="107"/>
                </a:lnTo>
                <a:lnTo>
                  <a:pt x="513" y="102"/>
                </a:lnTo>
                <a:lnTo>
                  <a:pt x="518" y="97"/>
                </a:lnTo>
                <a:lnTo>
                  <a:pt x="523" y="97"/>
                </a:lnTo>
                <a:lnTo>
                  <a:pt x="532" y="87"/>
                </a:lnTo>
                <a:lnTo>
                  <a:pt x="532" y="82"/>
                </a:lnTo>
                <a:lnTo>
                  <a:pt x="537" y="78"/>
                </a:lnTo>
                <a:lnTo>
                  <a:pt x="542" y="78"/>
                </a:lnTo>
                <a:lnTo>
                  <a:pt x="552" y="68"/>
                </a:lnTo>
                <a:lnTo>
                  <a:pt x="552" y="63"/>
                </a:lnTo>
                <a:lnTo>
                  <a:pt x="556" y="58"/>
                </a:lnTo>
                <a:lnTo>
                  <a:pt x="561" y="53"/>
                </a:lnTo>
                <a:lnTo>
                  <a:pt x="566" y="49"/>
                </a:lnTo>
                <a:lnTo>
                  <a:pt x="571" y="44"/>
                </a:lnTo>
                <a:lnTo>
                  <a:pt x="576" y="39"/>
                </a:lnTo>
                <a:lnTo>
                  <a:pt x="581" y="34"/>
                </a:lnTo>
                <a:lnTo>
                  <a:pt x="586" y="34"/>
                </a:lnTo>
                <a:lnTo>
                  <a:pt x="595" y="24"/>
                </a:lnTo>
                <a:lnTo>
                  <a:pt x="595" y="20"/>
                </a:lnTo>
                <a:lnTo>
                  <a:pt x="600" y="15"/>
                </a:lnTo>
                <a:lnTo>
                  <a:pt x="605" y="10"/>
                </a:lnTo>
                <a:lnTo>
                  <a:pt x="610" y="5"/>
                </a:lnTo>
                <a:lnTo>
                  <a:pt x="61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8" name="Freeform 96"/>
          <p:cNvSpPr>
            <a:spLocks/>
          </p:cNvSpPr>
          <p:nvPr/>
        </p:nvSpPr>
        <p:spPr bwMode="auto">
          <a:xfrm>
            <a:off x="3230563" y="2709863"/>
            <a:ext cx="60325" cy="53975"/>
          </a:xfrm>
          <a:custGeom>
            <a:avLst/>
            <a:gdLst>
              <a:gd name="T0" fmla="*/ 0 w 38"/>
              <a:gd name="T1" fmla="*/ 2147483647 h 34"/>
              <a:gd name="T2" fmla="*/ 2147483647 w 38"/>
              <a:gd name="T3" fmla="*/ 2147483647 h 34"/>
              <a:gd name="T4" fmla="*/ 2147483647 w 38"/>
              <a:gd name="T5" fmla="*/ 2147483647 h 34"/>
              <a:gd name="T6" fmla="*/ 2147483647 w 38"/>
              <a:gd name="T7" fmla="*/ 2147483647 h 34"/>
              <a:gd name="T8" fmla="*/ 2147483647 w 38"/>
              <a:gd name="T9" fmla="*/ 2147483647 h 34"/>
              <a:gd name="T10" fmla="*/ 2147483647 w 38"/>
              <a:gd name="T11" fmla="*/ 2147483647 h 34"/>
              <a:gd name="T12" fmla="*/ 2147483647 w 38"/>
              <a:gd name="T13" fmla="*/ 2147483647 h 34"/>
              <a:gd name="T14" fmla="*/ 2147483647 w 38"/>
              <a:gd name="T15" fmla="*/ 0 h 34"/>
              <a:gd name="T16" fmla="*/ 2147483647 w 38"/>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34"/>
              <a:gd name="T29" fmla="*/ 38 w 38"/>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34">
                <a:moveTo>
                  <a:pt x="0" y="34"/>
                </a:moveTo>
                <a:lnTo>
                  <a:pt x="4" y="29"/>
                </a:lnTo>
                <a:lnTo>
                  <a:pt x="9" y="25"/>
                </a:lnTo>
                <a:lnTo>
                  <a:pt x="14" y="25"/>
                </a:lnTo>
                <a:lnTo>
                  <a:pt x="24" y="15"/>
                </a:lnTo>
                <a:lnTo>
                  <a:pt x="24" y="10"/>
                </a:lnTo>
                <a:lnTo>
                  <a:pt x="29" y="5"/>
                </a:lnTo>
                <a:lnTo>
                  <a:pt x="33" y="0"/>
                </a:lnTo>
                <a:lnTo>
                  <a:pt x="3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9" name="Freeform 97"/>
          <p:cNvSpPr>
            <a:spLocks/>
          </p:cNvSpPr>
          <p:nvPr/>
        </p:nvSpPr>
        <p:spPr bwMode="auto">
          <a:xfrm>
            <a:off x="2254250" y="3017838"/>
            <a:ext cx="768350" cy="728662"/>
          </a:xfrm>
          <a:custGeom>
            <a:avLst/>
            <a:gdLst>
              <a:gd name="T0" fmla="*/ 2147483647 w 484"/>
              <a:gd name="T1" fmla="*/ 2147483647 h 459"/>
              <a:gd name="T2" fmla="*/ 2147483647 w 484"/>
              <a:gd name="T3" fmla="*/ 2147483647 h 459"/>
              <a:gd name="T4" fmla="*/ 2147483647 w 484"/>
              <a:gd name="T5" fmla="*/ 2147483647 h 459"/>
              <a:gd name="T6" fmla="*/ 2147483647 w 484"/>
              <a:gd name="T7" fmla="*/ 2147483647 h 459"/>
              <a:gd name="T8" fmla="*/ 2147483647 w 484"/>
              <a:gd name="T9" fmla="*/ 2147483647 h 459"/>
              <a:gd name="T10" fmla="*/ 2147483647 w 484"/>
              <a:gd name="T11" fmla="*/ 2147483647 h 459"/>
              <a:gd name="T12" fmla="*/ 2147483647 w 484"/>
              <a:gd name="T13" fmla="*/ 2147483647 h 459"/>
              <a:gd name="T14" fmla="*/ 2147483647 w 484"/>
              <a:gd name="T15" fmla="*/ 2147483647 h 459"/>
              <a:gd name="T16" fmla="*/ 2147483647 w 484"/>
              <a:gd name="T17" fmla="*/ 2147483647 h 459"/>
              <a:gd name="T18" fmla="*/ 2147483647 w 484"/>
              <a:gd name="T19" fmla="*/ 2147483647 h 459"/>
              <a:gd name="T20" fmla="*/ 2147483647 w 484"/>
              <a:gd name="T21" fmla="*/ 2147483647 h 459"/>
              <a:gd name="T22" fmla="*/ 2147483647 w 484"/>
              <a:gd name="T23" fmla="*/ 2147483647 h 459"/>
              <a:gd name="T24" fmla="*/ 2147483647 w 484"/>
              <a:gd name="T25" fmla="*/ 2147483647 h 459"/>
              <a:gd name="T26" fmla="*/ 2147483647 w 484"/>
              <a:gd name="T27" fmla="*/ 2147483647 h 459"/>
              <a:gd name="T28" fmla="*/ 2147483647 w 484"/>
              <a:gd name="T29" fmla="*/ 2147483647 h 459"/>
              <a:gd name="T30" fmla="*/ 2147483647 w 484"/>
              <a:gd name="T31" fmla="*/ 2147483647 h 459"/>
              <a:gd name="T32" fmla="*/ 2147483647 w 484"/>
              <a:gd name="T33" fmla="*/ 2147483647 h 459"/>
              <a:gd name="T34" fmla="*/ 2147483647 w 484"/>
              <a:gd name="T35" fmla="*/ 2147483647 h 459"/>
              <a:gd name="T36" fmla="*/ 2147483647 w 484"/>
              <a:gd name="T37" fmla="*/ 2147483647 h 459"/>
              <a:gd name="T38" fmla="*/ 2147483647 w 484"/>
              <a:gd name="T39" fmla="*/ 2147483647 h 459"/>
              <a:gd name="T40" fmla="*/ 2147483647 w 484"/>
              <a:gd name="T41" fmla="*/ 2147483647 h 459"/>
              <a:gd name="T42" fmla="*/ 2147483647 w 484"/>
              <a:gd name="T43" fmla="*/ 2147483647 h 459"/>
              <a:gd name="T44" fmla="*/ 2147483647 w 484"/>
              <a:gd name="T45" fmla="*/ 2147483647 h 459"/>
              <a:gd name="T46" fmla="*/ 2147483647 w 484"/>
              <a:gd name="T47" fmla="*/ 2147483647 h 459"/>
              <a:gd name="T48" fmla="*/ 2147483647 w 484"/>
              <a:gd name="T49" fmla="*/ 2147483647 h 459"/>
              <a:gd name="T50" fmla="*/ 2147483647 w 484"/>
              <a:gd name="T51" fmla="*/ 2147483647 h 459"/>
              <a:gd name="T52" fmla="*/ 2147483647 w 484"/>
              <a:gd name="T53" fmla="*/ 2147483647 h 459"/>
              <a:gd name="T54" fmla="*/ 2147483647 w 484"/>
              <a:gd name="T55" fmla="*/ 2147483647 h 459"/>
              <a:gd name="T56" fmla="*/ 2147483647 w 484"/>
              <a:gd name="T57" fmla="*/ 2147483647 h 459"/>
              <a:gd name="T58" fmla="*/ 2147483647 w 484"/>
              <a:gd name="T59" fmla="*/ 2147483647 h 459"/>
              <a:gd name="T60" fmla="*/ 2147483647 w 484"/>
              <a:gd name="T61" fmla="*/ 2147483647 h 459"/>
              <a:gd name="T62" fmla="*/ 2147483647 w 484"/>
              <a:gd name="T63" fmla="*/ 2147483647 h 459"/>
              <a:gd name="T64" fmla="*/ 2147483647 w 484"/>
              <a:gd name="T65" fmla="*/ 2147483647 h 459"/>
              <a:gd name="T66" fmla="*/ 2147483647 w 484"/>
              <a:gd name="T67" fmla="*/ 2147483647 h 459"/>
              <a:gd name="T68" fmla="*/ 2147483647 w 484"/>
              <a:gd name="T69" fmla="*/ 2147483647 h 459"/>
              <a:gd name="T70" fmla="*/ 2147483647 w 484"/>
              <a:gd name="T71" fmla="*/ 2147483647 h 459"/>
              <a:gd name="T72" fmla="*/ 2147483647 w 484"/>
              <a:gd name="T73" fmla="*/ 2147483647 h 459"/>
              <a:gd name="T74" fmla="*/ 2147483647 w 484"/>
              <a:gd name="T75" fmla="*/ 2147483647 h 459"/>
              <a:gd name="T76" fmla="*/ 2147483647 w 484"/>
              <a:gd name="T77" fmla="*/ 2147483647 h 459"/>
              <a:gd name="T78" fmla="*/ 2147483647 w 484"/>
              <a:gd name="T79" fmla="*/ 2147483647 h 459"/>
              <a:gd name="T80" fmla="*/ 2147483647 w 484"/>
              <a:gd name="T81" fmla="*/ 2147483647 h 459"/>
              <a:gd name="T82" fmla="*/ 2147483647 w 484"/>
              <a:gd name="T83" fmla="*/ 2147483647 h 4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4"/>
              <a:gd name="T127" fmla="*/ 0 h 459"/>
              <a:gd name="T128" fmla="*/ 484 w 484"/>
              <a:gd name="T129" fmla="*/ 459 h 4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4" h="459">
                <a:moveTo>
                  <a:pt x="0" y="459"/>
                </a:moveTo>
                <a:lnTo>
                  <a:pt x="5" y="454"/>
                </a:lnTo>
                <a:lnTo>
                  <a:pt x="10" y="450"/>
                </a:lnTo>
                <a:lnTo>
                  <a:pt x="15" y="445"/>
                </a:lnTo>
                <a:lnTo>
                  <a:pt x="20" y="440"/>
                </a:lnTo>
                <a:lnTo>
                  <a:pt x="25" y="435"/>
                </a:lnTo>
                <a:lnTo>
                  <a:pt x="29" y="430"/>
                </a:lnTo>
                <a:lnTo>
                  <a:pt x="34" y="425"/>
                </a:lnTo>
                <a:lnTo>
                  <a:pt x="39" y="421"/>
                </a:lnTo>
                <a:lnTo>
                  <a:pt x="44" y="416"/>
                </a:lnTo>
                <a:lnTo>
                  <a:pt x="49" y="411"/>
                </a:lnTo>
                <a:lnTo>
                  <a:pt x="54" y="406"/>
                </a:lnTo>
                <a:lnTo>
                  <a:pt x="58" y="401"/>
                </a:lnTo>
                <a:lnTo>
                  <a:pt x="63" y="401"/>
                </a:lnTo>
                <a:lnTo>
                  <a:pt x="68" y="396"/>
                </a:lnTo>
                <a:lnTo>
                  <a:pt x="73" y="391"/>
                </a:lnTo>
                <a:lnTo>
                  <a:pt x="78" y="387"/>
                </a:lnTo>
                <a:lnTo>
                  <a:pt x="83" y="382"/>
                </a:lnTo>
                <a:lnTo>
                  <a:pt x="87" y="377"/>
                </a:lnTo>
                <a:lnTo>
                  <a:pt x="92" y="372"/>
                </a:lnTo>
                <a:lnTo>
                  <a:pt x="97" y="367"/>
                </a:lnTo>
                <a:lnTo>
                  <a:pt x="97" y="362"/>
                </a:lnTo>
                <a:lnTo>
                  <a:pt x="107" y="353"/>
                </a:lnTo>
                <a:lnTo>
                  <a:pt x="102" y="353"/>
                </a:lnTo>
                <a:lnTo>
                  <a:pt x="107" y="353"/>
                </a:lnTo>
                <a:lnTo>
                  <a:pt x="112" y="348"/>
                </a:lnTo>
                <a:lnTo>
                  <a:pt x="112" y="343"/>
                </a:lnTo>
                <a:lnTo>
                  <a:pt x="121" y="333"/>
                </a:lnTo>
                <a:lnTo>
                  <a:pt x="121" y="329"/>
                </a:lnTo>
                <a:lnTo>
                  <a:pt x="126" y="324"/>
                </a:lnTo>
                <a:lnTo>
                  <a:pt x="126" y="319"/>
                </a:lnTo>
                <a:lnTo>
                  <a:pt x="131" y="314"/>
                </a:lnTo>
                <a:lnTo>
                  <a:pt x="136" y="309"/>
                </a:lnTo>
                <a:lnTo>
                  <a:pt x="145" y="300"/>
                </a:lnTo>
                <a:lnTo>
                  <a:pt x="145" y="295"/>
                </a:lnTo>
                <a:lnTo>
                  <a:pt x="150" y="290"/>
                </a:lnTo>
                <a:lnTo>
                  <a:pt x="160" y="280"/>
                </a:lnTo>
                <a:lnTo>
                  <a:pt x="160" y="275"/>
                </a:lnTo>
                <a:lnTo>
                  <a:pt x="165" y="271"/>
                </a:lnTo>
                <a:lnTo>
                  <a:pt x="165" y="266"/>
                </a:lnTo>
                <a:lnTo>
                  <a:pt x="170" y="261"/>
                </a:lnTo>
                <a:lnTo>
                  <a:pt x="174" y="256"/>
                </a:lnTo>
                <a:lnTo>
                  <a:pt x="179" y="251"/>
                </a:lnTo>
                <a:lnTo>
                  <a:pt x="179" y="246"/>
                </a:lnTo>
                <a:lnTo>
                  <a:pt x="184" y="237"/>
                </a:lnTo>
                <a:lnTo>
                  <a:pt x="184" y="232"/>
                </a:lnTo>
                <a:lnTo>
                  <a:pt x="189" y="227"/>
                </a:lnTo>
                <a:lnTo>
                  <a:pt x="189" y="222"/>
                </a:lnTo>
                <a:lnTo>
                  <a:pt x="194" y="217"/>
                </a:lnTo>
                <a:lnTo>
                  <a:pt x="199" y="213"/>
                </a:lnTo>
                <a:lnTo>
                  <a:pt x="199" y="208"/>
                </a:lnTo>
                <a:lnTo>
                  <a:pt x="204" y="203"/>
                </a:lnTo>
                <a:lnTo>
                  <a:pt x="204" y="193"/>
                </a:lnTo>
                <a:lnTo>
                  <a:pt x="208" y="188"/>
                </a:lnTo>
                <a:lnTo>
                  <a:pt x="208" y="184"/>
                </a:lnTo>
                <a:lnTo>
                  <a:pt x="213" y="179"/>
                </a:lnTo>
                <a:lnTo>
                  <a:pt x="213" y="174"/>
                </a:lnTo>
                <a:lnTo>
                  <a:pt x="218" y="169"/>
                </a:lnTo>
                <a:lnTo>
                  <a:pt x="223" y="164"/>
                </a:lnTo>
                <a:lnTo>
                  <a:pt x="223" y="159"/>
                </a:lnTo>
                <a:lnTo>
                  <a:pt x="228" y="150"/>
                </a:lnTo>
                <a:lnTo>
                  <a:pt x="228" y="145"/>
                </a:lnTo>
                <a:lnTo>
                  <a:pt x="233" y="140"/>
                </a:lnTo>
                <a:lnTo>
                  <a:pt x="233" y="135"/>
                </a:lnTo>
                <a:lnTo>
                  <a:pt x="237" y="130"/>
                </a:lnTo>
                <a:lnTo>
                  <a:pt x="247" y="121"/>
                </a:lnTo>
                <a:lnTo>
                  <a:pt x="242" y="121"/>
                </a:lnTo>
                <a:lnTo>
                  <a:pt x="247" y="121"/>
                </a:lnTo>
                <a:lnTo>
                  <a:pt x="252" y="121"/>
                </a:lnTo>
                <a:lnTo>
                  <a:pt x="257" y="121"/>
                </a:lnTo>
                <a:lnTo>
                  <a:pt x="262" y="121"/>
                </a:lnTo>
                <a:lnTo>
                  <a:pt x="266" y="116"/>
                </a:lnTo>
                <a:lnTo>
                  <a:pt x="271" y="116"/>
                </a:lnTo>
                <a:lnTo>
                  <a:pt x="276" y="116"/>
                </a:lnTo>
                <a:lnTo>
                  <a:pt x="281" y="116"/>
                </a:lnTo>
                <a:lnTo>
                  <a:pt x="286" y="116"/>
                </a:lnTo>
                <a:lnTo>
                  <a:pt x="291" y="116"/>
                </a:lnTo>
                <a:lnTo>
                  <a:pt x="295" y="116"/>
                </a:lnTo>
                <a:lnTo>
                  <a:pt x="300" y="121"/>
                </a:lnTo>
                <a:lnTo>
                  <a:pt x="305" y="121"/>
                </a:lnTo>
                <a:lnTo>
                  <a:pt x="310" y="121"/>
                </a:lnTo>
                <a:lnTo>
                  <a:pt x="315" y="126"/>
                </a:lnTo>
                <a:lnTo>
                  <a:pt x="320" y="126"/>
                </a:lnTo>
                <a:lnTo>
                  <a:pt x="324" y="130"/>
                </a:lnTo>
                <a:lnTo>
                  <a:pt x="329" y="130"/>
                </a:lnTo>
                <a:lnTo>
                  <a:pt x="334" y="135"/>
                </a:lnTo>
                <a:lnTo>
                  <a:pt x="339" y="135"/>
                </a:lnTo>
                <a:lnTo>
                  <a:pt x="344" y="140"/>
                </a:lnTo>
                <a:lnTo>
                  <a:pt x="349" y="140"/>
                </a:lnTo>
                <a:lnTo>
                  <a:pt x="353" y="140"/>
                </a:lnTo>
                <a:lnTo>
                  <a:pt x="358" y="145"/>
                </a:lnTo>
                <a:lnTo>
                  <a:pt x="363" y="145"/>
                </a:lnTo>
                <a:lnTo>
                  <a:pt x="368" y="145"/>
                </a:lnTo>
                <a:lnTo>
                  <a:pt x="373" y="145"/>
                </a:lnTo>
                <a:lnTo>
                  <a:pt x="378" y="145"/>
                </a:lnTo>
                <a:lnTo>
                  <a:pt x="382" y="145"/>
                </a:lnTo>
                <a:lnTo>
                  <a:pt x="387" y="140"/>
                </a:lnTo>
                <a:lnTo>
                  <a:pt x="392" y="140"/>
                </a:lnTo>
                <a:lnTo>
                  <a:pt x="397" y="140"/>
                </a:lnTo>
                <a:lnTo>
                  <a:pt x="402" y="140"/>
                </a:lnTo>
                <a:lnTo>
                  <a:pt x="407" y="140"/>
                </a:lnTo>
                <a:lnTo>
                  <a:pt x="411" y="140"/>
                </a:lnTo>
                <a:lnTo>
                  <a:pt x="416" y="135"/>
                </a:lnTo>
                <a:lnTo>
                  <a:pt x="416" y="130"/>
                </a:lnTo>
                <a:lnTo>
                  <a:pt x="421" y="126"/>
                </a:lnTo>
                <a:lnTo>
                  <a:pt x="421" y="121"/>
                </a:lnTo>
                <a:lnTo>
                  <a:pt x="426" y="116"/>
                </a:lnTo>
                <a:lnTo>
                  <a:pt x="426" y="111"/>
                </a:lnTo>
                <a:lnTo>
                  <a:pt x="431" y="101"/>
                </a:lnTo>
                <a:lnTo>
                  <a:pt x="431" y="97"/>
                </a:lnTo>
                <a:lnTo>
                  <a:pt x="436" y="92"/>
                </a:lnTo>
                <a:lnTo>
                  <a:pt x="440" y="87"/>
                </a:lnTo>
                <a:lnTo>
                  <a:pt x="440" y="82"/>
                </a:lnTo>
                <a:lnTo>
                  <a:pt x="445" y="77"/>
                </a:lnTo>
                <a:lnTo>
                  <a:pt x="445" y="72"/>
                </a:lnTo>
                <a:lnTo>
                  <a:pt x="450" y="68"/>
                </a:lnTo>
                <a:lnTo>
                  <a:pt x="450" y="58"/>
                </a:lnTo>
                <a:lnTo>
                  <a:pt x="455" y="53"/>
                </a:lnTo>
                <a:lnTo>
                  <a:pt x="460" y="48"/>
                </a:lnTo>
                <a:lnTo>
                  <a:pt x="460" y="43"/>
                </a:lnTo>
                <a:lnTo>
                  <a:pt x="465" y="39"/>
                </a:lnTo>
                <a:lnTo>
                  <a:pt x="465" y="34"/>
                </a:lnTo>
                <a:lnTo>
                  <a:pt x="469" y="29"/>
                </a:lnTo>
                <a:lnTo>
                  <a:pt x="469" y="24"/>
                </a:lnTo>
                <a:lnTo>
                  <a:pt x="474" y="14"/>
                </a:lnTo>
                <a:lnTo>
                  <a:pt x="474" y="10"/>
                </a:lnTo>
                <a:lnTo>
                  <a:pt x="479" y="5"/>
                </a:lnTo>
                <a:lnTo>
                  <a:pt x="48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0" name="Freeform 98"/>
          <p:cNvSpPr>
            <a:spLocks/>
          </p:cNvSpPr>
          <p:nvPr/>
        </p:nvSpPr>
        <p:spPr bwMode="auto">
          <a:xfrm>
            <a:off x="3022600" y="2709863"/>
            <a:ext cx="260350" cy="307975"/>
          </a:xfrm>
          <a:custGeom>
            <a:avLst/>
            <a:gdLst>
              <a:gd name="T0" fmla="*/ 0 w 164"/>
              <a:gd name="T1" fmla="*/ 2147483647 h 194"/>
              <a:gd name="T2" fmla="*/ 2147483647 w 164"/>
              <a:gd name="T3" fmla="*/ 2147483647 h 194"/>
              <a:gd name="T4" fmla="*/ 2147483647 w 164"/>
              <a:gd name="T5" fmla="*/ 2147483647 h 194"/>
              <a:gd name="T6" fmla="*/ 2147483647 w 164"/>
              <a:gd name="T7" fmla="*/ 2147483647 h 194"/>
              <a:gd name="T8" fmla="*/ 2147483647 w 164"/>
              <a:gd name="T9" fmla="*/ 2147483647 h 194"/>
              <a:gd name="T10" fmla="*/ 2147483647 w 164"/>
              <a:gd name="T11" fmla="*/ 2147483647 h 194"/>
              <a:gd name="T12" fmla="*/ 2147483647 w 164"/>
              <a:gd name="T13" fmla="*/ 2147483647 h 194"/>
              <a:gd name="T14" fmla="*/ 2147483647 w 164"/>
              <a:gd name="T15" fmla="*/ 2147483647 h 194"/>
              <a:gd name="T16" fmla="*/ 2147483647 w 164"/>
              <a:gd name="T17" fmla="*/ 2147483647 h 194"/>
              <a:gd name="T18" fmla="*/ 2147483647 w 164"/>
              <a:gd name="T19" fmla="*/ 2147483647 h 194"/>
              <a:gd name="T20" fmla="*/ 2147483647 w 164"/>
              <a:gd name="T21" fmla="*/ 2147483647 h 194"/>
              <a:gd name="T22" fmla="*/ 2147483647 w 164"/>
              <a:gd name="T23" fmla="*/ 2147483647 h 194"/>
              <a:gd name="T24" fmla="*/ 2147483647 w 164"/>
              <a:gd name="T25" fmla="*/ 2147483647 h 194"/>
              <a:gd name="T26" fmla="*/ 2147483647 w 164"/>
              <a:gd name="T27" fmla="*/ 2147483647 h 194"/>
              <a:gd name="T28" fmla="*/ 2147483647 w 164"/>
              <a:gd name="T29" fmla="*/ 2147483647 h 194"/>
              <a:gd name="T30" fmla="*/ 2147483647 w 164"/>
              <a:gd name="T31" fmla="*/ 2147483647 h 194"/>
              <a:gd name="T32" fmla="*/ 2147483647 w 164"/>
              <a:gd name="T33" fmla="*/ 2147483647 h 194"/>
              <a:gd name="T34" fmla="*/ 2147483647 w 164"/>
              <a:gd name="T35" fmla="*/ 2147483647 h 194"/>
              <a:gd name="T36" fmla="*/ 2147483647 w 164"/>
              <a:gd name="T37" fmla="*/ 2147483647 h 194"/>
              <a:gd name="T38" fmla="*/ 2147483647 w 164"/>
              <a:gd name="T39" fmla="*/ 2147483647 h 194"/>
              <a:gd name="T40" fmla="*/ 2147483647 w 164"/>
              <a:gd name="T41" fmla="*/ 2147483647 h 194"/>
              <a:gd name="T42" fmla="*/ 2147483647 w 164"/>
              <a:gd name="T43" fmla="*/ 2147483647 h 194"/>
              <a:gd name="T44" fmla="*/ 2147483647 w 164"/>
              <a:gd name="T45" fmla="*/ 2147483647 h 194"/>
              <a:gd name="T46" fmla="*/ 2147483647 w 164"/>
              <a:gd name="T47" fmla="*/ 2147483647 h 194"/>
              <a:gd name="T48" fmla="*/ 2147483647 w 164"/>
              <a:gd name="T49" fmla="*/ 2147483647 h 194"/>
              <a:gd name="T50" fmla="*/ 2147483647 w 164"/>
              <a:gd name="T51" fmla="*/ 2147483647 h 194"/>
              <a:gd name="T52" fmla="*/ 2147483647 w 164"/>
              <a:gd name="T53" fmla="*/ 2147483647 h 194"/>
              <a:gd name="T54" fmla="*/ 2147483647 w 164"/>
              <a:gd name="T55" fmla="*/ 2147483647 h 194"/>
              <a:gd name="T56" fmla="*/ 2147483647 w 164"/>
              <a:gd name="T57" fmla="*/ 2147483647 h 194"/>
              <a:gd name="T58" fmla="*/ 2147483647 w 164"/>
              <a:gd name="T59" fmla="*/ 2147483647 h 194"/>
              <a:gd name="T60" fmla="*/ 2147483647 w 164"/>
              <a:gd name="T61" fmla="*/ 2147483647 h 194"/>
              <a:gd name="T62" fmla="*/ 2147483647 w 164"/>
              <a:gd name="T63" fmla="*/ 2147483647 h 194"/>
              <a:gd name="T64" fmla="*/ 2147483647 w 164"/>
              <a:gd name="T65" fmla="*/ 2147483647 h 194"/>
              <a:gd name="T66" fmla="*/ 2147483647 w 164"/>
              <a:gd name="T67" fmla="*/ 2147483647 h 194"/>
              <a:gd name="T68" fmla="*/ 2147483647 w 164"/>
              <a:gd name="T69" fmla="*/ 2147483647 h 194"/>
              <a:gd name="T70" fmla="*/ 2147483647 w 164"/>
              <a:gd name="T71" fmla="*/ 2147483647 h 194"/>
              <a:gd name="T72" fmla="*/ 2147483647 w 164"/>
              <a:gd name="T73" fmla="*/ 2147483647 h 194"/>
              <a:gd name="T74" fmla="*/ 2147483647 w 164"/>
              <a:gd name="T75" fmla="*/ 2147483647 h 194"/>
              <a:gd name="T76" fmla="*/ 2147483647 w 164"/>
              <a:gd name="T77" fmla="*/ 2147483647 h 194"/>
              <a:gd name="T78" fmla="*/ 2147483647 w 164"/>
              <a:gd name="T79" fmla="*/ 2147483647 h 194"/>
              <a:gd name="T80" fmla="*/ 2147483647 w 164"/>
              <a:gd name="T81" fmla="*/ 0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94"/>
              <a:gd name="T125" fmla="*/ 164 w 164"/>
              <a:gd name="T126" fmla="*/ 194 h 19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94">
                <a:moveTo>
                  <a:pt x="0" y="194"/>
                </a:moveTo>
                <a:lnTo>
                  <a:pt x="5" y="189"/>
                </a:lnTo>
                <a:lnTo>
                  <a:pt x="5" y="184"/>
                </a:lnTo>
                <a:lnTo>
                  <a:pt x="14" y="175"/>
                </a:lnTo>
                <a:lnTo>
                  <a:pt x="10" y="175"/>
                </a:lnTo>
                <a:lnTo>
                  <a:pt x="14" y="175"/>
                </a:lnTo>
                <a:lnTo>
                  <a:pt x="19" y="170"/>
                </a:lnTo>
                <a:lnTo>
                  <a:pt x="19" y="165"/>
                </a:lnTo>
                <a:lnTo>
                  <a:pt x="29" y="155"/>
                </a:lnTo>
                <a:lnTo>
                  <a:pt x="29" y="150"/>
                </a:lnTo>
                <a:lnTo>
                  <a:pt x="39" y="141"/>
                </a:lnTo>
                <a:lnTo>
                  <a:pt x="34" y="141"/>
                </a:lnTo>
                <a:lnTo>
                  <a:pt x="39" y="141"/>
                </a:lnTo>
                <a:lnTo>
                  <a:pt x="43" y="136"/>
                </a:lnTo>
                <a:lnTo>
                  <a:pt x="43" y="131"/>
                </a:lnTo>
                <a:lnTo>
                  <a:pt x="53" y="121"/>
                </a:lnTo>
                <a:lnTo>
                  <a:pt x="53" y="116"/>
                </a:lnTo>
                <a:lnTo>
                  <a:pt x="58" y="112"/>
                </a:lnTo>
                <a:lnTo>
                  <a:pt x="68" y="102"/>
                </a:lnTo>
                <a:lnTo>
                  <a:pt x="68" y="97"/>
                </a:lnTo>
                <a:lnTo>
                  <a:pt x="72" y="92"/>
                </a:lnTo>
                <a:lnTo>
                  <a:pt x="72" y="87"/>
                </a:lnTo>
                <a:lnTo>
                  <a:pt x="77" y="83"/>
                </a:lnTo>
                <a:lnTo>
                  <a:pt x="82" y="78"/>
                </a:lnTo>
                <a:lnTo>
                  <a:pt x="87" y="73"/>
                </a:lnTo>
                <a:lnTo>
                  <a:pt x="92" y="68"/>
                </a:lnTo>
                <a:lnTo>
                  <a:pt x="97" y="63"/>
                </a:lnTo>
                <a:lnTo>
                  <a:pt x="102" y="58"/>
                </a:lnTo>
                <a:lnTo>
                  <a:pt x="106" y="54"/>
                </a:lnTo>
                <a:lnTo>
                  <a:pt x="111" y="49"/>
                </a:lnTo>
                <a:lnTo>
                  <a:pt x="116" y="44"/>
                </a:lnTo>
                <a:lnTo>
                  <a:pt x="121" y="39"/>
                </a:lnTo>
                <a:lnTo>
                  <a:pt x="126" y="39"/>
                </a:lnTo>
                <a:lnTo>
                  <a:pt x="135" y="29"/>
                </a:lnTo>
                <a:lnTo>
                  <a:pt x="135" y="25"/>
                </a:lnTo>
                <a:lnTo>
                  <a:pt x="140" y="20"/>
                </a:lnTo>
                <a:lnTo>
                  <a:pt x="145" y="20"/>
                </a:lnTo>
                <a:lnTo>
                  <a:pt x="150" y="15"/>
                </a:lnTo>
                <a:lnTo>
                  <a:pt x="155" y="10"/>
                </a:lnTo>
                <a:lnTo>
                  <a:pt x="160" y="5"/>
                </a:lnTo>
                <a:lnTo>
                  <a:pt x="16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1" name="Rectangle 99"/>
          <p:cNvSpPr>
            <a:spLocks noChangeArrowheads="1"/>
          </p:cNvSpPr>
          <p:nvPr/>
        </p:nvSpPr>
        <p:spPr bwMode="auto">
          <a:xfrm>
            <a:off x="4005263" y="2703513"/>
            <a:ext cx="1036637" cy="10429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092" name="Rectangle 100"/>
          <p:cNvSpPr>
            <a:spLocks noChangeArrowheads="1"/>
          </p:cNvSpPr>
          <p:nvPr/>
        </p:nvSpPr>
        <p:spPr bwMode="auto">
          <a:xfrm>
            <a:off x="4005263" y="2703513"/>
            <a:ext cx="1036637" cy="10429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3" name="Freeform 101"/>
          <p:cNvSpPr>
            <a:spLocks/>
          </p:cNvSpPr>
          <p:nvPr/>
        </p:nvSpPr>
        <p:spPr bwMode="auto">
          <a:xfrm>
            <a:off x="4527550" y="2703513"/>
            <a:ext cx="1588" cy="1042987"/>
          </a:xfrm>
          <a:custGeom>
            <a:avLst/>
            <a:gdLst>
              <a:gd name="T0" fmla="*/ 0 w 1588"/>
              <a:gd name="T1" fmla="*/ 2147483647 h 136"/>
              <a:gd name="T2" fmla="*/ 0 w 1588"/>
              <a:gd name="T3" fmla="*/ 0 h 136"/>
              <a:gd name="T4" fmla="*/ 0 w 1588"/>
              <a:gd name="T5" fmla="*/ 0 h 136"/>
              <a:gd name="T6" fmla="*/ 0 60000 65536"/>
              <a:gd name="T7" fmla="*/ 0 60000 65536"/>
              <a:gd name="T8" fmla="*/ 0 60000 65536"/>
              <a:gd name="T9" fmla="*/ 0 w 1588"/>
              <a:gd name="T10" fmla="*/ 0 h 136"/>
              <a:gd name="T11" fmla="*/ 1588 w 1588"/>
              <a:gd name="T12" fmla="*/ 136 h 136"/>
            </a:gdLst>
            <a:ahLst/>
            <a:cxnLst>
              <a:cxn ang="T6">
                <a:pos x="T0" y="T1"/>
              </a:cxn>
              <a:cxn ang="T7">
                <a:pos x="T2" y="T3"/>
              </a:cxn>
              <a:cxn ang="T8">
                <a:pos x="T4" y="T5"/>
              </a:cxn>
            </a:cxnLst>
            <a:rect l="T9" t="T10" r="T11" b="T12"/>
            <a:pathLst>
              <a:path w="1588"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4" name="Freeform 102"/>
          <p:cNvSpPr>
            <a:spLocks/>
          </p:cNvSpPr>
          <p:nvPr/>
        </p:nvSpPr>
        <p:spPr bwMode="auto">
          <a:xfrm>
            <a:off x="4005263" y="3224213"/>
            <a:ext cx="1036637"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5" name="Line 103"/>
          <p:cNvSpPr>
            <a:spLocks noChangeShapeType="1"/>
          </p:cNvSpPr>
          <p:nvPr/>
        </p:nvSpPr>
        <p:spPr bwMode="auto">
          <a:xfrm>
            <a:off x="4005263" y="2703513"/>
            <a:ext cx="10366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96" name="Freeform 104"/>
          <p:cNvSpPr>
            <a:spLocks/>
          </p:cNvSpPr>
          <p:nvPr/>
        </p:nvSpPr>
        <p:spPr bwMode="auto">
          <a:xfrm>
            <a:off x="4005263" y="2703513"/>
            <a:ext cx="1036637"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7" name="Line 105"/>
          <p:cNvSpPr>
            <a:spLocks noChangeShapeType="1"/>
          </p:cNvSpPr>
          <p:nvPr/>
        </p:nvSpPr>
        <p:spPr bwMode="auto">
          <a:xfrm flipV="1">
            <a:off x="4005263" y="2703513"/>
            <a:ext cx="1587"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98" name="Line 106"/>
          <p:cNvSpPr>
            <a:spLocks noChangeShapeType="1"/>
          </p:cNvSpPr>
          <p:nvPr/>
        </p:nvSpPr>
        <p:spPr bwMode="auto">
          <a:xfrm>
            <a:off x="4005263" y="3746500"/>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99" name="Line 107"/>
          <p:cNvSpPr>
            <a:spLocks noChangeShapeType="1"/>
          </p:cNvSpPr>
          <p:nvPr/>
        </p:nvSpPr>
        <p:spPr bwMode="auto">
          <a:xfrm flipV="1">
            <a:off x="4005263" y="2703513"/>
            <a:ext cx="1587"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0" name="Line 108"/>
          <p:cNvSpPr>
            <a:spLocks noChangeShapeType="1"/>
          </p:cNvSpPr>
          <p:nvPr/>
        </p:nvSpPr>
        <p:spPr bwMode="auto">
          <a:xfrm flipV="1">
            <a:off x="4527550" y="3732213"/>
            <a:ext cx="1588"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1" name="Line 109"/>
          <p:cNvSpPr>
            <a:spLocks noChangeShapeType="1"/>
          </p:cNvSpPr>
          <p:nvPr/>
        </p:nvSpPr>
        <p:spPr bwMode="auto">
          <a:xfrm>
            <a:off x="4527550" y="2703513"/>
            <a:ext cx="1588"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2" name="Line 110"/>
          <p:cNvSpPr>
            <a:spLocks noChangeShapeType="1"/>
          </p:cNvSpPr>
          <p:nvPr/>
        </p:nvSpPr>
        <p:spPr bwMode="auto">
          <a:xfrm>
            <a:off x="4005263" y="3224213"/>
            <a:ext cx="79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3" name="Line 111"/>
          <p:cNvSpPr>
            <a:spLocks noChangeShapeType="1"/>
          </p:cNvSpPr>
          <p:nvPr/>
        </p:nvSpPr>
        <p:spPr bwMode="auto">
          <a:xfrm flipH="1">
            <a:off x="5033963" y="3224213"/>
            <a:ext cx="79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4" name="Line 112"/>
          <p:cNvSpPr>
            <a:spLocks noChangeShapeType="1"/>
          </p:cNvSpPr>
          <p:nvPr/>
        </p:nvSpPr>
        <p:spPr bwMode="auto">
          <a:xfrm>
            <a:off x="4005263" y="2703513"/>
            <a:ext cx="10366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5" name="Freeform 113"/>
          <p:cNvSpPr>
            <a:spLocks/>
          </p:cNvSpPr>
          <p:nvPr/>
        </p:nvSpPr>
        <p:spPr bwMode="auto">
          <a:xfrm>
            <a:off x="4005263" y="2703513"/>
            <a:ext cx="1036637"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06" name="Line 114"/>
          <p:cNvSpPr>
            <a:spLocks noChangeShapeType="1"/>
          </p:cNvSpPr>
          <p:nvPr/>
        </p:nvSpPr>
        <p:spPr bwMode="auto">
          <a:xfrm flipV="1">
            <a:off x="4005263" y="2703513"/>
            <a:ext cx="1587"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7" name="Freeform 115"/>
          <p:cNvSpPr>
            <a:spLocks/>
          </p:cNvSpPr>
          <p:nvPr/>
        </p:nvSpPr>
        <p:spPr bwMode="auto">
          <a:xfrm>
            <a:off x="4005263" y="27638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10"/>
                </a:lnTo>
                <a:lnTo>
                  <a:pt x="10" y="605"/>
                </a:lnTo>
                <a:lnTo>
                  <a:pt x="14" y="600"/>
                </a:lnTo>
                <a:lnTo>
                  <a:pt x="19" y="600"/>
                </a:lnTo>
                <a:lnTo>
                  <a:pt x="29" y="590"/>
                </a:lnTo>
                <a:lnTo>
                  <a:pt x="29" y="585"/>
                </a:lnTo>
                <a:lnTo>
                  <a:pt x="34" y="581"/>
                </a:lnTo>
                <a:lnTo>
                  <a:pt x="39" y="576"/>
                </a:lnTo>
                <a:lnTo>
                  <a:pt x="43" y="576"/>
                </a:lnTo>
                <a:lnTo>
                  <a:pt x="53" y="566"/>
                </a:lnTo>
                <a:lnTo>
                  <a:pt x="53" y="561"/>
                </a:lnTo>
                <a:lnTo>
                  <a:pt x="58" y="556"/>
                </a:lnTo>
                <a:lnTo>
                  <a:pt x="63" y="556"/>
                </a:lnTo>
                <a:lnTo>
                  <a:pt x="72" y="547"/>
                </a:lnTo>
                <a:lnTo>
                  <a:pt x="72" y="542"/>
                </a:lnTo>
                <a:lnTo>
                  <a:pt x="77" y="537"/>
                </a:lnTo>
                <a:lnTo>
                  <a:pt x="82" y="532"/>
                </a:lnTo>
                <a:lnTo>
                  <a:pt x="87" y="532"/>
                </a:lnTo>
                <a:lnTo>
                  <a:pt x="97" y="522"/>
                </a:lnTo>
                <a:lnTo>
                  <a:pt x="97" y="518"/>
                </a:lnTo>
                <a:lnTo>
                  <a:pt x="101" y="513"/>
                </a:lnTo>
                <a:lnTo>
                  <a:pt x="106" y="513"/>
                </a:lnTo>
                <a:lnTo>
                  <a:pt x="116" y="503"/>
                </a:lnTo>
                <a:lnTo>
                  <a:pt x="116" y="498"/>
                </a:lnTo>
                <a:lnTo>
                  <a:pt x="121" y="493"/>
                </a:lnTo>
                <a:lnTo>
                  <a:pt x="126" y="489"/>
                </a:lnTo>
                <a:lnTo>
                  <a:pt x="130" y="489"/>
                </a:lnTo>
                <a:lnTo>
                  <a:pt x="140" y="479"/>
                </a:lnTo>
                <a:lnTo>
                  <a:pt x="140" y="474"/>
                </a:lnTo>
                <a:lnTo>
                  <a:pt x="145" y="469"/>
                </a:lnTo>
                <a:lnTo>
                  <a:pt x="150" y="469"/>
                </a:lnTo>
                <a:lnTo>
                  <a:pt x="159" y="460"/>
                </a:lnTo>
                <a:lnTo>
                  <a:pt x="159" y="455"/>
                </a:lnTo>
                <a:lnTo>
                  <a:pt x="164" y="450"/>
                </a:lnTo>
                <a:lnTo>
                  <a:pt x="169" y="445"/>
                </a:lnTo>
                <a:lnTo>
                  <a:pt x="174" y="445"/>
                </a:lnTo>
                <a:lnTo>
                  <a:pt x="184" y="435"/>
                </a:lnTo>
                <a:lnTo>
                  <a:pt x="184" y="431"/>
                </a:lnTo>
                <a:lnTo>
                  <a:pt x="188" y="426"/>
                </a:lnTo>
                <a:lnTo>
                  <a:pt x="193" y="426"/>
                </a:lnTo>
                <a:lnTo>
                  <a:pt x="203" y="416"/>
                </a:lnTo>
                <a:lnTo>
                  <a:pt x="203" y="411"/>
                </a:lnTo>
                <a:lnTo>
                  <a:pt x="208" y="406"/>
                </a:lnTo>
                <a:lnTo>
                  <a:pt x="213" y="402"/>
                </a:lnTo>
                <a:lnTo>
                  <a:pt x="217" y="402"/>
                </a:lnTo>
                <a:lnTo>
                  <a:pt x="227" y="392"/>
                </a:lnTo>
                <a:lnTo>
                  <a:pt x="227" y="387"/>
                </a:lnTo>
                <a:lnTo>
                  <a:pt x="232" y="382"/>
                </a:lnTo>
                <a:lnTo>
                  <a:pt x="237" y="382"/>
                </a:lnTo>
                <a:lnTo>
                  <a:pt x="246" y="373"/>
                </a:lnTo>
                <a:lnTo>
                  <a:pt x="246" y="368"/>
                </a:lnTo>
                <a:lnTo>
                  <a:pt x="251" y="363"/>
                </a:lnTo>
                <a:lnTo>
                  <a:pt x="256" y="358"/>
                </a:lnTo>
                <a:lnTo>
                  <a:pt x="261" y="358"/>
                </a:lnTo>
                <a:lnTo>
                  <a:pt x="271" y="348"/>
                </a:lnTo>
                <a:lnTo>
                  <a:pt x="271" y="344"/>
                </a:lnTo>
                <a:lnTo>
                  <a:pt x="276" y="339"/>
                </a:lnTo>
                <a:lnTo>
                  <a:pt x="280" y="339"/>
                </a:lnTo>
                <a:lnTo>
                  <a:pt x="290" y="329"/>
                </a:lnTo>
                <a:lnTo>
                  <a:pt x="290" y="324"/>
                </a:lnTo>
                <a:lnTo>
                  <a:pt x="295" y="319"/>
                </a:lnTo>
                <a:lnTo>
                  <a:pt x="300" y="315"/>
                </a:lnTo>
                <a:lnTo>
                  <a:pt x="305" y="315"/>
                </a:lnTo>
                <a:lnTo>
                  <a:pt x="314" y="305"/>
                </a:lnTo>
                <a:lnTo>
                  <a:pt x="314" y="300"/>
                </a:lnTo>
                <a:lnTo>
                  <a:pt x="319" y="295"/>
                </a:lnTo>
                <a:lnTo>
                  <a:pt x="324" y="295"/>
                </a:lnTo>
                <a:lnTo>
                  <a:pt x="334" y="286"/>
                </a:lnTo>
                <a:lnTo>
                  <a:pt x="334" y="281"/>
                </a:lnTo>
                <a:lnTo>
                  <a:pt x="338" y="276"/>
                </a:lnTo>
                <a:lnTo>
                  <a:pt x="343" y="271"/>
                </a:lnTo>
                <a:lnTo>
                  <a:pt x="348" y="271"/>
                </a:lnTo>
                <a:lnTo>
                  <a:pt x="358" y="261"/>
                </a:lnTo>
                <a:lnTo>
                  <a:pt x="358" y="257"/>
                </a:lnTo>
                <a:lnTo>
                  <a:pt x="363" y="252"/>
                </a:lnTo>
                <a:lnTo>
                  <a:pt x="367" y="252"/>
                </a:lnTo>
                <a:lnTo>
                  <a:pt x="377" y="242"/>
                </a:lnTo>
                <a:lnTo>
                  <a:pt x="377" y="237"/>
                </a:lnTo>
                <a:lnTo>
                  <a:pt x="382" y="232"/>
                </a:lnTo>
                <a:lnTo>
                  <a:pt x="387" y="228"/>
                </a:lnTo>
                <a:lnTo>
                  <a:pt x="392" y="228"/>
                </a:lnTo>
                <a:lnTo>
                  <a:pt x="401" y="218"/>
                </a:lnTo>
                <a:lnTo>
                  <a:pt x="401" y="213"/>
                </a:lnTo>
                <a:lnTo>
                  <a:pt x="406" y="208"/>
                </a:lnTo>
                <a:lnTo>
                  <a:pt x="411" y="208"/>
                </a:lnTo>
                <a:lnTo>
                  <a:pt x="421" y="199"/>
                </a:lnTo>
                <a:lnTo>
                  <a:pt x="421" y="194"/>
                </a:lnTo>
                <a:lnTo>
                  <a:pt x="425" y="189"/>
                </a:lnTo>
                <a:lnTo>
                  <a:pt x="430" y="184"/>
                </a:lnTo>
                <a:lnTo>
                  <a:pt x="435" y="184"/>
                </a:lnTo>
                <a:lnTo>
                  <a:pt x="445" y="174"/>
                </a:lnTo>
                <a:lnTo>
                  <a:pt x="445" y="170"/>
                </a:lnTo>
                <a:lnTo>
                  <a:pt x="450" y="165"/>
                </a:lnTo>
                <a:lnTo>
                  <a:pt x="454" y="165"/>
                </a:lnTo>
                <a:lnTo>
                  <a:pt x="464" y="155"/>
                </a:lnTo>
                <a:lnTo>
                  <a:pt x="464" y="150"/>
                </a:lnTo>
                <a:lnTo>
                  <a:pt x="469" y="145"/>
                </a:lnTo>
                <a:lnTo>
                  <a:pt x="474" y="141"/>
                </a:lnTo>
                <a:lnTo>
                  <a:pt x="479" y="141"/>
                </a:lnTo>
                <a:lnTo>
                  <a:pt x="488" y="131"/>
                </a:lnTo>
                <a:lnTo>
                  <a:pt x="488" y="126"/>
                </a:lnTo>
                <a:lnTo>
                  <a:pt x="493" y="121"/>
                </a:lnTo>
                <a:lnTo>
                  <a:pt x="498" y="121"/>
                </a:lnTo>
                <a:lnTo>
                  <a:pt x="508" y="111"/>
                </a:lnTo>
                <a:lnTo>
                  <a:pt x="508" y="107"/>
                </a:lnTo>
                <a:lnTo>
                  <a:pt x="512" y="102"/>
                </a:lnTo>
                <a:lnTo>
                  <a:pt x="517" y="97"/>
                </a:lnTo>
                <a:lnTo>
                  <a:pt x="522" y="97"/>
                </a:lnTo>
                <a:lnTo>
                  <a:pt x="532" y="87"/>
                </a:lnTo>
                <a:lnTo>
                  <a:pt x="532" y="82"/>
                </a:lnTo>
                <a:lnTo>
                  <a:pt x="537" y="78"/>
                </a:lnTo>
                <a:lnTo>
                  <a:pt x="541" y="78"/>
                </a:lnTo>
                <a:lnTo>
                  <a:pt x="551" y="68"/>
                </a:lnTo>
                <a:lnTo>
                  <a:pt x="551" y="63"/>
                </a:lnTo>
                <a:lnTo>
                  <a:pt x="556" y="58"/>
                </a:lnTo>
                <a:lnTo>
                  <a:pt x="561" y="53"/>
                </a:lnTo>
                <a:lnTo>
                  <a:pt x="566" y="49"/>
                </a:lnTo>
                <a:lnTo>
                  <a:pt x="570" y="44"/>
                </a:lnTo>
                <a:lnTo>
                  <a:pt x="575" y="39"/>
                </a:lnTo>
                <a:lnTo>
                  <a:pt x="580" y="34"/>
                </a:lnTo>
                <a:lnTo>
                  <a:pt x="585" y="34"/>
                </a:lnTo>
                <a:lnTo>
                  <a:pt x="595" y="24"/>
                </a:lnTo>
                <a:lnTo>
                  <a:pt x="595" y="20"/>
                </a:lnTo>
                <a:lnTo>
                  <a:pt x="599" y="15"/>
                </a:lnTo>
                <a:lnTo>
                  <a:pt x="604"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08" name="Freeform 116"/>
          <p:cNvSpPr>
            <a:spLocks/>
          </p:cNvSpPr>
          <p:nvPr/>
        </p:nvSpPr>
        <p:spPr bwMode="auto">
          <a:xfrm>
            <a:off x="4979988" y="2709863"/>
            <a:ext cx="61912" cy="53975"/>
          </a:xfrm>
          <a:custGeom>
            <a:avLst/>
            <a:gdLst>
              <a:gd name="T0" fmla="*/ 0 w 39"/>
              <a:gd name="T1" fmla="*/ 2147483647 h 34"/>
              <a:gd name="T2" fmla="*/ 2147483647 w 39"/>
              <a:gd name="T3" fmla="*/ 2147483647 h 34"/>
              <a:gd name="T4" fmla="*/ 2147483647 w 39"/>
              <a:gd name="T5" fmla="*/ 2147483647 h 34"/>
              <a:gd name="T6" fmla="*/ 2147483647 w 39"/>
              <a:gd name="T7" fmla="*/ 2147483647 h 34"/>
              <a:gd name="T8" fmla="*/ 2147483647 w 39"/>
              <a:gd name="T9" fmla="*/ 2147483647 h 34"/>
              <a:gd name="T10" fmla="*/ 2147483647 w 39"/>
              <a:gd name="T11" fmla="*/ 2147483647 h 34"/>
              <a:gd name="T12" fmla="*/ 2147483647 w 39"/>
              <a:gd name="T13" fmla="*/ 2147483647 h 34"/>
              <a:gd name="T14" fmla="*/ 2147483647 w 39"/>
              <a:gd name="T15" fmla="*/ 0 h 34"/>
              <a:gd name="T16" fmla="*/ 2147483647 w 39"/>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34"/>
              <a:gd name="T29" fmla="*/ 39 w 39"/>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34">
                <a:moveTo>
                  <a:pt x="0" y="34"/>
                </a:moveTo>
                <a:lnTo>
                  <a:pt x="5" y="29"/>
                </a:lnTo>
                <a:lnTo>
                  <a:pt x="10" y="25"/>
                </a:lnTo>
                <a:lnTo>
                  <a:pt x="14" y="25"/>
                </a:lnTo>
                <a:lnTo>
                  <a:pt x="24" y="15"/>
                </a:lnTo>
                <a:lnTo>
                  <a:pt x="24" y="10"/>
                </a:lnTo>
                <a:lnTo>
                  <a:pt x="29" y="5"/>
                </a:lnTo>
                <a:lnTo>
                  <a:pt x="34" y="0"/>
                </a:lnTo>
                <a:lnTo>
                  <a:pt x="3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09" name="Freeform 117"/>
          <p:cNvSpPr>
            <a:spLocks/>
          </p:cNvSpPr>
          <p:nvPr/>
        </p:nvSpPr>
        <p:spPr bwMode="auto">
          <a:xfrm>
            <a:off x="4005263" y="2979738"/>
            <a:ext cx="782637" cy="774700"/>
          </a:xfrm>
          <a:custGeom>
            <a:avLst/>
            <a:gdLst>
              <a:gd name="T0" fmla="*/ 2147483647 w 493"/>
              <a:gd name="T1" fmla="*/ 2147483647 h 488"/>
              <a:gd name="T2" fmla="*/ 2147483647 w 493"/>
              <a:gd name="T3" fmla="*/ 2147483647 h 488"/>
              <a:gd name="T4" fmla="*/ 2147483647 w 493"/>
              <a:gd name="T5" fmla="*/ 2147483647 h 488"/>
              <a:gd name="T6" fmla="*/ 2147483647 w 493"/>
              <a:gd name="T7" fmla="*/ 2147483647 h 488"/>
              <a:gd name="T8" fmla="*/ 2147483647 w 493"/>
              <a:gd name="T9" fmla="*/ 2147483647 h 488"/>
              <a:gd name="T10" fmla="*/ 2147483647 w 493"/>
              <a:gd name="T11" fmla="*/ 2147483647 h 488"/>
              <a:gd name="T12" fmla="*/ 2147483647 w 493"/>
              <a:gd name="T13" fmla="*/ 2147483647 h 488"/>
              <a:gd name="T14" fmla="*/ 2147483647 w 493"/>
              <a:gd name="T15" fmla="*/ 2147483647 h 488"/>
              <a:gd name="T16" fmla="*/ 2147483647 w 493"/>
              <a:gd name="T17" fmla="*/ 2147483647 h 488"/>
              <a:gd name="T18" fmla="*/ 2147483647 w 493"/>
              <a:gd name="T19" fmla="*/ 2147483647 h 488"/>
              <a:gd name="T20" fmla="*/ 2147483647 w 493"/>
              <a:gd name="T21" fmla="*/ 2147483647 h 488"/>
              <a:gd name="T22" fmla="*/ 2147483647 w 493"/>
              <a:gd name="T23" fmla="*/ 2147483647 h 488"/>
              <a:gd name="T24" fmla="*/ 2147483647 w 493"/>
              <a:gd name="T25" fmla="*/ 2147483647 h 488"/>
              <a:gd name="T26" fmla="*/ 2147483647 w 493"/>
              <a:gd name="T27" fmla="*/ 2147483647 h 488"/>
              <a:gd name="T28" fmla="*/ 2147483647 w 493"/>
              <a:gd name="T29" fmla="*/ 2147483647 h 488"/>
              <a:gd name="T30" fmla="*/ 2147483647 w 493"/>
              <a:gd name="T31" fmla="*/ 2147483647 h 488"/>
              <a:gd name="T32" fmla="*/ 2147483647 w 493"/>
              <a:gd name="T33" fmla="*/ 2147483647 h 488"/>
              <a:gd name="T34" fmla="*/ 2147483647 w 493"/>
              <a:gd name="T35" fmla="*/ 2147483647 h 488"/>
              <a:gd name="T36" fmla="*/ 2147483647 w 493"/>
              <a:gd name="T37" fmla="*/ 2147483647 h 488"/>
              <a:gd name="T38" fmla="*/ 2147483647 w 493"/>
              <a:gd name="T39" fmla="*/ 2147483647 h 488"/>
              <a:gd name="T40" fmla="*/ 2147483647 w 493"/>
              <a:gd name="T41" fmla="*/ 2147483647 h 488"/>
              <a:gd name="T42" fmla="*/ 2147483647 w 493"/>
              <a:gd name="T43" fmla="*/ 2147483647 h 488"/>
              <a:gd name="T44" fmla="*/ 2147483647 w 493"/>
              <a:gd name="T45" fmla="*/ 2147483647 h 488"/>
              <a:gd name="T46" fmla="*/ 2147483647 w 493"/>
              <a:gd name="T47" fmla="*/ 2147483647 h 488"/>
              <a:gd name="T48" fmla="*/ 2147483647 w 493"/>
              <a:gd name="T49" fmla="*/ 2147483647 h 488"/>
              <a:gd name="T50" fmla="*/ 2147483647 w 493"/>
              <a:gd name="T51" fmla="*/ 2147483647 h 488"/>
              <a:gd name="T52" fmla="*/ 2147483647 w 493"/>
              <a:gd name="T53" fmla="*/ 2147483647 h 488"/>
              <a:gd name="T54" fmla="*/ 2147483647 w 493"/>
              <a:gd name="T55" fmla="*/ 2147483647 h 488"/>
              <a:gd name="T56" fmla="*/ 2147483647 w 493"/>
              <a:gd name="T57" fmla="*/ 2147483647 h 488"/>
              <a:gd name="T58" fmla="*/ 2147483647 w 493"/>
              <a:gd name="T59" fmla="*/ 2147483647 h 488"/>
              <a:gd name="T60" fmla="*/ 2147483647 w 493"/>
              <a:gd name="T61" fmla="*/ 2147483647 h 488"/>
              <a:gd name="T62" fmla="*/ 2147483647 w 493"/>
              <a:gd name="T63" fmla="*/ 2147483647 h 488"/>
              <a:gd name="T64" fmla="*/ 2147483647 w 493"/>
              <a:gd name="T65" fmla="*/ 2147483647 h 488"/>
              <a:gd name="T66" fmla="*/ 2147483647 w 493"/>
              <a:gd name="T67" fmla="*/ 2147483647 h 488"/>
              <a:gd name="T68" fmla="*/ 2147483647 w 493"/>
              <a:gd name="T69" fmla="*/ 2147483647 h 488"/>
              <a:gd name="T70" fmla="*/ 2147483647 w 493"/>
              <a:gd name="T71" fmla="*/ 2147483647 h 488"/>
              <a:gd name="T72" fmla="*/ 2147483647 w 493"/>
              <a:gd name="T73" fmla="*/ 2147483647 h 488"/>
              <a:gd name="T74" fmla="*/ 2147483647 w 493"/>
              <a:gd name="T75" fmla="*/ 2147483647 h 488"/>
              <a:gd name="T76" fmla="*/ 2147483647 w 493"/>
              <a:gd name="T77" fmla="*/ 2147483647 h 488"/>
              <a:gd name="T78" fmla="*/ 2147483647 w 493"/>
              <a:gd name="T79" fmla="*/ 2147483647 h 488"/>
              <a:gd name="T80" fmla="*/ 2147483647 w 493"/>
              <a:gd name="T81" fmla="*/ 2147483647 h 488"/>
              <a:gd name="T82" fmla="*/ 2147483647 w 493"/>
              <a:gd name="T83" fmla="*/ 2147483647 h 4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3"/>
              <a:gd name="T127" fmla="*/ 0 h 488"/>
              <a:gd name="T128" fmla="*/ 493 w 493"/>
              <a:gd name="T129" fmla="*/ 488 h 4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3" h="488">
                <a:moveTo>
                  <a:pt x="0" y="488"/>
                </a:moveTo>
                <a:lnTo>
                  <a:pt x="5" y="483"/>
                </a:lnTo>
                <a:lnTo>
                  <a:pt x="10" y="478"/>
                </a:lnTo>
                <a:lnTo>
                  <a:pt x="14" y="474"/>
                </a:lnTo>
                <a:lnTo>
                  <a:pt x="19" y="474"/>
                </a:lnTo>
                <a:lnTo>
                  <a:pt x="24" y="469"/>
                </a:lnTo>
                <a:lnTo>
                  <a:pt x="29" y="464"/>
                </a:lnTo>
                <a:lnTo>
                  <a:pt x="34" y="459"/>
                </a:lnTo>
                <a:lnTo>
                  <a:pt x="39" y="454"/>
                </a:lnTo>
                <a:lnTo>
                  <a:pt x="43" y="449"/>
                </a:lnTo>
                <a:lnTo>
                  <a:pt x="48" y="449"/>
                </a:lnTo>
                <a:lnTo>
                  <a:pt x="53" y="445"/>
                </a:lnTo>
                <a:lnTo>
                  <a:pt x="58" y="440"/>
                </a:lnTo>
                <a:lnTo>
                  <a:pt x="63" y="435"/>
                </a:lnTo>
                <a:lnTo>
                  <a:pt x="68" y="430"/>
                </a:lnTo>
                <a:lnTo>
                  <a:pt x="72" y="425"/>
                </a:lnTo>
                <a:lnTo>
                  <a:pt x="77" y="420"/>
                </a:lnTo>
                <a:lnTo>
                  <a:pt x="82" y="415"/>
                </a:lnTo>
                <a:lnTo>
                  <a:pt x="87" y="411"/>
                </a:lnTo>
                <a:lnTo>
                  <a:pt x="92" y="406"/>
                </a:lnTo>
                <a:lnTo>
                  <a:pt x="97" y="401"/>
                </a:lnTo>
                <a:lnTo>
                  <a:pt x="101" y="396"/>
                </a:lnTo>
                <a:lnTo>
                  <a:pt x="106" y="391"/>
                </a:lnTo>
                <a:lnTo>
                  <a:pt x="111" y="386"/>
                </a:lnTo>
                <a:lnTo>
                  <a:pt x="116" y="382"/>
                </a:lnTo>
                <a:lnTo>
                  <a:pt x="121" y="377"/>
                </a:lnTo>
                <a:lnTo>
                  <a:pt x="126" y="372"/>
                </a:lnTo>
                <a:lnTo>
                  <a:pt x="130" y="367"/>
                </a:lnTo>
                <a:lnTo>
                  <a:pt x="135" y="362"/>
                </a:lnTo>
                <a:lnTo>
                  <a:pt x="135" y="357"/>
                </a:lnTo>
                <a:lnTo>
                  <a:pt x="140" y="353"/>
                </a:lnTo>
                <a:lnTo>
                  <a:pt x="140" y="348"/>
                </a:lnTo>
                <a:lnTo>
                  <a:pt x="145" y="343"/>
                </a:lnTo>
                <a:lnTo>
                  <a:pt x="145" y="338"/>
                </a:lnTo>
                <a:lnTo>
                  <a:pt x="150" y="333"/>
                </a:lnTo>
                <a:lnTo>
                  <a:pt x="155" y="324"/>
                </a:lnTo>
                <a:lnTo>
                  <a:pt x="155" y="319"/>
                </a:lnTo>
                <a:lnTo>
                  <a:pt x="159" y="314"/>
                </a:lnTo>
                <a:lnTo>
                  <a:pt x="159" y="309"/>
                </a:lnTo>
                <a:lnTo>
                  <a:pt x="164" y="304"/>
                </a:lnTo>
                <a:lnTo>
                  <a:pt x="164" y="299"/>
                </a:lnTo>
                <a:lnTo>
                  <a:pt x="169" y="295"/>
                </a:lnTo>
                <a:lnTo>
                  <a:pt x="169" y="290"/>
                </a:lnTo>
                <a:lnTo>
                  <a:pt x="174" y="285"/>
                </a:lnTo>
                <a:lnTo>
                  <a:pt x="179" y="280"/>
                </a:lnTo>
                <a:lnTo>
                  <a:pt x="179" y="270"/>
                </a:lnTo>
                <a:lnTo>
                  <a:pt x="184" y="266"/>
                </a:lnTo>
                <a:lnTo>
                  <a:pt x="184" y="261"/>
                </a:lnTo>
                <a:lnTo>
                  <a:pt x="188" y="256"/>
                </a:lnTo>
                <a:lnTo>
                  <a:pt x="188" y="251"/>
                </a:lnTo>
                <a:lnTo>
                  <a:pt x="193" y="241"/>
                </a:lnTo>
                <a:lnTo>
                  <a:pt x="198" y="237"/>
                </a:lnTo>
                <a:lnTo>
                  <a:pt x="198" y="232"/>
                </a:lnTo>
                <a:lnTo>
                  <a:pt x="203" y="222"/>
                </a:lnTo>
                <a:lnTo>
                  <a:pt x="203" y="217"/>
                </a:lnTo>
                <a:lnTo>
                  <a:pt x="208" y="212"/>
                </a:lnTo>
                <a:lnTo>
                  <a:pt x="208" y="208"/>
                </a:lnTo>
                <a:lnTo>
                  <a:pt x="213" y="198"/>
                </a:lnTo>
                <a:lnTo>
                  <a:pt x="213" y="193"/>
                </a:lnTo>
                <a:lnTo>
                  <a:pt x="217" y="188"/>
                </a:lnTo>
                <a:lnTo>
                  <a:pt x="222" y="179"/>
                </a:lnTo>
                <a:lnTo>
                  <a:pt x="222" y="174"/>
                </a:lnTo>
                <a:lnTo>
                  <a:pt x="232" y="164"/>
                </a:lnTo>
                <a:lnTo>
                  <a:pt x="232" y="159"/>
                </a:lnTo>
                <a:lnTo>
                  <a:pt x="237" y="159"/>
                </a:lnTo>
                <a:lnTo>
                  <a:pt x="242" y="154"/>
                </a:lnTo>
                <a:lnTo>
                  <a:pt x="251" y="145"/>
                </a:lnTo>
                <a:lnTo>
                  <a:pt x="251" y="140"/>
                </a:lnTo>
                <a:lnTo>
                  <a:pt x="256" y="135"/>
                </a:lnTo>
                <a:lnTo>
                  <a:pt x="261" y="135"/>
                </a:lnTo>
                <a:lnTo>
                  <a:pt x="266" y="135"/>
                </a:lnTo>
                <a:lnTo>
                  <a:pt x="271" y="135"/>
                </a:lnTo>
                <a:lnTo>
                  <a:pt x="276" y="135"/>
                </a:lnTo>
                <a:lnTo>
                  <a:pt x="280" y="140"/>
                </a:lnTo>
                <a:lnTo>
                  <a:pt x="285" y="140"/>
                </a:lnTo>
                <a:lnTo>
                  <a:pt x="290" y="140"/>
                </a:lnTo>
                <a:lnTo>
                  <a:pt x="295" y="145"/>
                </a:lnTo>
                <a:lnTo>
                  <a:pt x="300" y="150"/>
                </a:lnTo>
                <a:lnTo>
                  <a:pt x="305" y="150"/>
                </a:lnTo>
                <a:lnTo>
                  <a:pt x="309" y="154"/>
                </a:lnTo>
                <a:lnTo>
                  <a:pt x="314" y="154"/>
                </a:lnTo>
                <a:lnTo>
                  <a:pt x="319" y="154"/>
                </a:lnTo>
                <a:lnTo>
                  <a:pt x="324" y="154"/>
                </a:lnTo>
                <a:lnTo>
                  <a:pt x="329" y="154"/>
                </a:lnTo>
                <a:lnTo>
                  <a:pt x="334" y="154"/>
                </a:lnTo>
                <a:lnTo>
                  <a:pt x="338" y="154"/>
                </a:lnTo>
                <a:lnTo>
                  <a:pt x="343" y="159"/>
                </a:lnTo>
                <a:lnTo>
                  <a:pt x="348" y="159"/>
                </a:lnTo>
                <a:lnTo>
                  <a:pt x="353" y="164"/>
                </a:lnTo>
                <a:lnTo>
                  <a:pt x="358" y="169"/>
                </a:lnTo>
                <a:lnTo>
                  <a:pt x="363" y="169"/>
                </a:lnTo>
                <a:lnTo>
                  <a:pt x="367" y="169"/>
                </a:lnTo>
                <a:lnTo>
                  <a:pt x="372" y="169"/>
                </a:lnTo>
                <a:lnTo>
                  <a:pt x="377" y="174"/>
                </a:lnTo>
                <a:lnTo>
                  <a:pt x="382" y="174"/>
                </a:lnTo>
                <a:lnTo>
                  <a:pt x="387" y="174"/>
                </a:lnTo>
                <a:lnTo>
                  <a:pt x="392" y="174"/>
                </a:lnTo>
                <a:lnTo>
                  <a:pt x="396" y="169"/>
                </a:lnTo>
                <a:lnTo>
                  <a:pt x="401" y="164"/>
                </a:lnTo>
                <a:lnTo>
                  <a:pt x="406" y="159"/>
                </a:lnTo>
                <a:lnTo>
                  <a:pt x="411" y="154"/>
                </a:lnTo>
                <a:lnTo>
                  <a:pt x="416" y="150"/>
                </a:lnTo>
                <a:lnTo>
                  <a:pt x="421" y="145"/>
                </a:lnTo>
                <a:lnTo>
                  <a:pt x="425" y="140"/>
                </a:lnTo>
                <a:lnTo>
                  <a:pt x="430" y="135"/>
                </a:lnTo>
                <a:lnTo>
                  <a:pt x="430" y="130"/>
                </a:lnTo>
                <a:lnTo>
                  <a:pt x="435" y="121"/>
                </a:lnTo>
                <a:lnTo>
                  <a:pt x="440" y="116"/>
                </a:lnTo>
                <a:lnTo>
                  <a:pt x="440" y="111"/>
                </a:lnTo>
                <a:lnTo>
                  <a:pt x="445" y="101"/>
                </a:lnTo>
                <a:lnTo>
                  <a:pt x="445" y="96"/>
                </a:lnTo>
                <a:lnTo>
                  <a:pt x="450" y="92"/>
                </a:lnTo>
                <a:lnTo>
                  <a:pt x="450" y="87"/>
                </a:lnTo>
                <a:lnTo>
                  <a:pt x="454" y="77"/>
                </a:lnTo>
                <a:lnTo>
                  <a:pt x="459" y="72"/>
                </a:lnTo>
                <a:lnTo>
                  <a:pt x="459" y="67"/>
                </a:lnTo>
                <a:lnTo>
                  <a:pt x="464" y="58"/>
                </a:lnTo>
                <a:lnTo>
                  <a:pt x="464" y="53"/>
                </a:lnTo>
                <a:lnTo>
                  <a:pt x="469" y="48"/>
                </a:lnTo>
                <a:lnTo>
                  <a:pt x="469" y="43"/>
                </a:lnTo>
                <a:lnTo>
                  <a:pt x="474" y="38"/>
                </a:lnTo>
                <a:lnTo>
                  <a:pt x="474" y="29"/>
                </a:lnTo>
                <a:lnTo>
                  <a:pt x="479" y="24"/>
                </a:lnTo>
                <a:lnTo>
                  <a:pt x="483" y="19"/>
                </a:lnTo>
                <a:lnTo>
                  <a:pt x="483" y="14"/>
                </a:lnTo>
                <a:lnTo>
                  <a:pt x="488" y="9"/>
                </a:lnTo>
                <a:lnTo>
                  <a:pt x="488" y="5"/>
                </a:lnTo>
                <a:lnTo>
                  <a:pt x="493"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0" name="Freeform 118"/>
          <p:cNvSpPr>
            <a:spLocks/>
          </p:cNvSpPr>
          <p:nvPr/>
        </p:nvSpPr>
        <p:spPr bwMode="auto">
          <a:xfrm>
            <a:off x="4787900" y="2709863"/>
            <a:ext cx="238125" cy="269875"/>
          </a:xfrm>
          <a:custGeom>
            <a:avLst/>
            <a:gdLst>
              <a:gd name="T0" fmla="*/ 0 w 150"/>
              <a:gd name="T1" fmla="*/ 2147483647 h 170"/>
              <a:gd name="T2" fmla="*/ 0 w 150"/>
              <a:gd name="T3" fmla="*/ 2147483647 h 170"/>
              <a:gd name="T4" fmla="*/ 2147483647 w 150"/>
              <a:gd name="T5" fmla="*/ 2147483647 h 170"/>
              <a:gd name="T6" fmla="*/ 2147483647 w 150"/>
              <a:gd name="T7" fmla="*/ 2147483647 h 170"/>
              <a:gd name="T8" fmla="*/ 2147483647 w 150"/>
              <a:gd name="T9" fmla="*/ 2147483647 h 170"/>
              <a:gd name="T10" fmla="*/ 2147483647 w 150"/>
              <a:gd name="T11" fmla="*/ 2147483647 h 170"/>
              <a:gd name="T12" fmla="*/ 2147483647 w 150"/>
              <a:gd name="T13" fmla="*/ 2147483647 h 170"/>
              <a:gd name="T14" fmla="*/ 2147483647 w 150"/>
              <a:gd name="T15" fmla="*/ 2147483647 h 170"/>
              <a:gd name="T16" fmla="*/ 2147483647 w 150"/>
              <a:gd name="T17" fmla="*/ 2147483647 h 170"/>
              <a:gd name="T18" fmla="*/ 2147483647 w 150"/>
              <a:gd name="T19" fmla="*/ 2147483647 h 170"/>
              <a:gd name="T20" fmla="*/ 2147483647 w 150"/>
              <a:gd name="T21" fmla="*/ 2147483647 h 170"/>
              <a:gd name="T22" fmla="*/ 2147483647 w 150"/>
              <a:gd name="T23" fmla="*/ 2147483647 h 170"/>
              <a:gd name="T24" fmla="*/ 2147483647 w 150"/>
              <a:gd name="T25" fmla="*/ 2147483647 h 170"/>
              <a:gd name="T26" fmla="*/ 2147483647 w 150"/>
              <a:gd name="T27" fmla="*/ 2147483647 h 170"/>
              <a:gd name="T28" fmla="*/ 2147483647 w 150"/>
              <a:gd name="T29" fmla="*/ 2147483647 h 170"/>
              <a:gd name="T30" fmla="*/ 2147483647 w 150"/>
              <a:gd name="T31" fmla="*/ 2147483647 h 170"/>
              <a:gd name="T32" fmla="*/ 2147483647 w 150"/>
              <a:gd name="T33" fmla="*/ 2147483647 h 170"/>
              <a:gd name="T34" fmla="*/ 2147483647 w 150"/>
              <a:gd name="T35" fmla="*/ 2147483647 h 170"/>
              <a:gd name="T36" fmla="*/ 2147483647 w 150"/>
              <a:gd name="T37" fmla="*/ 2147483647 h 170"/>
              <a:gd name="T38" fmla="*/ 2147483647 w 150"/>
              <a:gd name="T39" fmla="*/ 2147483647 h 170"/>
              <a:gd name="T40" fmla="*/ 2147483647 w 150"/>
              <a:gd name="T41" fmla="*/ 2147483647 h 170"/>
              <a:gd name="T42" fmla="*/ 2147483647 w 150"/>
              <a:gd name="T43" fmla="*/ 2147483647 h 170"/>
              <a:gd name="T44" fmla="*/ 2147483647 w 150"/>
              <a:gd name="T45" fmla="*/ 2147483647 h 170"/>
              <a:gd name="T46" fmla="*/ 2147483647 w 150"/>
              <a:gd name="T47" fmla="*/ 2147483647 h 170"/>
              <a:gd name="T48" fmla="*/ 2147483647 w 150"/>
              <a:gd name="T49" fmla="*/ 2147483647 h 170"/>
              <a:gd name="T50" fmla="*/ 2147483647 w 150"/>
              <a:gd name="T51" fmla="*/ 2147483647 h 170"/>
              <a:gd name="T52" fmla="*/ 2147483647 w 150"/>
              <a:gd name="T53" fmla="*/ 2147483647 h 170"/>
              <a:gd name="T54" fmla="*/ 2147483647 w 150"/>
              <a:gd name="T55" fmla="*/ 2147483647 h 170"/>
              <a:gd name="T56" fmla="*/ 2147483647 w 150"/>
              <a:gd name="T57" fmla="*/ 2147483647 h 170"/>
              <a:gd name="T58" fmla="*/ 2147483647 w 150"/>
              <a:gd name="T59" fmla="*/ 2147483647 h 170"/>
              <a:gd name="T60" fmla="*/ 2147483647 w 150"/>
              <a:gd name="T61" fmla="*/ 2147483647 h 170"/>
              <a:gd name="T62" fmla="*/ 2147483647 w 150"/>
              <a:gd name="T63" fmla="*/ 2147483647 h 170"/>
              <a:gd name="T64" fmla="*/ 2147483647 w 150"/>
              <a:gd name="T65" fmla="*/ 2147483647 h 170"/>
              <a:gd name="T66" fmla="*/ 2147483647 w 150"/>
              <a:gd name="T67" fmla="*/ 2147483647 h 170"/>
              <a:gd name="T68" fmla="*/ 2147483647 w 150"/>
              <a:gd name="T69" fmla="*/ 2147483647 h 170"/>
              <a:gd name="T70" fmla="*/ 2147483647 w 150"/>
              <a:gd name="T71" fmla="*/ 0 h 170"/>
              <a:gd name="T72" fmla="*/ 2147483647 w 150"/>
              <a:gd name="T73" fmla="*/ 0 h 1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70"/>
              <a:gd name="T113" fmla="*/ 150 w 150"/>
              <a:gd name="T114" fmla="*/ 170 h 1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70">
                <a:moveTo>
                  <a:pt x="0" y="170"/>
                </a:moveTo>
                <a:lnTo>
                  <a:pt x="0" y="165"/>
                </a:lnTo>
                <a:lnTo>
                  <a:pt x="5" y="160"/>
                </a:lnTo>
                <a:lnTo>
                  <a:pt x="10" y="155"/>
                </a:lnTo>
                <a:lnTo>
                  <a:pt x="10" y="145"/>
                </a:lnTo>
                <a:lnTo>
                  <a:pt x="15" y="141"/>
                </a:lnTo>
                <a:lnTo>
                  <a:pt x="15" y="136"/>
                </a:lnTo>
                <a:lnTo>
                  <a:pt x="19" y="131"/>
                </a:lnTo>
                <a:lnTo>
                  <a:pt x="19" y="126"/>
                </a:lnTo>
                <a:lnTo>
                  <a:pt x="24" y="121"/>
                </a:lnTo>
                <a:lnTo>
                  <a:pt x="24" y="116"/>
                </a:lnTo>
                <a:lnTo>
                  <a:pt x="29" y="112"/>
                </a:lnTo>
                <a:lnTo>
                  <a:pt x="34" y="107"/>
                </a:lnTo>
                <a:lnTo>
                  <a:pt x="44" y="97"/>
                </a:lnTo>
                <a:lnTo>
                  <a:pt x="44" y="92"/>
                </a:lnTo>
                <a:lnTo>
                  <a:pt x="48" y="92"/>
                </a:lnTo>
                <a:lnTo>
                  <a:pt x="53" y="87"/>
                </a:lnTo>
                <a:lnTo>
                  <a:pt x="63" y="78"/>
                </a:lnTo>
                <a:lnTo>
                  <a:pt x="63" y="73"/>
                </a:lnTo>
                <a:lnTo>
                  <a:pt x="68" y="68"/>
                </a:lnTo>
                <a:lnTo>
                  <a:pt x="73" y="68"/>
                </a:lnTo>
                <a:lnTo>
                  <a:pt x="82" y="58"/>
                </a:lnTo>
                <a:lnTo>
                  <a:pt x="82" y="54"/>
                </a:lnTo>
                <a:lnTo>
                  <a:pt x="87" y="49"/>
                </a:lnTo>
                <a:lnTo>
                  <a:pt x="92" y="49"/>
                </a:lnTo>
                <a:lnTo>
                  <a:pt x="97" y="44"/>
                </a:lnTo>
                <a:lnTo>
                  <a:pt x="102" y="39"/>
                </a:lnTo>
                <a:lnTo>
                  <a:pt x="106" y="34"/>
                </a:lnTo>
                <a:lnTo>
                  <a:pt x="111" y="29"/>
                </a:lnTo>
                <a:lnTo>
                  <a:pt x="116" y="29"/>
                </a:lnTo>
                <a:lnTo>
                  <a:pt x="121" y="25"/>
                </a:lnTo>
                <a:lnTo>
                  <a:pt x="126" y="20"/>
                </a:lnTo>
                <a:lnTo>
                  <a:pt x="131" y="15"/>
                </a:lnTo>
                <a:lnTo>
                  <a:pt x="135" y="10"/>
                </a:lnTo>
                <a:lnTo>
                  <a:pt x="140" y="5"/>
                </a:lnTo>
                <a:lnTo>
                  <a:pt x="145" y="0"/>
                </a:lnTo>
                <a:lnTo>
                  <a:pt x="150"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1" name="Freeform 119"/>
          <p:cNvSpPr>
            <a:spLocks/>
          </p:cNvSpPr>
          <p:nvPr/>
        </p:nvSpPr>
        <p:spPr bwMode="auto">
          <a:xfrm>
            <a:off x="4005263" y="27638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10"/>
                </a:lnTo>
                <a:lnTo>
                  <a:pt x="10" y="605"/>
                </a:lnTo>
                <a:lnTo>
                  <a:pt x="14" y="600"/>
                </a:lnTo>
                <a:lnTo>
                  <a:pt x="19" y="600"/>
                </a:lnTo>
                <a:lnTo>
                  <a:pt x="29" y="590"/>
                </a:lnTo>
                <a:lnTo>
                  <a:pt x="29" y="585"/>
                </a:lnTo>
                <a:lnTo>
                  <a:pt x="34" y="581"/>
                </a:lnTo>
                <a:lnTo>
                  <a:pt x="39" y="576"/>
                </a:lnTo>
                <a:lnTo>
                  <a:pt x="43" y="576"/>
                </a:lnTo>
                <a:lnTo>
                  <a:pt x="53" y="566"/>
                </a:lnTo>
                <a:lnTo>
                  <a:pt x="53" y="561"/>
                </a:lnTo>
                <a:lnTo>
                  <a:pt x="58" y="556"/>
                </a:lnTo>
                <a:lnTo>
                  <a:pt x="63" y="556"/>
                </a:lnTo>
                <a:lnTo>
                  <a:pt x="72" y="547"/>
                </a:lnTo>
                <a:lnTo>
                  <a:pt x="72" y="542"/>
                </a:lnTo>
                <a:lnTo>
                  <a:pt x="77" y="537"/>
                </a:lnTo>
                <a:lnTo>
                  <a:pt x="82" y="532"/>
                </a:lnTo>
                <a:lnTo>
                  <a:pt x="87" y="532"/>
                </a:lnTo>
                <a:lnTo>
                  <a:pt x="97" y="522"/>
                </a:lnTo>
                <a:lnTo>
                  <a:pt x="97" y="518"/>
                </a:lnTo>
                <a:lnTo>
                  <a:pt x="101" y="513"/>
                </a:lnTo>
                <a:lnTo>
                  <a:pt x="106" y="513"/>
                </a:lnTo>
                <a:lnTo>
                  <a:pt x="116" y="503"/>
                </a:lnTo>
                <a:lnTo>
                  <a:pt x="116" y="498"/>
                </a:lnTo>
                <a:lnTo>
                  <a:pt x="121" y="493"/>
                </a:lnTo>
                <a:lnTo>
                  <a:pt x="126" y="489"/>
                </a:lnTo>
                <a:lnTo>
                  <a:pt x="130" y="489"/>
                </a:lnTo>
                <a:lnTo>
                  <a:pt x="140" y="479"/>
                </a:lnTo>
                <a:lnTo>
                  <a:pt x="140" y="474"/>
                </a:lnTo>
                <a:lnTo>
                  <a:pt x="145" y="469"/>
                </a:lnTo>
                <a:lnTo>
                  <a:pt x="150" y="469"/>
                </a:lnTo>
                <a:lnTo>
                  <a:pt x="159" y="460"/>
                </a:lnTo>
                <a:lnTo>
                  <a:pt x="159" y="455"/>
                </a:lnTo>
                <a:lnTo>
                  <a:pt x="164" y="450"/>
                </a:lnTo>
                <a:lnTo>
                  <a:pt x="169" y="445"/>
                </a:lnTo>
                <a:lnTo>
                  <a:pt x="174" y="445"/>
                </a:lnTo>
                <a:lnTo>
                  <a:pt x="184" y="435"/>
                </a:lnTo>
                <a:lnTo>
                  <a:pt x="184" y="431"/>
                </a:lnTo>
                <a:lnTo>
                  <a:pt x="188" y="426"/>
                </a:lnTo>
                <a:lnTo>
                  <a:pt x="193" y="426"/>
                </a:lnTo>
                <a:lnTo>
                  <a:pt x="203" y="416"/>
                </a:lnTo>
                <a:lnTo>
                  <a:pt x="203" y="411"/>
                </a:lnTo>
                <a:lnTo>
                  <a:pt x="208" y="406"/>
                </a:lnTo>
                <a:lnTo>
                  <a:pt x="213" y="402"/>
                </a:lnTo>
                <a:lnTo>
                  <a:pt x="217" y="402"/>
                </a:lnTo>
                <a:lnTo>
                  <a:pt x="227" y="392"/>
                </a:lnTo>
                <a:lnTo>
                  <a:pt x="227" y="387"/>
                </a:lnTo>
                <a:lnTo>
                  <a:pt x="232" y="382"/>
                </a:lnTo>
                <a:lnTo>
                  <a:pt x="237" y="382"/>
                </a:lnTo>
                <a:lnTo>
                  <a:pt x="246" y="373"/>
                </a:lnTo>
                <a:lnTo>
                  <a:pt x="246" y="368"/>
                </a:lnTo>
                <a:lnTo>
                  <a:pt x="251" y="363"/>
                </a:lnTo>
                <a:lnTo>
                  <a:pt x="256" y="358"/>
                </a:lnTo>
                <a:lnTo>
                  <a:pt x="261" y="358"/>
                </a:lnTo>
                <a:lnTo>
                  <a:pt x="271" y="348"/>
                </a:lnTo>
                <a:lnTo>
                  <a:pt x="271" y="344"/>
                </a:lnTo>
                <a:lnTo>
                  <a:pt x="276" y="339"/>
                </a:lnTo>
                <a:lnTo>
                  <a:pt x="280" y="339"/>
                </a:lnTo>
                <a:lnTo>
                  <a:pt x="290" y="329"/>
                </a:lnTo>
                <a:lnTo>
                  <a:pt x="290" y="324"/>
                </a:lnTo>
                <a:lnTo>
                  <a:pt x="295" y="319"/>
                </a:lnTo>
                <a:lnTo>
                  <a:pt x="300" y="315"/>
                </a:lnTo>
                <a:lnTo>
                  <a:pt x="305" y="315"/>
                </a:lnTo>
                <a:lnTo>
                  <a:pt x="314" y="305"/>
                </a:lnTo>
                <a:lnTo>
                  <a:pt x="314" y="300"/>
                </a:lnTo>
                <a:lnTo>
                  <a:pt x="319" y="295"/>
                </a:lnTo>
                <a:lnTo>
                  <a:pt x="324" y="295"/>
                </a:lnTo>
                <a:lnTo>
                  <a:pt x="334" y="286"/>
                </a:lnTo>
                <a:lnTo>
                  <a:pt x="334" y="281"/>
                </a:lnTo>
                <a:lnTo>
                  <a:pt x="338" y="276"/>
                </a:lnTo>
                <a:lnTo>
                  <a:pt x="343" y="271"/>
                </a:lnTo>
                <a:lnTo>
                  <a:pt x="348" y="271"/>
                </a:lnTo>
                <a:lnTo>
                  <a:pt x="358" y="261"/>
                </a:lnTo>
                <a:lnTo>
                  <a:pt x="358" y="257"/>
                </a:lnTo>
                <a:lnTo>
                  <a:pt x="363" y="252"/>
                </a:lnTo>
                <a:lnTo>
                  <a:pt x="367" y="252"/>
                </a:lnTo>
                <a:lnTo>
                  <a:pt x="377" y="242"/>
                </a:lnTo>
                <a:lnTo>
                  <a:pt x="377" y="237"/>
                </a:lnTo>
                <a:lnTo>
                  <a:pt x="382" y="232"/>
                </a:lnTo>
                <a:lnTo>
                  <a:pt x="387" y="228"/>
                </a:lnTo>
                <a:lnTo>
                  <a:pt x="392" y="228"/>
                </a:lnTo>
                <a:lnTo>
                  <a:pt x="401" y="218"/>
                </a:lnTo>
                <a:lnTo>
                  <a:pt x="401" y="213"/>
                </a:lnTo>
                <a:lnTo>
                  <a:pt x="406" y="208"/>
                </a:lnTo>
                <a:lnTo>
                  <a:pt x="411" y="208"/>
                </a:lnTo>
                <a:lnTo>
                  <a:pt x="421" y="199"/>
                </a:lnTo>
                <a:lnTo>
                  <a:pt x="421" y="194"/>
                </a:lnTo>
                <a:lnTo>
                  <a:pt x="425" y="189"/>
                </a:lnTo>
                <a:lnTo>
                  <a:pt x="430" y="184"/>
                </a:lnTo>
                <a:lnTo>
                  <a:pt x="435" y="184"/>
                </a:lnTo>
                <a:lnTo>
                  <a:pt x="445" y="174"/>
                </a:lnTo>
                <a:lnTo>
                  <a:pt x="445" y="170"/>
                </a:lnTo>
                <a:lnTo>
                  <a:pt x="450" y="165"/>
                </a:lnTo>
                <a:lnTo>
                  <a:pt x="454" y="165"/>
                </a:lnTo>
                <a:lnTo>
                  <a:pt x="464" y="155"/>
                </a:lnTo>
                <a:lnTo>
                  <a:pt x="464" y="150"/>
                </a:lnTo>
                <a:lnTo>
                  <a:pt x="469" y="145"/>
                </a:lnTo>
                <a:lnTo>
                  <a:pt x="474" y="141"/>
                </a:lnTo>
                <a:lnTo>
                  <a:pt x="479" y="141"/>
                </a:lnTo>
                <a:lnTo>
                  <a:pt x="488" y="131"/>
                </a:lnTo>
                <a:lnTo>
                  <a:pt x="488" y="126"/>
                </a:lnTo>
                <a:lnTo>
                  <a:pt x="493" y="121"/>
                </a:lnTo>
                <a:lnTo>
                  <a:pt x="498" y="121"/>
                </a:lnTo>
                <a:lnTo>
                  <a:pt x="508" y="111"/>
                </a:lnTo>
                <a:lnTo>
                  <a:pt x="508" y="107"/>
                </a:lnTo>
                <a:lnTo>
                  <a:pt x="512" y="102"/>
                </a:lnTo>
                <a:lnTo>
                  <a:pt x="517" y="97"/>
                </a:lnTo>
                <a:lnTo>
                  <a:pt x="522" y="97"/>
                </a:lnTo>
                <a:lnTo>
                  <a:pt x="532" y="87"/>
                </a:lnTo>
                <a:lnTo>
                  <a:pt x="532" y="82"/>
                </a:lnTo>
                <a:lnTo>
                  <a:pt x="537" y="78"/>
                </a:lnTo>
                <a:lnTo>
                  <a:pt x="541" y="78"/>
                </a:lnTo>
                <a:lnTo>
                  <a:pt x="551" y="68"/>
                </a:lnTo>
                <a:lnTo>
                  <a:pt x="551" y="63"/>
                </a:lnTo>
                <a:lnTo>
                  <a:pt x="556" y="58"/>
                </a:lnTo>
                <a:lnTo>
                  <a:pt x="561" y="53"/>
                </a:lnTo>
                <a:lnTo>
                  <a:pt x="566" y="49"/>
                </a:lnTo>
                <a:lnTo>
                  <a:pt x="570" y="44"/>
                </a:lnTo>
                <a:lnTo>
                  <a:pt x="575" y="39"/>
                </a:lnTo>
                <a:lnTo>
                  <a:pt x="580" y="34"/>
                </a:lnTo>
                <a:lnTo>
                  <a:pt x="585" y="34"/>
                </a:lnTo>
                <a:lnTo>
                  <a:pt x="595" y="24"/>
                </a:lnTo>
                <a:lnTo>
                  <a:pt x="595" y="20"/>
                </a:lnTo>
                <a:lnTo>
                  <a:pt x="599" y="15"/>
                </a:lnTo>
                <a:lnTo>
                  <a:pt x="604"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2" name="Freeform 120"/>
          <p:cNvSpPr>
            <a:spLocks/>
          </p:cNvSpPr>
          <p:nvPr/>
        </p:nvSpPr>
        <p:spPr bwMode="auto">
          <a:xfrm>
            <a:off x="4979988" y="2709863"/>
            <a:ext cx="61912" cy="53975"/>
          </a:xfrm>
          <a:custGeom>
            <a:avLst/>
            <a:gdLst>
              <a:gd name="T0" fmla="*/ 0 w 39"/>
              <a:gd name="T1" fmla="*/ 2147483647 h 34"/>
              <a:gd name="T2" fmla="*/ 2147483647 w 39"/>
              <a:gd name="T3" fmla="*/ 2147483647 h 34"/>
              <a:gd name="T4" fmla="*/ 2147483647 w 39"/>
              <a:gd name="T5" fmla="*/ 2147483647 h 34"/>
              <a:gd name="T6" fmla="*/ 2147483647 w 39"/>
              <a:gd name="T7" fmla="*/ 2147483647 h 34"/>
              <a:gd name="T8" fmla="*/ 2147483647 w 39"/>
              <a:gd name="T9" fmla="*/ 2147483647 h 34"/>
              <a:gd name="T10" fmla="*/ 2147483647 w 39"/>
              <a:gd name="T11" fmla="*/ 2147483647 h 34"/>
              <a:gd name="T12" fmla="*/ 2147483647 w 39"/>
              <a:gd name="T13" fmla="*/ 2147483647 h 34"/>
              <a:gd name="T14" fmla="*/ 2147483647 w 39"/>
              <a:gd name="T15" fmla="*/ 0 h 34"/>
              <a:gd name="T16" fmla="*/ 2147483647 w 39"/>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34"/>
              <a:gd name="T29" fmla="*/ 39 w 39"/>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34">
                <a:moveTo>
                  <a:pt x="0" y="34"/>
                </a:moveTo>
                <a:lnTo>
                  <a:pt x="5" y="29"/>
                </a:lnTo>
                <a:lnTo>
                  <a:pt x="10" y="25"/>
                </a:lnTo>
                <a:lnTo>
                  <a:pt x="14" y="25"/>
                </a:lnTo>
                <a:lnTo>
                  <a:pt x="24" y="15"/>
                </a:lnTo>
                <a:lnTo>
                  <a:pt x="24" y="10"/>
                </a:lnTo>
                <a:lnTo>
                  <a:pt x="29" y="5"/>
                </a:lnTo>
                <a:lnTo>
                  <a:pt x="34" y="0"/>
                </a:lnTo>
                <a:lnTo>
                  <a:pt x="3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3" name="Freeform 121"/>
          <p:cNvSpPr>
            <a:spLocks/>
          </p:cNvSpPr>
          <p:nvPr/>
        </p:nvSpPr>
        <p:spPr bwMode="auto">
          <a:xfrm>
            <a:off x="4021138" y="2994025"/>
            <a:ext cx="766762" cy="752475"/>
          </a:xfrm>
          <a:custGeom>
            <a:avLst/>
            <a:gdLst>
              <a:gd name="T0" fmla="*/ 2147483647 w 483"/>
              <a:gd name="T1" fmla="*/ 2147483647 h 474"/>
              <a:gd name="T2" fmla="*/ 2147483647 w 483"/>
              <a:gd name="T3" fmla="*/ 2147483647 h 474"/>
              <a:gd name="T4" fmla="*/ 2147483647 w 483"/>
              <a:gd name="T5" fmla="*/ 2147483647 h 474"/>
              <a:gd name="T6" fmla="*/ 2147483647 w 483"/>
              <a:gd name="T7" fmla="*/ 2147483647 h 474"/>
              <a:gd name="T8" fmla="*/ 2147483647 w 483"/>
              <a:gd name="T9" fmla="*/ 2147483647 h 474"/>
              <a:gd name="T10" fmla="*/ 2147483647 w 483"/>
              <a:gd name="T11" fmla="*/ 2147483647 h 474"/>
              <a:gd name="T12" fmla="*/ 2147483647 w 483"/>
              <a:gd name="T13" fmla="*/ 2147483647 h 474"/>
              <a:gd name="T14" fmla="*/ 2147483647 w 483"/>
              <a:gd name="T15" fmla="*/ 2147483647 h 474"/>
              <a:gd name="T16" fmla="*/ 2147483647 w 483"/>
              <a:gd name="T17" fmla="*/ 2147483647 h 474"/>
              <a:gd name="T18" fmla="*/ 2147483647 w 483"/>
              <a:gd name="T19" fmla="*/ 2147483647 h 474"/>
              <a:gd name="T20" fmla="*/ 2147483647 w 483"/>
              <a:gd name="T21" fmla="*/ 2147483647 h 474"/>
              <a:gd name="T22" fmla="*/ 2147483647 w 483"/>
              <a:gd name="T23" fmla="*/ 2147483647 h 474"/>
              <a:gd name="T24" fmla="*/ 2147483647 w 483"/>
              <a:gd name="T25" fmla="*/ 2147483647 h 474"/>
              <a:gd name="T26" fmla="*/ 2147483647 w 483"/>
              <a:gd name="T27" fmla="*/ 2147483647 h 474"/>
              <a:gd name="T28" fmla="*/ 2147483647 w 483"/>
              <a:gd name="T29" fmla="*/ 2147483647 h 474"/>
              <a:gd name="T30" fmla="*/ 2147483647 w 483"/>
              <a:gd name="T31" fmla="*/ 2147483647 h 474"/>
              <a:gd name="T32" fmla="*/ 2147483647 w 483"/>
              <a:gd name="T33" fmla="*/ 2147483647 h 474"/>
              <a:gd name="T34" fmla="*/ 2147483647 w 483"/>
              <a:gd name="T35" fmla="*/ 2147483647 h 474"/>
              <a:gd name="T36" fmla="*/ 2147483647 w 483"/>
              <a:gd name="T37" fmla="*/ 2147483647 h 474"/>
              <a:gd name="T38" fmla="*/ 2147483647 w 483"/>
              <a:gd name="T39" fmla="*/ 2147483647 h 474"/>
              <a:gd name="T40" fmla="*/ 2147483647 w 483"/>
              <a:gd name="T41" fmla="*/ 2147483647 h 474"/>
              <a:gd name="T42" fmla="*/ 2147483647 w 483"/>
              <a:gd name="T43" fmla="*/ 2147483647 h 474"/>
              <a:gd name="T44" fmla="*/ 2147483647 w 483"/>
              <a:gd name="T45" fmla="*/ 2147483647 h 474"/>
              <a:gd name="T46" fmla="*/ 2147483647 w 483"/>
              <a:gd name="T47" fmla="*/ 2147483647 h 474"/>
              <a:gd name="T48" fmla="*/ 2147483647 w 483"/>
              <a:gd name="T49" fmla="*/ 2147483647 h 474"/>
              <a:gd name="T50" fmla="*/ 2147483647 w 483"/>
              <a:gd name="T51" fmla="*/ 2147483647 h 474"/>
              <a:gd name="T52" fmla="*/ 2147483647 w 483"/>
              <a:gd name="T53" fmla="*/ 2147483647 h 474"/>
              <a:gd name="T54" fmla="*/ 2147483647 w 483"/>
              <a:gd name="T55" fmla="*/ 2147483647 h 474"/>
              <a:gd name="T56" fmla="*/ 2147483647 w 483"/>
              <a:gd name="T57" fmla="*/ 2147483647 h 474"/>
              <a:gd name="T58" fmla="*/ 2147483647 w 483"/>
              <a:gd name="T59" fmla="*/ 2147483647 h 474"/>
              <a:gd name="T60" fmla="*/ 2147483647 w 483"/>
              <a:gd name="T61" fmla="*/ 2147483647 h 474"/>
              <a:gd name="T62" fmla="*/ 2147483647 w 483"/>
              <a:gd name="T63" fmla="*/ 2147483647 h 474"/>
              <a:gd name="T64" fmla="*/ 2147483647 w 483"/>
              <a:gd name="T65" fmla="*/ 2147483647 h 474"/>
              <a:gd name="T66" fmla="*/ 2147483647 w 483"/>
              <a:gd name="T67" fmla="*/ 2147483647 h 474"/>
              <a:gd name="T68" fmla="*/ 2147483647 w 483"/>
              <a:gd name="T69" fmla="*/ 2147483647 h 474"/>
              <a:gd name="T70" fmla="*/ 2147483647 w 483"/>
              <a:gd name="T71" fmla="*/ 2147483647 h 474"/>
              <a:gd name="T72" fmla="*/ 2147483647 w 483"/>
              <a:gd name="T73" fmla="*/ 2147483647 h 474"/>
              <a:gd name="T74" fmla="*/ 2147483647 w 483"/>
              <a:gd name="T75" fmla="*/ 2147483647 h 474"/>
              <a:gd name="T76" fmla="*/ 2147483647 w 483"/>
              <a:gd name="T77" fmla="*/ 2147483647 h 474"/>
              <a:gd name="T78" fmla="*/ 2147483647 w 483"/>
              <a:gd name="T79" fmla="*/ 2147483647 h 474"/>
              <a:gd name="T80" fmla="*/ 2147483647 w 483"/>
              <a:gd name="T81" fmla="*/ 2147483647 h 474"/>
              <a:gd name="T82" fmla="*/ 2147483647 w 483"/>
              <a:gd name="T83" fmla="*/ 2147483647 h 4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3"/>
              <a:gd name="T127" fmla="*/ 0 h 474"/>
              <a:gd name="T128" fmla="*/ 483 w 483"/>
              <a:gd name="T129" fmla="*/ 474 h 47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3" h="474">
                <a:moveTo>
                  <a:pt x="0" y="474"/>
                </a:moveTo>
                <a:lnTo>
                  <a:pt x="0" y="469"/>
                </a:lnTo>
                <a:lnTo>
                  <a:pt x="4" y="469"/>
                </a:lnTo>
                <a:lnTo>
                  <a:pt x="9" y="465"/>
                </a:lnTo>
                <a:lnTo>
                  <a:pt x="14" y="460"/>
                </a:lnTo>
                <a:lnTo>
                  <a:pt x="19" y="455"/>
                </a:lnTo>
                <a:lnTo>
                  <a:pt x="24" y="450"/>
                </a:lnTo>
                <a:lnTo>
                  <a:pt x="29" y="445"/>
                </a:lnTo>
                <a:lnTo>
                  <a:pt x="33" y="445"/>
                </a:lnTo>
                <a:lnTo>
                  <a:pt x="38" y="440"/>
                </a:lnTo>
                <a:lnTo>
                  <a:pt x="48" y="431"/>
                </a:lnTo>
                <a:lnTo>
                  <a:pt x="48" y="426"/>
                </a:lnTo>
                <a:lnTo>
                  <a:pt x="53" y="421"/>
                </a:lnTo>
                <a:lnTo>
                  <a:pt x="58" y="416"/>
                </a:lnTo>
                <a:lnTo>
                  <a:pt x="62" y="411"/>
                </a:lnTo>
                <a:lnTo>
                  <a:pt x="72" y="402"/>
                </a:lnTo>
                <a:lnTo>
                  <a:pt x="72" y="397"/>
                </a:lnTo>
                <a:lnTo>
                  <a:pt x="77" y="392"/>
                </a:lnTo>
                <a:lnTo>
                  <a:pt x="82" y="387"/>
                </a:lnTo>
                <a:lnTo>
                  <a:pt x="87" y="382"/>
                </a:lnTo>
                <a:lnTo>
                  <a:pt x="96" y="373"/>
                </a:lnTo>
                <a:lnTo>
                  <a:pt x="91" y="373"/>
                </a:lnTo>
                <a:lnTo>
                  <a:pt x="96" y="373"/>
                </a:lnTo>
                <a:lnTo>
                  <a:pt x="106" y="363"/>
                </a:lnTo>
                <a:lnTo>
                  <a:pt x="106" y="358"/>
                </a:lnTo>
                <a:lnTo>
                  <a:pt x="111" y="353"/>
                </a:lnTo>
                <a:lnTo>
                  <a:pt x="120" y="344"/>
                </a:lnTo>
                <a:lnTo>
                  <a:pt x="116" y="344"/>
                </a:lnTo>
                <a:lnTo>
                  <a:pt x="120" y="344"/>
                </a:lnTo>
                <a:lnTo>
                  <a:pt x="125" y="339"/>
                </a:lnTo>
                <a:lnTo>
                  <a:pt x="125" y="334"/>
                </a:lnTo>
                <a:lnTo>
                  <a:pt x="130" y="329"/>
                </a:lnTo>
                <a:lnTo>
                  <a:pt x="130" y="324"/>
                </a:lnTo>
                <a:lnTo>
                  <a:pt x="135" y="315"/>
                </a:lnTo>
                <a:lnTo>
                  <a:pt x="135" y="310"/>
                </a:lnTo>
                <a:lnTo>
                  <a:pt x="140" y="305"/>
                </a:lnTo>
                <a:lnTo>
                  <a:pt x="145" y="300"/>
                </a:lnTo>
                <a:lnTo>
                  <a:pt x="145" y="295"/>
                </a:lnTo>
                <a:lnTo>
                  <a:pt x="149" y="290"/>
                </a:lnTo>
                <a:lnTo>
                  <a:pt x="149" y="281"/>
                </a:lnTo>
                <a:lnTo>
                  <a:pt x="154" y="276"/>
                </a:lnTo>
                <a:lnTo>
                  <a:pt x="154" y="271"/>
                </a:lnTo>
                <a:lnTo>
                  <a:pt x="159" y="266"/>
                </a:lnTo>
                <a:lnTo>
                  <a:pt x="159" y="261"/>
                </a:lnTo>
                <a:lnTo>
                  <a:pt x="164" y="252"/>
                </a:lnTo>
                <a:lnTo>
                  <a:pt x="169" y="247"/>
                </a:lnTo>
                <a:lnTo>
                  <a:pt x="169" y="242"/>
                </a:lnTo>
                <a:lnTo>
                  <a:pt x="174" y="237"/>
                </a:lnTo>
                <a:lnTo>
                  <a:pt x="174" y="232"/>
                </a:lnTo>
                <a:lnTo>
                  <a:pt x="178" y="228"/>
                </a:lnTo>
                <a:lnTo>
                  <a:pt x="178" y="218"/>
                </a:lnTo>
                <a:lnTo>
                  <a:pt x="183" y="213"/>
                </a:lnTo>
                <a:lnTo>
                  <a:pt x="188" y="208"/>
                </a:lnTo>
                <a:lnTo>
                  <a:pt x="188" y="203"/>
                </a:lnTo>
                <a:lnTo>
                  <a:pt x="193" y="199"/>
                </a:lnTo>
                <a:lnTo>
                  <a:pt x="193" y="194"/>
                </a:lnTo>
                <a:lnTo>
                  <a:pt x="203" y="184"/>
                </a:lnTo>
                <a:lnTo>
                  <a:pt x="203" y="179"/>
                </a:lnTo>
                <a:lnTo>
                  <a:pt x="207" y="174"/>
                </a:lnTo>
                <a:lnTo>
                  <a:pt x="217" y="165"/>
                </a:lnTo>
                <a:lnTo>
                  <a:pt x="217" y="160"/>
                </a:lnTo>
                <a:lnTo>
                  <a:pt x="227" y="150"/>
                </a:lnTo>
                <a:lnTo>
                  <a:pt x="222" y="150"/>
                </a:lnTo>
                <a:lnTo>
                  <a:pt x="227" y="150"/>
                </a:lnTo>
                <a:lnTo>
                  <a:pt x="232" y="145"/>
                </a:lnTo>
                <a:lnTo>
                  <a:pt x="232" y="141"/>
                </a:lnTo>
                <a:lnTo>
                  <a:pt x="236" y="136"/>
                </a:lnTo>
                <a:lnTo>
                  <a:pt x="241" y="131"/>
                </a:lnTo>
                <a:lnTo>
                  <a:pt x="241" y="126"/>
                </a:lnTo>
                <a:lnTo>
                  <a:pt x="246" y="121"/>
                </a:lnTo>
                <a:lnTo>
                  <a:pt x="251" y="121"/>
                </a:lnTo>
                <a:lnTo>
                  <a:pt x="256" y="126"/>
                </a:lnTo>
                <a:lnTo>
                  <a:pt x="261" y="126"/>
                </a:lnTo>
                <a:lnTo>
                  <a:pt x="266" y="131"/>
                </a:lnTo>
                <a:lnTo>
                  <a:pt x="270" y="131"/>
                </a:lnTo>
                <a:lnTo>
                  <a:pt x="275" y="131"/>
                </a:lnTo>
                <a:lnTo>
                  <a:pt x="280" y="136"/>
                </a:lnTo>
                <a:lnTo>
                  <a:pt x="285" y="136"/>
                </a:lnTo>
                <a:lnTo>
                  <a:pt x="290" y="141"/>
                </a:lnTo>
                <a:lnTo>
                  <a:pt x="295" y="141"/>
                </a:lnTo>
                <a:lnTo>
                  <a:pt x="299" y="141"/>
                </a:lnTo>
                <a:lnTo>
                  <a:pt x="304" y="145"/>
                </a:lnTo>
                <a:lnTo>
                  <a:pt x="309" y="145"/>
                </a:lnTo>
                <a:lnTo>
                  <a:pt x="314" y="145"/>
                </a:lnTo>
                <a:lnTo>
                  <a:pt x="319" y="145"/>
                </a:lnTo>
                <a:lnTo>
                  <a:pt x="324" y="145"/>
                </a:lnTo>
                <a:lnTo>
                  <a:pt x="328" y="150"/>
                </a:lnTo>
                <a:lnTo>
                  <a:pt x="333" y="150"/>
                </a:lnTo>
                <a:lnTo>
                  <a:pt x="338" y="150"/>
                </a:lnTo>
                <a:lnTo>
                  <a:pt x="343" y="155"/>
                </a:lnTo>
                <a:lnTo>
                  <a:pt x="348" y="155"/>
                </a:lnTo>
                <a:lnTo>
                  <a:pt x="353" y="155"/>
                </a:lnTo>
                <a:lnTo>
                  <a:pt x="357" y="160"/>
                </a:lnTo>
                <a:lnTo>
                  <a:pt x="362" y="160"/>
                </a:lnTo>
                <a:lnTo>
                  <a:pt x="367" y="165"/>
                </a:lnTo>
                <a:lnTo>
                  <a:pt x="372" y="165"/>
                </a:lnTo>
                <a:lnTo>
                  <a:pt x="377" y="165"/>
                </a:lnTo>
                <a:lnTo>
                  <a:pt x="382" y="170"/>
                </a:lnTo>
                <a:lnTo>
                  <a:pt x="386" y="170"/>
                </a:lnTo>
                <a:lnTo>
                  <a:pt x="391" y="165"/>
                </a:lnTo>
                <a:lnTo>
                  <a:pt x="391" y="160"/>
                </a:lnTo>
                <a:lnTo>
                  <a:pt x="396" y="155"/>
                </a:lnTo>
                <a:lnTo>
                  <a:pt x="401" y="150"/>
                </a:lnTo>
                <a:lnTo>
                  <a:pt x="411" y="141"/>
                </a:lnTo>
                <a:lnTo>
                  <a:pt x="411" y="136"/>
                </a:lnTo>
                <a:lnTo>
                  <a:pt x="420" y="126"/>
                </a:lnTo>
                <a:lnTo>
                  <a:pt x="420" y="121"/>
                </a:lnTo>
                <a:lnTo>
                  <a:pt x="425" y="116"/>
                </a:lnTo>
                <a:lnTo>
                  <a:pt x="435" y="107"/>
                </a:lnTo>
                <a:lnTo>
                  <a:pt x="435" y="102"/>
                </a:lnTo>
                <a:lnTo>
                  <a:pt x="440" y="97"/>
                </a:lnTo>
                <a:lnTo>
                  <a:pt x="440" y="92"/>
                </a:lnTo>
                <a:lnTo>
                  <a:pt x="444" y="87"/>
                </a:lnTo>
                <a:lnTo>
                  <a:pt x="449" y="83"/>
                </a:lnTo>
                <a:lnTo>
                  <a:pt x="449" y="78"/>
                </a:lnTo>
                <a:lnTo>
                  <a:pt x="454" y="73"/>
                </a:lnTo>
                <a:lnTo>
                  <a:pt x="454" y="63"/>
                </a:lnTo>
                <a:lnTo>
                  <a:pt x="459" y="58"/>
                </a:lnTo>
                <a:lnTo>
                  <a:pt x="459" y="54"/>
                </a:lnTo>
                <a:lnTo>
                  <a:pt x="464" y="49"/>
                </a:lnTo>
                <a:lnTo>
                  <a:pt x="464" y="44"/>
                </a:lnTo>
                <a:lnTo>
                  <a:pt x="469" y="39"/>
                </a:lnTo>
                <a:lnTo>
                  <a:pt x="473" y="29"/>
                </a:lnTo>
                <a:lnTo>
                  <a:pt x="473" y="25"/>
                </a:lnTo>
                <a:lnTo>
                  <a:pt x="478" y="20"/>
                </a:lnTo>
                <a:lnTo>
                  <a:pt x="478" y="15"/>
                </a:lnTo>
                <a:lnTo>
                  <a:pt x="483" y="10"/>
                </a:lnTo>
                <a:lnTo>
                  <a:pt x="48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4" name="Freeform 122"/>
          <p:cNvSpPr>
            <a:spLocks/>
          </p:cNvSpPr>
          <p:nvPr/>
        </p:nvSpPr>
        <p:spPr bwMode="auto">
          <a:xfrm>
            <a:off x="4787900" y="2709863"/>
            <a:ext cx="238125" cy="284162"/>
          </a:xfrm>
          <a:custGeom>
            <a:avLst/>
            <a:gdLst>
              <a:gd name="T0" fmla="*/ 0 w 150"/>
              <a:gd name="T1" fmla="*/ 2147483647 h 179"/>
              <a:gd name="T2" fmla="*/ 2147483647 w 150"/>
              <a:gd name="T3" fmla="*/ 2147483647 h 179"/>
              <a:gd name="T4" fmla="*/ 2147483647 w 150"/>
              <a:gd name="T5" fmla="*/ 2147483647 h 179"/>
              <a:gd name="T6" fmla="*/ 2147483647 w 150"/>
              <a:gd name="T7" fmla="*/ 2147483647 h 179"/>
              <a:gd name="T8" fmla="*/ 2147483647 w 150"/>
              <a:gd name="T9" fmla="*/ 2147483647 h 179"/>
              <a:gd name="T10" fmla="*/ 2147483647 w 150"/>
              <a:gd name="T11" fmla="*/ 2147483647 h 179"/>
              <a:gd name="T12" fmla="*/ 2147483647 w 150"/>
              <a:gd name="T13" fmla="*/ 2147483647 h 179"/>
              <a:gd name="T14" fmla="*/ 2147483647 w 150"/>
              <a:gd name="T15" fmla="*/ 2147483647 h 179"/>
              <a:gd name="T16" fmla="*/ 2147483647 w 150"/>
              <a:gd name="T17" fmla="*/ 2147483647 h 179"/>
              <a:gd name="T18" fmla="*/ 2147483647 w 150"/>
              <a:gd name="T19" fmla="*/ 2147483647 h 179"/>
              <a:gd name="T20" fmla="*/ 2147483647 w 150"/>
              <a:gd name="T21" fmla="*/ 2147483647 h 179"/>
              <a:gd name="T22" fmla="*/ 2147483647 w 150"/>
              <a:gd name="T23" fmla="*/ 2147483647 h 179"/>
              <a:gd name="T24" fmla="*/ 2147483647 w 150"/>
              <a:gd name="T25" fmla="*/ 2147483647 h 179"/>
              <a:gd name="T26" fmla="*/ 2147483647 w 150"/>
              <a:gd name="T27" fmla="*/ 2147483647 h 179"/>
              <a:gd name="T28" fmla="*/ 2147483647 w 150"/>
              <a:gd name="T29" fmla="*/ 2147483647 h 179"/>
              <a:gd name="T30" fmla="*/ 2147483647 w 150"/>
              <a:gd name="T31" fmla="*/ 2147483647 h 179"/>
              <a:gd name="T32" fmla="*/ 2147483647 w 150"/>
              <a:gd name="T33" fmla="*/ 2147483647 h 179"/>
              <a:gd name="T34" fmla="*/ 2147483647 w 150"/>
              <a:gd name="T35" fmla="*/ 2147483647 h 179"/>
              <a:gd name="T36" fmla="*/ 2147483647 w 150"/>
              <a:gd name="T37" fmla="*/ 2147483647 h 179"/>
              <a:gd name="T38" fmla="*/ 2147483647 w 150"/>
              <a:gd name="T39" fmla="*/ 2147483647 h 179"/>
              <a:gd name="T40" fmla="*/ 2147483647 w 150"/>
              <a:gd name="T41" fmla="*/ 2147483647 h 179"/>
              <a:gd name="T42" fmla="*/ 2147483647 w 150"/>
              <a:gd name="T43" fmla="*/ 2147483647 h 179"/>
              <a:gd name="T44" fmla="*/ 2147483647 w 150"/>
              <a:gd name="T45" fmla="*/ 2147483647 h 179"/>
              <a:gd name="T46" fmla="*/ 2147483647 w 150"/>
              <a:gd name="T47" fmla="*/ 2147483647 h 179"/>
              <a:gd name="T48" fmla="*/ 2147483647 w 150"/>
              <a:gd name="T49" fmla="*/ 2147483647 h 179"/>
              <a:gd name="T50" fmla="*/ 2147483647 w 150"/>
              <a:gd name="T51" fmla="*/ 2147483647 h 179"/>
              <a:gd name="T52" fmla="*/ 2147483647 w 150"/>
              <a:gd name="T53" fmla="*/ 2147483647 h 179"/>
              <a:gd name="T54" fmla="*/ 2147483647 w 150"/>
              <a:gd name="T55" fmla="*/ 2147483647 h 179"/>
              <a:gd name="T56" fmla="*/ 2147483647 w 150"/>
              <a:gd name="T57" fmla="*/ 2147483647 h 179"/>
              <a:gd name="T58" fmla="*/ 2147483647 w 150"/>
              <a:gd name="T59" fmla="*/ 2147483647 h 179"/>
              <a:gd name="T60" fmla="*/ 2147483647 w 150"/>
              <a:gd name="T61" fmla="*/ 2147483647 h 179"/>
              <a:gd name="T62" fmla="*/ 2147483647 w 150"/>
              <a:gd name="T63" fmla="*/ 2147483647 h 179"/>
              <a:gd name="T64" fmla="*/ 2147483647 w 150"/>
              <a:gd name="T65" fmla="*/ 2147483647 h 179"/>
              <a:gd name="T66" fmla="*/ 2147483647 w 150"/>
              <a:gd name="T67" fmla="*/ 2147483647 h 179"/>
              <a:gd name="T68" fmla="*/ 2147483647 w 150"/>
              <a:gd name="T69" fmla="*/ 2147483647 h 179"/>
              <a:gd name="T70" fmla="*/ 2147483647 w 150"/>
              <a:gd name="T71" fmla="*/ 2147483647 h 179"/>
              <a:gd name="T72" fmla="*/ 2147483647 w 150"/>
              <a:gd name="T73" fmla="*/ 0 h 179"/>
              <a:gd name="T74" fmla="*/ 2147483647 w 150"/>
              <a:gd name="T75" fmla="*/ 0 h 1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0"/>
              <a:gd name="T115" fmla="*/ 0 h 179"/>
              <a:gd name="T116" fmla="*/ 150 w 150"/>
              <a:gd name="T117" fmla="*/ 179 h 1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0" h="179">
                <a:moveTo>
                  <a:pt x="0" y="179"/>
                </a:moveTo>
                <a:lnTo>
                  <a:pt x="5" y="175"/>
                </a:lnTo>
                <a:lnTo>
                  <a:pt x="10" y="170"/>
                </a:lnTo>
                <a:lnTo>
                  <a:pt x="10" y="165"/>
                </a:lnTo>
                <a:lnTo>
                  <a:pt x="15" y="160"/>
                </a:lnTo>
                <a:lnTo>
                  <a:pt x="15" y="155"/>
                </a:lnTo>
                <a:lnTo>
                  <a:pt x="19" y="145"/>
                </a:lnTo>
                <a:lnTo>
                  <a:pt x="19" y="141"/>
                </a:lnTo>
                <a:lnTo>
                  <a:pt x="24" y="136"/>
                </a:lnTo>
                <a:lnTo>
                  <a:pt x="24" y="131"/>
                </a:lnTo>
                <a:lnTo>
                  <a:pt x="29" y="126"/>
                </a:lnTo>
                <a:lnTo>
                  <a:pt x="34" y="121"/>
                </a:lnTo>
                <a:lnTo>
                  <a:pt x="39" y="116"/>
                </a:lnTo>
                <a:lnTo>
                  <a:pt x="48" y="107"/>
                </a:lnTo>
                <a:lnTo>
                  <a:pt x="44" y="107"/>
                </a:lnTo>
                <a:lnTo>
                  <a:pt x="48" y="107"/>
                </a:lnTo>
                <a:lnTo>
                  <a:pt x="58" y="97"/>
                </a:lnTo>
                <a:lnTo>
                  <a:pt x="58" y="92"/>
                </a:lnTo>
                <a:lnTo>
                  <a:pt x="63" y="87"/>
                </a:lnTo>
                <a:lnTo>
                  <a:pt x="73" y="78"/>
                </a:lnTo>
                <a:lnTo>
                  <a:pt x="68" y="78"/>
                </a:lnTo>
                <a:lnTo>
                  <a:pt x="73" y="78"/>
                </a:lnTo>
                <a:lnTo>
                  <a:pt x="82" y="68"/>
                </a:lnTo>
                <a:lnTo>
                  <a:pt x="82" y="63"/>
                </a:lnTo>
                <a:lnTo>
                  <a:pt x="87" y="58"/>
                </a:lnTo>
                <a:lnTo>
                  <a:pt x="92" y="54"/>
                </a:lnTo>
                <a:lnTo>
                  <a:pt x="97" y="49"/>
                </a:lnTo>
                <a:lnTo>
                  <a:pt x="106" y="39"/>
                </a:lnTo>
                <a:lnTo>
                  <a:pt x="106" y="34"/>
                </a:lnTo>
                <a:lnTo>
                  <a:pt x="111" y="29"/>
                </a:lnTo>
                <a:lnTo>
                  <a:pt x="116" y="25"/>
                </a:lnTo>
                <a:lnTo>
                  <a:pt x="121" y="20"/>
                </a:lnTo>
                <a:lnTo>
                  <a:pt x="126" y="15"/>
                </a:lnTo>
                <a:lnTo>
                  <a:pt x="131" y="10"/>
                </a:lnTo>
                <a:lnTo>
                  <a:pt x="135" y="10"/>
                </a:lnTo>
                <a:lnTo>
                  <a:pt x="140" y="5"/>
                </a:lnTo>
                <a:lnTo>
                  <a:pt x="145" y="0"/>
                </a:lnTo>
                <a:lnTo>
                  <a:pt x="15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5" name="Rectangle 123"/>
          <p:cNvSpPr>
            <a:spLocks noChangeArrowheads="1"/>
          </p:cNvSpPr>
          <p:nvPr/>
        </p:nvSpPr>
        <p:spPr bwMode="auto">
          <a:xfrm>
            <a:off x="5762625" y="2703513"/>
            <a:ext cx="1036638" cy="10429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116" name="Rectangle 124"/>
          <p:cNvSpPr>
            <a:spLocks noChangeArrowheads="1"/>
          </p:cNvSpPr>
          <p:nvPr/>
        </p:nvSpPr>
        <p:spPr bwMode="auto">
          <a:xfrm>
            <a:off x="5762625" y="2703513"/>
            <a:ext cx="1036638" cy="10429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7" name="Freeform 125"/>
          <p:cNvSpPr>
            <a:spLocks/>
          </p:cNvSpPr>
          <p:nvPr/>
        </p:nvSpPr>
        <p:spPr bwMode="auto">
          <a:xfrm>
            <a:off x="6284913" y="2703513"/>
            <a:ext cx="1587" cy="1042987"/>
          </a:xfrm>
          <a:custGeom>
            <a:avLst/>
            <a:gdLst>
              <a:gd name="T0" fmla="*/ 0 w 1587"/>
              <a:gd name="T1" fmla="*/ 2147483647 h 136"/>
              <a:gd name="T2" fmla="*/ 0 w 1587"/>
              <a:gd name="T3" fmla="*/ 0 h 136"/>
              <a:gd name="T4" fmla="*/ 0 w 1587"/>
              <a:gd name="T5" fmla="*/ 0 h 136"/>
              <a:gd name="T6" fmla="*/ 0 60000 65536"/>
              <a:gd name="T7" fmla="*/ 0 60000 65536"/>
              <a:gd name="T8" fmla="*/ 0 60000 65536"/>
              <a:gd name="T9" fmla="*/ 0 w 1587"/>
              <a:gd name="T10" fmla="*/ 0 h 136"/>
              <a:gd name="T11" fmla="*/ 1587 w 1587"/>
              <a:gd name="T12" fmla="*/ 136 h 136"/>
            </a:gdLst>
            <a:ahLst/>
            <a:cxnLst>
              <a:cxn ang="T6">
                <a:pos x="T0" y="T1"/>
              </a:cxn>
              <a:cxn ang="T7">
                <a:pos x="T2" y="T3"/>
              </a:cxn>
              <a:cxn ang="T8">
                <a:pos x="T4" y="T5"/>
              </a:cxn>
            </a:cxnLst>
            <a:rect l="T9" t="T10" r="T11" b="T12"/>
            <a:pathLst>
              <a:path w="1587"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8" name="Freeform 126"/>
          <p:cNvSpPr>
            <a:spLocks/>
          </p:cNvSpPr>
          <p:nvPr/>
        </p:nvSpPr>
        <p:spPr bwMode="auto">
          <a:xfrm>
            <a:off x="5762625" y="3224213"/>
            <a:ext cx="1036638"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9" name="Line 127"/>
          <p:cNvSpPr>
            <a:spLocks noChangeShapeType="1"/>
          </p:cNvSpPr>
          <p:nvPr/>
        </p:nvSpPr>
        <p:spPr bwMode="auto">
          <a:xfrm>
            <a:off x="5762625" y="2703513"/>
            <a:ext cx="10366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0" name="Freeform 128"/>
          <p:cNvSpPr>
            <a:spLocks/>
          </p:cNvSpPr>
          <p:nvPr/>
        </p:nvSpPr>
        <p:spPr bwMode="auto">
          <a:xfrm>
            <a:off x="5762625" y="2703513"/>
            <a:ext cx="1036638"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21" name="Line 129"/>
          <p:cNvSpPr>
            <a:spLocks noChangeShapeType="1"/>
          </p:cNvSpPr>
          <p:nvPr/>
        </p:nvSpPr>
        <p:spPr bwMode="auto">
          <a:xfrm flipV="1">
            <a:off x="5762625"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2" name="Line 130"/>
          <p:cNvSpPr>
            <a:spLocks noChangeShapeType="1"/>
          </p:cNvSpPr>
          <p:nvPr/>
        </p:nvSpPr>
        <p:spPr bwMode="auto">
          <a:xfrm>
            <a:off x="5762625" y="37465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3" name="Line 131"/>
          <p:cNvSpPr>
            <a:spLocks noChangeShapeType="1"/>
          </p:cNvSpPr>
          <p:nvPr/>
        </p:nvSpPr>
        <p:spPr bwMode="auto">
          <a:xfrm flipV="1">
            <a:off x="5762625"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4" name="Line 132"/>
          <p:cNvSpPr>
            <a:spLocks noChangeShapeType="1"/>
          </p:cNvSpPr>
          <p:nvPr/>
        </p:nvSpPr>
        <p:spPr bwMode="auto">
          <a:xfrm flipV="1">
            <a:off x="6284913" y="37322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5" name="Line 133"/>
          <p:cNvSpPr>
            <a:spLocks noChangeShapeType="1"/>
          </p:cNvSpPr>
          <p:nvPr/>
        </p:nvSpPr>
        <p:spPr bwMode="auto">
          <a:xfrm>
            <a:off x="6284913" y="27035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6" name="Line 134"/>
          <p:cNvSpPr>
            <a:spLocks noChangeShapeType="1"/>
          </p:cNvSpPr>
          <p:nvPr/>
        </p:nvSpPr>
        <p:spPr bwMode="auto">
          <a:xfrm>
            <a:off x="5762625" y="32242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7" name="Line 135"/>
          <p:cNvSpPr>
            <a:spLocks noChangeShapeType="1"/>
          </p:cNvSpPr>
          <p:nvPr/>
        </p:nvSpPr>
        <p:spPr bwMode="auto">
          <a:xfrm flipH="1">
            <a:off x="6791325" y="32242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8" name="Line 136"/>
          <p:cNvSpPr>
            <a:spLocks noChangeShapeType="1"/>
          </p:cNvSpPr>
          <p:nvPr/>
        </p:nvSpPr>
        <p:spPr bwMode="auto">
          <a:xfrm>
            <a:off x="5762625" y="2703513"/>
            <a:ext cx="10366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9" name="Freeform 137"/>
          <p:cNvSpPr>
            <a:spLocks/>
          </p:cNvSpPr>
          <p:nvPr/>
        </p:nvSpPr>
        <p:spPr bwMode="auto">
          <a:xfrm>
            <a:off x="5762625" y="2703513"/>
            <a:ext cx="1036638"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0" name="Line 138"/>
          <p:cNvSpPr>
            <a:spLocks noChangeShapeType="1"/>
          </p:cNvSpPr>
          <p:nvPr/>
        </p:nvSpPr>
        <p:spPr bwMode="auto">
          <a:xfrm flipV="1">
            <a:off x="5762625"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31" name="Freeform 139"/>
          <p:cNvSpPr>
            <a:spLocks/>
          </p:cNvSpPr>
          <p:nvPr/>
        </p:nvSpPr>
        <p:spPr bwMode="auto">
          <a:xfrm>
            <a:off x="5762625" y="27638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10"/>
                </a:lnTo>
                <a:lnTo>
                  <a:pt x="10" y="605"/>
                </a:lnTo>
                <a:lnTo>
                  <a:pt x="15" y="600"/>
                </a:lnTo>
                <a:lnTo>
                  <a:pt x="20" y="600"/>
                </a:lnTo>
                <a:lnTo>
                  <a:pt x="29" y="590"/>
                </a:lnTo>
                <a:lnTo>
                  <a:pt x="29" y="585"/>
                </a:lnTo>
                <a:lnTo>
                  <a:pt x="34" y="581"/>
                </a:lnTo>
                <a:lnTo>
                  <a:pt x="39" y="576"/>
                </a:lnTo>
                <a:lnTo>
                  <a:pt x="44" y="576"/>
                </a:lnTo>
                <a:lnTo>
                  <a:pt x="53" y="566"/>
                </a:lnTo>
                <a:lnTo>
                  <a:pt x="53" y="561"/>
                </a:lnTo>
                <a:lnTo>
                  <a:pt x="58" y="556"/>
                </a:lnTo>
                <a:lnTo>
                  <a:pt x="63" y="556"/>
                </a:lnTo>
                <a:lnTo>
                  <a:pt x="73" y="547"/>
                </a:lnTo>
                <a:lnTo>
                  <a:pt x="73" y="542"/>
                </a:lnTo>
                <a:lnTo>
                  <a:pt x="78" y="537"/>
                </a:lnTo>
                <a:lnTo>
                  <a:pt x="82" y="532"/>
                </a:lnTo>
                <a:lnTo>
                  <a:pt x="87" y="532"/>
                </a:lnTo>
                <a:lnTo>
                  <a:pt x="97" y="522"/>
                </a:lnTo>
                <a:lnTo>
                  <a:pt x="97" y="518"/>
                </a:lnTo>
                <a:lnTo>
                  <a:pt x="102" y="513"/>
                </a:lnTo>
                <a:lnTo>
                  <a:pt x="107" y="513"/>
                </a:lnTo>
                <a:lnTo>
                  <a:pt x="116" y="503"/>
                </a:lnTo>
                <a:lnTo>
                  <a:pt x="116" y="498"/>
                </a:lnTo>
                <a:lnTo>
                  <a:pt x="121" y="493"/>
                </a:lnTo>
                <a:lnTo>
                  <a:pt x="126" y="489"/>
                </a:lnTo>
                <a:lnTo>
                  <a:pt x="131" y="489"/>
                </a:lnTo>
                <a:lnTo>
                  <a:pt x="140" y="479"/>
                </a:lnTo>
                <a:lnTo>
                  <a:pt x="140" y="474"/>
                </a:lnTo>
                <a:lnTo>
                  <a:pt x="145" y="469"/>
                </a:lnTo>
                <a:lnTo>
                  <a:pt x="150" y="469"/>
                </a:lnTo>
                <a:lnTo>
                  <a:pt x="160" y="460"/>
                </a:lnTo>
                <a:lnTo>
                  <a:pt x="160" y="455"/>
                </a:lnTo>
                <a:lnTo>
                  <a:pt x="165" y="450"/>
                </a:lnTo>
                <a:lnTo>
                  <a:pt x="169" y="445"/>
                </a:lnTo>
                <a:lnTo>
                  <a:pt x="174" y="445"/>
                </a:lnTo>
                <a:lnTo>
                  <a:pt x="184" y="435"/>
                </a:lnTo>
                <a:lnTo>
                  <a:pt x="184" y="431"/>
                </a:lnTo>
                <a:lnTo>
                  <a:pt x="189" y="426"/>
                </a:lnTo>
                <a:lnTo>
                  <a:pt x="194" y="426"/>
                </a:lnTo>
                <a:lnTo>
                  <a:pt x="203" y="416"/>
                </a:lnTo>
                <a:lnTo>
                  <a:pt x="203" y="411"/>
                </a:lnTo>
                <a:lnTo>
                  <a:pt x="208" y="406"/>
                </a:lnTo>
                <a:lnTo>
                  <a:pt x="213" y="402"/>
                </a:lnTo>
                <a:lnTo>
                  <a:pt x="218" y="402"/>
                </a:lnTo>
                <a:lnTo>
                  <a:pt x="227" y="392"/>
                </a:lnTo>
                <a:lnTo>
                  <a:pt x="227" y="387"/>
                </a:lnTo>
                <a:lnTo>
                  <a:pt x="232" y="382"/>
                </a:lnTo>
                <a:lnTo>
                  <a:pt x="237" y="382"/>
                </a:lnTo>
                <a:lnTo>
                  <a:pt x="247" y="373"/>
                </a:lnTo>
                <a:lnTo>
                  <a:pt x="247" y="368"/>
                </a:lnTo>
                <a:lnTo>
                  <a:pt x="252" y="363"/>
                </a:lnTo>
                <a:lnTo>
                  <a:pt x="256" y="358"/>
                </a:lnTo>
                <a:lnTo>
                  <a:pt x="261" y="358"/>
                </a:lnTo>
                <a:lnTo>
                  <a:pt x="271" y="348"/>
                </a:lnTo>
                <a:lnTo>
                  <a:pt x="271" y="344"/>
                </a:lnTo>
                <a:lnTo>
                  <a:pt x="276" y="339"/>
                </a:lnTo>
                <a:lnTo>
                  <a:pt x="281" y="339"/>
                </a:lnTo>
                <a:lnTo>
                  <a:pt x="290" y="329"/>
                </a:lnTo>
                <a:lnTo>
                  <a:pt x="290" y="324"/>
                </a:lnTo>
                <a:lnTo>
                  <a:pt x="295" y="319"/>
                </a:lnTo>
                <a:lnTo>
                  <a:pt x="300" y="315"/>
                </a:lnTo>
                <a:lnTo>
                  <a:pt x="305" y="315"/>
                </a:lnTo>
                <a:lnTo>
                  <a:pt x="314" y="305"/>
                </a:lnTo>
                <a:lnTo>
                  <a:pt x="314" y="300"/>
                </a:lnTo>
                <a:lnTo>
                  <a:pt x="319" y="295"/>
                </a:lnTo>
                <a:lnTo>
                  <a:pt x="324" y="295"/>
                </a:lnTo>
                <a:lnTo>
                  <a:pt x="334" y="286"/>
                </a:lnTo>
                <a:lnTo>
                  <a:pt x="334" y="281"/>
                </a:lnTo>
                <a:lnTo>
                  <a:pt x="339" y="276"/>
                </a:lnTo>
                <a:lnTo>
                  <a:pt x="344" y="271"/>
                </a:lnTo>
                <a:lnTo>
                  <a:pt x="348" y="271"/>
                </a:lnTo>
                <a:lnTo>
                  <a:pt x="358" y="261"/>
                </a:lnTo>
                <a:lnTo>
                  <a:pt x="358" y="257"/>
                </a:lnTo>
                <a:lnTo>
                  <a:pt x="363" y="252"/>
                </a:lnTo>
                <a:lnTo>
                  <a:pt x="368" y="252"/>
                </a:lnTo>
                <a:lnTo>
                  <a:pt x="377" y="242"/>
                </a:lnTo>
                <a:lnTo>
                  <a:pt x="377" y="237"/>
                </a:lnTo>
                <a:lnTo>
                  <a:pt x="382" y="232"/>
                </a:lnTo>
                <a:lnTo>
                  <a:pt x="387" y="228"/>
                </a:lnTo>
                <a:lnTo>
                  <a:pt x="392" y="228"/>
                </a:lnTo>
                <a:lnTo>
                  <a:pt x="402" y="218"/>
                </a:lnTo>
                <a:lnTo>
                  <a:pt x="402" y="213"/>
                </a:lnTo>
                <a:lnTo>
                  <a:pt x="406" y="208"/>
                </a:lnTo>
                <a:lnTo>
                  <a:pt x="411" y="208"/>
                </a:lnTo>
                <a:lnTo>
                  <a:pt x="421" y="199"/>
                </a:lnTo>
                <a:lnTo>
                  <a:pt x="421" y="194"/>
                </a:lnTo>
                <a:lnTo>
                  <a:pt x="426" y="189"/>
                </a:lnTo>
                <a:lnTo>
                  <a:pt x="431" y="184"/>
                </a:lnTo>
                <a:lnTo>
                  <a:pt x="435" y="184"/>
                </a:lnTo>
                <a:lnTo>
                  <a:pt x="445" y="174"/>
                </a:lnTo>
                <a:lnTo>
                  <a:pt x="445" y="170"/>
                </a:lnTo>
                <a:lnTo>
                  <a:pt x="450" y="165"/>
                </a:lnTo>
                <a:lnTo>
                  <a:pt x="455" y="165"/>
                </a:lnTo>
                <a:lnTo>
                  <a:pt x="464" y="155"/>
                </a:lnTo>
                <a:lnTo>
                  <a:pt x="464" y="150"/>
                </a:lnTo>
                <a:lnTo>
                  <a:pt x="469" y="145"/>
                </a:lnTo>
                <a:lnTo>
                  <a:pt x="474" y="141"/>
                </a:lnTo>
                <a:lnTo>
                  <a:pt x="479" y="141"/>
                </a:lnTo>
                <a:lnTo>
                  <a:pt x="489" y="131"/>
                </a:lnTo>
                <a:lnTo>
                  <a:pt x="489" y="126"/>
                </a:lnTo>
                <a:lnTo>
                  <a:pt x="493" y="121"/>
                </a:lnTo>
                <a:lnTo>
                  <a:pt x="498" y="121"/>
                </a:lnTo>
                <a:lnTo>
                  <a:pt x="508" y="111"/>
                </a:lnTo>
                <a:lnTo>
                  <a:pt x="508" y="107"/>
                </a:lnTo>
                <a:lnTo>
                  <a:pt x="513" y="102"/>
                </a:lnTo>
                <a:lnTo>
                  <a:pt x="518" y="97"/>
                </a:lnTo>
                <a:lnTo>
                  <a:pt x="522" y="97"/>
                </a:lnTo>
                <a:lnTo>
                  <a:pt x="532" y="87"/>
                </a:lnTo>
                <a:lnTo>
                  <a:pt x="532" y="82"/>
                </a:lnTo>
                <a:lnTo>
                  <a:pt x="537" y="78"/>
                </a:lnTo>
                <a:lnTo>
                  <a:pt x="542" y="78"/>
                </a:lnTo>
                <a:lnTo>
                  <a:pt x="551" y="68"/>
                </a:lnTo>
                <a:lnTo>
                  <a:pt x="551" y="63"/>
                </a:lnTo>
                <a:lnTo>
                  <a:pt x="556" y="58"/>
                </a:lnTo>
                <a:lnTo>
                  <a:pt x="561" y="53"/>
                </a:lnTo>
                <a:lnTo>
                  <a:pt x="566" y="49"/>
                </a:lnTo>
                <a:lnTo>
                  <a:pt x="571" y="44"/>
                </a:lnTo>
                <a:lnTo>
                  <a:pt x="576" y="39"/>
                </a:lnTo>
                <a:lnTo>
                  <a:pt x="580" y="34"/>
                </a:lnTo>
                <a:lnTo>
                  <a:pt x="585" y="34"/>
                </a:lnTo>
                <a:lnTo>
                  <a:pt x="595" y="24"/>
                </a:lnTo>
                <a:lnTo>
                  <a:pt x="595" y="20"/>
                </a:lnTo>
                <a:lnTo>
                  <a:pt x="600" y="15"/>
                </a:lnTo>
                <a:lnTo>
                  <a:pt x="605"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2" name="Freeform 140"/>
          <p:cNvSpPr>
            <a:spLocks/>
          </p:cNvSpPr>
          <p:nvPr/>
        </p:nvSpPr>
        <p:spPr bwMode="auto">
          <a:xfrm>
            <a:off x="6737350" y="2709863"/>
            <a:ext cx="61913" cy="53975"/>
          </a:xfrm>
          <a:custGeom>
            <a:avLst/>
            <a:gdLst>
              <a:gd name="T0" fmla="*/ 0 w 39"/>
              <a:gd name="T1" fmla="*/ 2147483647 h 34"/>
              <a:gd name="T2" fmla="*/ 2147483647 w 39"/>
              <a:gd name="T3" fmla="*/ 2147483647 h 34"/>
              <a:gd name="T4" fmla="*/ 2147483647 w 39"/>
              <a:gd name="T5" fmla="*/ 2147483647 h 34"/>
              <a:gd name="T6" fmla="*/ 2147483647 w 39"/>
              <a:gd name="T7" fmla="*/ 2147483647 h 34"/>
              <a:gd name="T8" fmla="*/ 2147483647 w 39"/>
              <a:gd name="T9" fmla="*/ 2147483647 h 34"/>
              <a:gd name="T10" fmla="*/ 2147483647 w 39"/>
              <a:gd name="T11" fmla="*/ 2147483647 h 34"/>
              <a:gd name="T12" fmla="*/ 2147483647 w 39"/>
              <a:gd name="T13" fmla="*/ 2147483647 h 34"/>
              <a:gd name="T14" fmla="*/ 2147483647 w 39"/>
              <a:gd name="T15" fmla="*/ 0 h 34"/>
              <a:gd name="T16" fmla="*/ 2147483647 w 39"/>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34"/>
              <a:gd name="T29" fmla="*/ 39 w 39"/>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34">
                <a:moveTo>
                  <a:pt x="0" y="34"/>
                </a:moveTo>
                <a:lnTo>
                  <a:pt x="5" y="29"/>
                </a:lnTo>
                <a:lnTo>
                  <a:pt x="10" y="25"/>
                </a:lnTo>
                <a:lnTo>
                  <a:pt x="15" y="25"/>
                </a:lnTo>
                <a:lnTo>
                  <a:pt x="24" y="15"/>
                </a:lnTo>
                <a:lnTo>
                  <a:pt x="24" y="10"/>
                </a:lnTo>
                <a:lnTo>
                  <a:pt x="29" y="5"/>
                </a:lnTo>
                <a:lnTo>
                  <a:pt x="34" y="0"/>
                </a:lnTo>
                <a:lnTo>
                  <a:pt x="3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3" name="Freeform 141"/>
          <p:cNvSpPr>
            <a:spLocks/>
          </p:cNvSpPr>
          <p:nvPr/>
        </p:nvSpPr>
        <p:spPr bwMode="auto">
          <a:xfrm>
            <a:off x="5762625" y="3009900"/>
            <a:ext cx="768350" cy="736600"/>
          </a:xfrm>
          <a:custGeom>
            <a:avLst/>
            <a:gdLst>
              <a:gd name="T0" fmla="*/ 2147483647 w 484"/>
              <a:gd name="T1" fmla="*/ 2147483647 h 464"/>
              <a:gd name="T2" fmla="*/ 2147483647 w 484"/>
              <a:gd name="T3" fmla="*/ 2147483647 h 464"/>
              <a:gd name="T4" fmla="*/ 2147483647 w 484"/>
              <a:gd name="T5" fmla="*/ 2147483647 h 464"/>
              <a:gd name="T6" fmla="*/ 2147483647 w 484"/>
              <a:gd name="T7" fmla="*/ 2147483647 h 464"/>
              <a:gd name="T8" fmla="*/ 2147483647 w 484"/>
              <a:gd name="T9" fmla="*/ 2147483647 h 464"/>
              <a:gd name="T10" fmla="*/ 2147483647 w 484"/>
              <a:gd name="T11" fmla="*/ 2147483647 h 464"/>
              <a:gd name="T12" fmla="*/ 2147483647 w 484"/>
              <a:gd name="T13" fmla="*/ 2147483647 h 464"/>
              <a:gd name="T14" fmla="*/ 2147483647 w 484"/>
              <a:gd name="T15" fmla="*/ 2147483647 h 464"/>
              <a:gd name="T16" fmla="*/ 2147483647 w 484"/>
              <a:gd name="T17" fmla="*/ 2147483647 h 464"/>
              <a:gd name="T18" fmla="*/ 2147483647 w 484"/>
              <a:gd name="T19" fmla="*/ 2147483647 h 464"/>
              <a:gd name="T20" fmla="*/ 2147483647 w 484"/>
              <a:gd name="T21" fmla="*/ 2147483647 h 464"/>
              <a:gd name="T22" fmla="*/ 2147483647 w 484"/>
              <a:gd name="T23" fmla="*/ 2147483647 h 464"/>
              <a:gd name="T24" fmla="*/ 2147483647 w 484"/>
              <a:gd name="T25" fmla="*/ 2147483647 h 464"/>
              <a:gd name="T26" fmla="*/ 2147483647 w 484"/>
              <a:gd name="T27" fmla="*/ 2147483647 h 464"/>
              <a:gd name="T28" fmla="*/ 2147483647 w 484"/>
              <a:gd name="T29" fmla="*/ 2147483647 h 464"/>
              <a:gd name="T30" fmla="*/ 2147483647 w 484"/>
              <a:gd name="T31" fmla="*/ 2147483647 h 464"/>
              <a:gd name="T32" fmla="*/ 2147483647 w 484"/>
              <a:gd name="T33" fmla="*/ 2147483647 h 464"/>
              <a:gd name="T34" fmla="*/ 2147483647 w 484"/>
              <a:gd name="T35" fmla="*/ 2147483647 h 464"/>
              <a:gd name="T36" fmla="*/ 2147483647 w 484"/>
              <a:gd name="T37" fmla="*/ 2147483647 h 464"/>
              <a:gd name="T38" fmla="*/ 2147483647 w 484"/>
              <a:gd name="T39" fmla="*/ 2147483647 h 464"/>
              <a:gd name="T40" fmla="*/ 2147483647 w 484"/>
              <a:gd name="T41" fmla="*/ 2147483647 h 464"/>
              <a:gd name="T42" fmla="*/ 2147483647 w 484"/>
              <a:gd name="T43" fmla="*/ 2147483647 h 464"/>
              <a:gd name="T44" fmla="*/ 2147483647 w 484"/>
              <a:gd name="T45" fmla="*/ 2147483647 h 464"/>
              <a:gd name="T46" fmla="*/ 2147483647 w 484"/>
              <a:gd name="T47" fmla="*/ 2147483647 h 464"/>
              <a:gd name="T48" fmla="*/ 2147483647 w 484"/>
              <a:gd name="T49" fmla="*/ 2147483647 h 464"/>
              <a:gd name="T50" fmla="*/ 2147483647 w 484"/>
              <a:gd name="T51" fmla="*/ 2147483647 h 464"/>
              <a:gd name="T52" fmla="*/ 2147483647 w 484"/>
              <a:gd name="T53" fmla="*/ 2147483647 h 464"/>
              <a:gd name="T54" fmla="*/ 2147483647 w 484"/>
              <a:gd name="T55" fmla="*/ 2147483647 h 464"/>
              <a:gd name="T56" fmla="*/ 2147483647 w 484"/>
              <a:gd name="T57" fmla="*/ 2147483647 h 464"/>
              <a:gd name="T58" fmla="*/ 2147483647 w 484"/>
              <a:gd name="T59" fmla="*/ 2147483647 h 464"/>
              <a:gd name="T60" fmla="*/ 2147483647 w 484"/>
              <a:gd name="T61" fmla="*/ 2147483647 h 464"/>
              <a:gd name="T62" fmla="*/ 2147483647 w 484"/>
              <a:gd name="T63" fmla="*/ 2147483647 h 464"/>
              <a:gd name="T64" fmla="*/ 2147483647 w 484"/>
              <a:gd name="T65" fmla="*/ 2147483647 h 464"/>
              <a:gd name="T66" fmla="*/ 2147483647 w 484"/>
              <a:gd name="T67" fmla="*/ 2147483647 h 464"/>
              <a:gd name="T68" fmla="*/ 2147483647 w 484"/>
              <a:gd name="T69" fmla="*/ 2147483647 h 464"/>
              <a:gd name="T70" fmla="*/ 2147483647 w 484"/>
              <a:gd name="T71" fmla="*/ 2147483647 h 464"/>
              <a:gd name="T72" fmla="*/ 2147483647 w 484"/>
              <a:gd name="T73" fmla="*/ 2147483647 h 464"/>
              <a:gd name="T74" fmla="*/ 2147483647 w 484"/>
              <a:gd name="T75" fmla="*/ 2147483647 h 464"/>
              <a:gd name="T76" fmla="*/ 2147483647 w 484"/>
              <a:gd name="T77" fmla="*/ 2147483647 h 464"/>
              <a:gd name="T78" fmla="*/ 2147483647 w 484"/>
              <a:gd name="T79" fmla="*/ 2147483647 h 464"/>
              <a:gd name="T80" fmla="*/ 2147483647 w 484"/>
              <a:gd name="T81" fmla="*/ 2147483647 h 464"/>
              <a:gd name="T82" fmla="*/ 2147483647 w 484"/>
              <a:gd name="T83" fmla="*/ 2147483647 h 4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4"/>
              <a:gd name="T127" fmla="*/ 0 h 464"/>
              <a:gd name="T128" fmla="*/ 484 w 484"/>
              <a:gd name="T129" fmla="*/ 464 h 4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4" h="464">
                <a:moveTo>
                  <a:pt x="0" y="464"/>
                </a:moveTo>
                <a:lnTo>
                  <a:pt x="5" y="459"/>
                </a:lnTo>
                <a:lnTo>
                  <a:pt x="10" y="455"/>
                </a:lnTo>
                <a:lnTo>
                  <a:pt x="15" y="450"/>
                </a:lnTo>
                <a:lnTo>
                  <a:pt x="20" y="445"/>
                </a:lnTo>
                <a:lnTo>
                  <a:pt x="24" y="440"/>
                </a:lnTo>
                <a:lnTo>
                  <a:pt x="29" y="435"/>
                </a:lnTo>
                <a:lnTo>
                  <a:pt x="34" y="430"/>
                </a:lnTo>
                <a:lnTo>
                  <a:pt x="39" y="426"/>
                </a:lnTo>
                <a:lnTo>
                  <a:pt x="44" y="426"/>
                </a:lnTo>
                <a:lnTo>
                  <a:pt x="49" y="421"/>
                </a:lnTo>
                <a:lnTo>
                  <a:pt x="53" y="416"/>
                </a:lnTo>
                <a:lnTo>
                  <a:pt x="58" y="411"/>
                </a:lnTo>
                <a:lnTo>
                  <a:pt x="63" y="411"/>
                </a:lnTo>
                <a:lnTo>
                  <a:pt x="68" y="406"/>
                </a:lnTo>
                <a:lnTo>
                  <a:pt x="78" y="396"/>
                </a:lnTo>
                <a:lnTo>
                  <a:pt x="78" y="392"/>
                </a:lnTo>
                <a:lnTo>
                  <a:pt x="82" y="387"/>
                </a:lnTo>
                <a:lnTo>
                  <a:pt x="87" y="387"/>
                </a:lnTo>
                <a:lnTo>
                  <a:pt x="92" y="382"/>
                </a:lnTo>
                <a:lnTo>
                  <a:pt x="97" y="377"/>
                </a:lnTo>
                <a:lnTo>
                  <a:pt x="107" y="367"/>
                </a:lnTo>
                <a:lnTo>
                  <a:pt x="102" y="367"/>
                </a:lnTo>
                <a:lnTo>
                  <a:pt x="107" y="367"/>
                </a:lnTo>
                <a:lnTo>
                  <a:pt x="111" y="363"/>
                </a:lnTo>
                <a:lnTo>
                  <a:pt x="116" y="358"/>
                </a:lnTo>
                <a:lnTo>
                  <a:pt x="121" y="353"/>
                </a:lnTo>
                <a:lnTo>
                  <a:pt x="126" y="348"/>
                </a:lnTo>
                <a:lnTo>
                  <a:pt x="126" y="343"/>
                </a:lnTo>
                <a:lnTo>
                  <a:pt x="131" y="338"/>
                </a:lnTo>
                <a:lnTo>
                  <a:pt x="136" y="334"/>
                </a:lnTo>
                <a:lnTo>
                  <a:pt x="136" y="329"/>
                </a:lnTo>
                <a:lnTo>
                  <a:pt x="145" y="319"/>
                </a:lnTo>
                <a:lnTo>
                  <a:pt x="145" y="314"/>
                </a:lnTo>
                <a:lnTo>
                  <a:pt x="150" y="309"/>
                </a:lnTo>
                <a:lnTo>
                  <a:pt x="155" y="305"/>
                </a:lnTo>
                <a:lnTo>
                  <a:pt x="155" y="300"/>
                </a:lnTo>
                <a:lnTo>
                  <a:pt x="160" y="295"/>
                </a:lnTo>
                <a:lnTo>
                  <a:pt x="160" y="290"/>
                </a:lnTo>
                <a:lnTo>
                  <a:pt x="165" y="285"/>
                </a:lnTo>
                <a:lnTo>
                  <a:pt x="165" y="280"/>
                </a:lnTo>
                <a:lnTo>
                  <a:pt x="169" y="276"/>
                </a:lnTo>
                <a:lnTo>
                  <a:pt x="169" y="271"/>
                </a:lnTo>
                <a:lnTo>
                  <a:pt x="174" y="266"/>
                </a:lnTo>
                <a:lnTo>
                  <a:pt x="179" y="261"/>
                </a:lnTo>
                <a:lnTo>
                  <a:pt x="179" y="251"/>
                </a:lnTo>
                <a:lnTo>
                  <a:pt x="184" y="247"/>
                </a:lnTo>
                <a:lnTo>
                  <a:pt x="184" y="237"/>
                </a:lnTo>
                <a:lnTo>
                  <a:pt x="189" y="232"/>
                </a:lnTo>
                <a:lnTo>
                  <a:pt x="189" y="227"/>
                </a:lnTo>
                <a:lnTo>
                  <a:pt x="194" y="218"/>
                </a:lnTo>
                <a:lnTo>
                  <a:pt x="198" y="213"/>
                </a:lnTo>
                <a:lnTo>
                  <a:pt x="198" y="203"/>
                </a:lnTo>
                <a:lnTo>
                  <a:pt x="203" y="198"/>
                </a:lnTo>
                <a:lnTo>
                  <a:pt x="203" y="193"/>
                </a:lnTo>
                <a:lnTo>
                  <a:pt x="208" y="184"/>
                </a:lnTo>
                <a:lnTo>
                  <a:pt x="208" y="179"/>
                </a:lnTo>
                <a:lnTo>
                  <a:pt x="213" y="174"/>
                </a:lnTo>
                <a:lnTo>
                  <a:pt x="213" y="169"/>
                </a:lnTo>
                <a:lnTo>
                  <a:pt x="218" y="164"/>
                </a:lnTo>
                <a:lnTo>
                  <a:pt x="223" y="160"/>
                </a:lnTo>
                <a:lnTo>
                  <a:pt x="223" y="155"/>
                </a:lnTo>
                <a:lnTo>
                  <a:pt x="227" y="150"/>
                </a:lnTo>
                <a:lnTo>
                  <a:pt x="232" y="145"/>
                </a:lnTo>
                <a:lnTo>
                  <a:pt x="232" y="140"/>
                </a:lnTo>
                <a:lnTo>
                  <a:pt x="237" y="135"/>
                </a:lnTo>
                <a:lnTo>
                  <a:pt x="247" y="126"/>
                </a:lnTo>
                <a:lnTo>
                  <a:pt x="247" y="121"/>
                </a:lnTo>
                <a:lnTo>
                  <a:pt x="252" y="121"/>
                </a:lnTo>
                <a:lnTo>
                  <a:pt x="256" y="121"/>
                </a:lnTo>
                <a:lnTo>
                  <a:pt x="261" y="121"/>
                </a:lnTo>
                <a:lnTo>
                  <a:pt x="266" y="121"/>
                </a:lnTo>
                <a:lnTo>
                  <a:pt x="271" y="121"/>
                </a:lnTo>
                <a:lnTo>
                  <a:pt x="281" y="121"/>
                </a:lnTo>
                <a:lnTo>
                  <a:pt x="276" y="121"/>
                </a:lnTo>
                <a:lnTo>
                  <a:pt x="281" y="121"/>
                </a:lnTo>
                <a:lnTo>
                  <a:pt x="285" y="121"/>
                </a:lnTo>
                <a:lnTo>
                  <a:pt x="290" y="126"/>
                </a:lnTo>
                <a:lnTo>
                  <a:pt x="295" y="126"/>
                </a:lnTo>
                <a:lnTo>
                  <a:pt x="300" y="131"/>
                </a:lnTo>
                <a:lnTo>
                  <a:pt x="305" y="131"/>
                </a:lnTo>
                <a:lnTo>
                  <a:pt x="310" y="135"/>
                </a:lnTo>
                <a:lnTo>
                  <a:pt x="314" y="135"/>
                </a:lnTo>
                <a:lnTo>
                  <a:pt x="319" y="135"/>
                </a:lnTo>
                <a:lnTo>
                  <a:pt x="324" y="135"/>
                </a:lnTo>
                <a:lnTo>
                  <a:pt x="329" y="135"/>
                </a:lnTo>
                <a:lnTo>
                  <a:pt x="334" y="135"/>
                </a:lnTo>
                <a:lnTo>
                  <a:pt x="339" y="135"/>
                </a:lnTo>
                <a:lnTo>
                  <a:pt x="344" y="140"/>
                </a:lnTo>
                <a:lnTo>
                  <a:pt x="348" y="140"/>
                </a:lnTo>
                <a:lnTo>
                  <a:pt x="353" y="140"/>
                </a:lnTo>
                <a:lnTo>
                  <a:pt x="358" y="145"/>
                </a:lnTo>
                <a:lnTo>
                  <a:pt x="363" y="145"/>
                </a:lnTo>
                <a:lnTo>
                  <a:pt x="368" y="150"/>
                </a:lnTo>
                <a:lnTo>
                  <a:pt x="373" y="150"/>
                </a:lnTo>
                <a:lnTo>
                  <a:pt x="377" y="155"/>
                </a:lnTo>
                <a:lnTo>
                  <a:pt x="382" y="150"/>
                </a:lnTo>
                <a:lnTo>
                  <a:pt x="387" y="150"/>
                </a:lnTo>
                <a:lnTo>
                  <a:pt x="392" y="150"/>
                </a:lnTo>
                <a:lnTo>
                  <a:pt x="397" y="150"/>
                </a:lnTo>
                <a:lnTo>
                  <a:pt x="402" y="150"/>
                </a:lnTo>
                <a:lnTo>
                  <a:pt x="406" y="145"/>
                </a:lnTo>
                <a:lnTo>
                  <a:pt x="411" y="145"/>
                </a:lnTo>
                <a:lnTo>
                  <a:pt x="416" y="140"/>
                </a:lnTo>
                <a:lnTo>
                  <a:pt x="416" y="135"/>
                </a:lnTo>
                <a:lnTo>
                  <a:pt x="421" y="131"/>
                </a:lnTo>
                <a:lnTo>
                  <a:pt x="421" y="126"/>
                </a:lnTo>
                <a:lnTo>
                  <a:pt x="426" y="121"/>
                </a:lnTo>
                <a:lnTo>
                  <a:pt x="431" y="116"/>
                </a:lnTo>
                <a:lnTo>
                  <a:pt x="431" y="111"/>
                </a:lnTo>
                <a:lnTo>
                  <a:pt x="435" y="106"/>
                </a:lnTo>
                <a:lnTo>
                  <a:pt x="440" y="102"/>
                </a:lnTo>
                <a:lnTo>
                  <a:pt x="440" y="97"/>
                </a:lnTo>
                <a:lnTo>
                  <a:pt x="445" y="92"/>
                </a:lnTo>
                <a:lnTo>
                  <a:pt x="445" y="87"/>
                </a:lnTo>
                <a:lnTo>
                  <a:pt x="450" y="77"/>
                </a:lnTo>
                <a:lnTo>
                  <a:pt x="450" y="73"/>
                </a:lnTo>
                <a:lnTo>
                  <a:pt x="455" y="68"/>
                </a:lnTo>
                <a:lnTo>
                  <a:pt x="460" y="58"/>
                </a:lnTo>
                <a:lnTo>
                  <a:pt x="460" y="53"/>
                </a:lnTo>
                <a:lnTo>
                  <a:pt x="464" y="44"/>
                </a:lnTo>
                <a:lnTo>
                  <a:pt x="464" y="39"/>
                </a:lnTo>
                <a:lnTo>
                  <a:pt x="469" y="34"/>
                </a:lnTo>
                <a:lnTo>
                  <a:pt x="469" y="24"/>
                </a:lnTo>
                <a:lnTo>
                  <a:pt x="474" y="19"/>
                </a:lnTo>
                <a:lnTo>
                  <a:pt x="474" y="10"/>
                </a:lnTo>
                <a:lnTo>
                  <a:pt x="479" y="5"/>
                </a:lnTo>
                <a:lnTo>
                  <a:pt x="484"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4" name="Freeform 142"/>
          <p:cNvSpPr>
            <a:spLocks/>
          </p:cNvSpPr>
          <p:nvPr/>
        </p:nvSpPr>
        <p:spPr bwMode="auto">
          <a:xfrm>
            <a:off x="6530975" y="2709863"/>
            <a:ext cx="268288" cy="300037"/>
          </a:xfrm>
          <a:custGeom>
            <a:avLst/>
            <a:gdLst>
              <a:gd name="T0" fmla="*/ 0 w 169"/>
              <a:gd name="T1" fmla="*/ 2147483647 h 189"/>
              <a:gd name="T2" fmla="*/ 0 w 169"/>
              <a:gd name="T3" fmla="*/ 2147483647 h 189"/>
              <a:gd name="T4" fmla="*/ 2147483647 w 169"/>
              <a:gd name="T5" fmla="*/ 2147483647 h 189"/>
              <a:gd name="T6" fmla="*/ 2147483647 w 169"/>
              <a:gd name="T7" fmla="*/ 2147483647 h 189"/>
              <a:gd name="T8" fmla="*/ 2147483647 w 169"/>
              <a:gd name="T9" fmla="*/ 2147483647 h 189"/>
              <a:gd name="T10" fmla="*/ 2147483647 w 169"/>
              <a:gd name="T11" fmla="*/ 2147483647 h 189"/>
              <a:gd name="T12" fmla="*/ 2147483647 w 169"/>
              <a:gd name="T13" fmla="*/ 2147483647 h 189"/>
              <a:gd name="T14" fmla="*/ 2147483647 w 169"/>
              <a:gd name="T15" fmla="*/ 2147483647 h 189"/>
              <a:gd name="T16" fmla="*/ 2147483647 w 169"/>
              <a:gd name="T17" fmla="*/ 2147483647 h 189"/>
              <a:gd name="T18" fmla="*/ 2147483647 w 169"/>
              <a:gd name="T19" fmla="*/ 2147483647 h 189"/>
              <a:gd name="T20" fmla="*/ 2147483647 w 169"/>
              <a:gd name="T21" fmla="*/ 2147483647 h 189"/>
              <a:gd name="T22" fmla="*/ 2147483647 w 169"/>
              <a:gd name="T23" fmla="*/ 2147483647 h 189"/>
              <a:gd name="T24" fmla="*/ 2147483647 w 169"/>
              <a:gd name="T25" fmla="*/ 2147483647 h 189"/>
              <a:gd name="T26" fmla="*/ 2147483647 w 169"/>
              <a:gd name="T27" fmla="*/ 2147483647 h 189"/>
              <a:gd name="T28" fmla="*/ 2147483647 w 169"/>
              <a:gd name="T29" fmla="*/ 2147483647 h 189"/>
              <a:gd name="T30" fmla="*/ 2147483647 w 169"/>
              <a:gd name="T31" fmla="*/ 2147483647 h 189"/>
              <a:gd name="T32" fmla="*/ 2147483647 w 169"/>
              <a:gd name="T33" fmla="*/ 2147483647 h 189"/>
              <a:gd name="T34" fmla="*/ 2147483647 w 169"/>
              <a:gd name="T35" fmla="*/ 2147483647 h 189"/>
              <a:gd name="T36" fmla="*/ 2147483647 w 169"/>
              <a:gd name="T37" fmla="*/ 2147483647 h 189"/>
              <a:gd name="T38" fmla="*/ 2147483647 w 169"/>
              <a:gd name="T39" fmla="*/ 2147483647 h 189"/>
              <a:gd name="T40" fmla="*/ 2147483647 w 169"/>
              <a:gd name="T41" fmla="*/ 2147483647 h 189"/>
              <a:gd name="T42" fmla="*/ 2147483647 w 169"/>
              <a:gd name="T43" fmla="*/ 2147483647 h 189"/>
              <a:gd name="T44" fmla="*/ 2147483647 w 169"/>
              <a:gd name="T45" fmla="*/ 2147483647 h 189"/>
              <a:gd name="T46" fmla="*/ 2147483647 w 169"/>
              <a:gd name="T47" fmla="*/ 2147483647 h 189"/>
              <a:gd name="T48" fmla="*/ 2147483647 w 169"/>
              <a:gd name="T49" fmla="*/ 2147483647 h 189"/>
              <a:gd name="T50" fmla="*/ 2147483647 w 169"/>
              <a:gd name="T51" fmla="*/ 2147483647 h 189"/>
              <a:gd name="T52" fmla="*/ 2147483647 w 169"/>
              <a:gd name="T53" fmla="*/ 2147483647 h 189"/>
              <a:gd name="T54" fmla="*/ 2147483647 w 169"/>
              <a:gd name="T55" fmla="*/ 2147483647 h 189"/>
              <a:gd name="T56" fmla="*/ 2147483647 w 169"/>
              <a:gd name="T57" fmla="*/ 2147483647 h 189"/>
              <a:gd name="T58" fmla="*/ 2147483647 w 169"/>
              <a:gd name="T59" fmla="*/ 2147483647 h 189"/>
              <a:gd name="T60" fmla="*/ 2147483647 w 169"/>
              <a:gd name="T61" fmla="*/ 2147483647 h 189"/>
              <a:gd name="T62" fmla="*/ 2147483647 w 169"/>
              <a:gd name="T63" fmla="*/ 2147483647 h 189"/>
              <a:gd name="T64" fmla="*/ 2147483647 w 169"/>
              <a:gd name="T65" fmla="*/ 2147483647 h 189"/>
              <a:gd name="T66" fmla="*/ 2147483647 w 169"/>
              <a:gd name="T67" fmla="*/ 2147483647 h 189"/>
              <a:gd name="T68" fmla="*/ 2147483647 w 169"/>
              <a:gd name="T69" fmla="*/ 2147483647 h 189"/>
              <a:gd name="T70" fmla="*/ 2147483647 w 169"/>
              <a:gd name="T71" fmla="*/ 2147483647 h 189"/>
              <a:gd name="T72" fmla="*/ 2147483647 w 169"/>
              <a:gd name="T73" fmla="*/ 2147483647 h 189"/>
              <a:gd name="T74" fmla="*/ 2147483647 w 169"/>
              <a:gd name="T75" fmla="*/ 2147483647 h 189"/>
              <a:gd name="T76" fmla="*/ 2147483647 w 169"/>
              <a:gd name="T77" fmla="*/ 2147483647 h 189"/>
              <a:gd name="T78" fmla="*/ 2147483647 w 169"/>
              <a:gd name="T79" fmla="*/ 2147483647 h 189"/>
              <a:gd name="T80" fmla="*/ 2147483647 w 169"/>
              <a:gd name="T81" fmla="*/ 0 h 189"/>
              <a:gd name="T82" fmla="*/ 2147483647 w 169"/>
              <a:gd name="T83" fmla="*/ 0 h 1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9"/>
              <a:gd name="T127" fmla="*/ 0 h 189"/>
              <a:gd name="T128" fmla="*/ 169 w 169"/>
              <a:gd name="T129" fmla="*/ 189 h 1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9" h="189">
                <a:moveTo>
                  <a:pt x="0" y="189"/>
                </a:moveTo>
                <a:lnTo>
                  <a:pt x="0" y="184"/>
                </a:lnTo>
                <a:lnTo>
                  <a:pt x="5" y="179"/>
                </a:lnTo>
                <a:lnTo>
                  <a:pt x="5" y="175"/>
                </a:lnTo>
                <a:lnTo>
                  <a:pt x="9" y="170"/>
                </a:lnTo>
                <a:lnTo>
                  <a:pt x="9" y="165"/>
                </a:lnTo>
                <a:lnTo>
                  <a:pt x="14" y="160"/>
                </a:lnTo>
                <a:lnTo>
                  <a:pt x="19" y="155"/>
                </a:lnTo>
                <a:lnTo>
                  <a:pt x="19" y="150"/>
                </a:lnTo>
                <a:lnTo>
                  <a:pt x="29" y="141"/>
                </a:lnTo>
                <a:lnTo>
                  <a:pt x="29" y="136"/>
                </a:lnTo>
                <a:lnTo>
                  <a:pt x="34" y="131"/>
                </a:lnTo>
                <a:lnTo>
                  <a:pt x="34" y="126"/>
                </a:lnTo>
                <a:lnTo>
                  <a:pt x="38" y="121"/>
                </a:lnTo>
                <a:lnTo>
                  <a:pt x="43" y="116"/>
                </a:lnTo>
                <a:lnTo>
                  <a:pt x="43" y="112"/>
                </a:lnTo>
                <a:lnTo>
                  <a:pt x="48" y="107"/>
                </a:lnTo>
                <a:lnTo>
                  <a:pt x="53" y="102"/>
                </a:lnTo>
                <a:lnTo>
                  <a:pt x="58" y="97"/>
                </a:lnTo>
                <a:lnTo>
                  <a:pt x="63" y="92"/>
                </a:lnTo>
                <a:lnTo>
                  <a:pt x="67" y="87"/>
                </a:lnTo>
                <a:lnTo>
                  <a:pt x="72" y="83"/>
                </a:lnTo>
                <a:lnTo>
                  <a:pt x="77" y="78"/>
                </a:lnTo>
                <a:lnTo>
                  <a:pt x="82" y="73"/>
                </a:lnTo>
                <a:lnTo>
                  <a:pt x="87" y="68"/>
                </a:lnTo>
                <a:lnTo>
                  <a:pt x="92" y="63"/>
                </a:lnTo>
                <a:lnTo>
                  <a:pt x="96" y="58"/>
                </a:lnTo>
                <a:lnTo>
                  <a:pt x="101" y="54"/>
                </a:lnTo>
                <a:lnTo>
                  <a:pt x="106" y="49"/>
                </a:lnTo>
                <a:lnTo>
                  <a:pt x="111" y="49"/>
                </a:lnTo>
                <a:lnTo>
                  <a:pt x="116" y="44"/>
                </a:lnTo>
                <a:lnTo>
                  <a:pt x="121" y="39"/>
                </a:lnTo>
                <a:lnTo>
                  <a:pt x="125" y="34"/>
                </a:lnTo>
                <a:lnTo>
                  <a:pt x="130" y="29"/>
                </a:lnTo>
                <a:lnTo>
                  <a:pt x="135" y="25"/>
                </a:lnTo>
                <a:lnTo>
                  <a:pt x="140" y="20"/>
                </a:lnTo>
                <a:lnTo>
                  <a:pt x="145" y="20"/>
                </a:lnTo>
                <a:lnTo>
                  <a:pt x="150" y="15"/>
                </a:lnTo>
                <a:lnTo>
                  <a:pt x="154" y="10"/>
                </a:lnTo>
                <a:lnTo>
                  <a:pt x="159" y="5"/>
                </a:lnTo>
                <a:lnTo>
                  <a:pt x="164" y="0"/>
                </a:lnTo>
                <a:lnTo>
                  <a:pt x="169"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5" name="Freeform 143"/>
          <p:cNvSpPr>
            <a:spLocks/>
          </p:cNvSpPr>
          <p:nvPr/>
        </p:nvSpPr>
        <p:spPr bwMode="auto">
          <a:xfrm>
            <a:off x="5762625" y="27638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10"/>
                </a:lnTo>
                <a:lnTo>
                  <a:pt x="10" y="605"/>
                </a:lnTo>
                <a:lnTo>
                  <a:pt x="15" y="600"/>
                </a:lnTo>
                <a:lnTo>
                  <a:pt x="20" y="600"/>
                </a:lnTo>
                <a:lnTo>
                  <a:pt x="29" y="590"/>
                </a:lnTo>
                <a:lnTo>
                  <a:pt x="29" y="585"/>
                </a:lnTo>
                <a:lnTo>
                  <a:pt x="34" y="581"/>
                </a:lnTo>
                <a:lnTo>
                  <a:pt x="39" y="576"/>
                </a:lnTo>
                <a:lnTo>
                  <a:pt x="44" y="576"/>
                </a:lnTo>
                <a:lnTo>
                  <a:pt x="53" y="566"/>
                </a:lnTo>
                <a:lnTo>
                  <a:pt x="53" y="561"/>
                </a:lnTo>
                <a:lnTo>
                  <a:pt x="58" y="556"/>
                </a:lnTo>
                <a:lnTo>
                  <a:pt x="63" y="556"/>
                </a:lnTo>
                <a:lnTo>
                  <a:pt x="73" y="547"/>
                </a:lnTo>
                <a:lnTo>
                  <a:pt x="73" y="542"/>
                </a:lnTo>
                <a:lnTo>
                  <a:pt x="78" y="537"/>
                </a:lnTo>
                <a:lnTo>
                  <a:pt x="82" y="532"/>
                </a:lnTo>
                <a:lnTo>
                  <a:pt x="87" y="532"/>
                </a:lnTo>
                <a:lnTo>
                  <a:pt x="97" y="522"/>
                </a:lnTo>
                <a:lnTo>
                  <a:pt x="97" y="518"/>
                </a:lnTo>
                <a:lnTo>
                  <a:pt x="102" y="513"/>
                </a:lnTo>
                <a:lnTo>
                  <a:pt x="107" y="513"/>
                </a:lnTo>
                <a:lnTo>
                  <a:pt x="116" y="503"/>
                </a:lnTo>
                <a:lnTo>
                  <a:pt x="116" y="498"/>
                </a:lnTo>
                <a:lnTo>
                  <a:pt x="121" y="493"/>
                </a:lnTo>
                <a:lnTo>
                  <a:pt x="126" y="489"/>
                </a:lnTo>
                <a:lnTo>
                  <a:pt x="131" y="489"/>
                </a:lnTo>
                <a:lnTo>
                  <a:pt x="140" y="479"/>
                </a:lnTo>
                <a:lnTo>
                  <a:pt x="140" y="474"/>
                </a:lnTo>
                <a:lnTo>
                  <a:pt x="145" y="469"/>
                </a:lnTo>
                <a:lnTo>
                  <a:pt x="150" y="469"/>
                </a:lnTo>
                <a:lnTo>
                  <a:pt x="160" y="460"/>
                </a:lnTo>
                <a:lnTo>
                  <a:pt x="160" y="455"/>
                </a:lnTo>
                <a:lnTo>
                  <a:pt x="165" y="450"/>
                </a:lnTo>
                <a:lnTo>
                  <a:pt x="169" y="445"/>
                </a:lnTo>
                <a:lnTo>
                  <a:pt x="174" y="445"/>
                </a:lnTo>
                <a:lnTo>
                  <a:pt x="184" y="435"/>
                </a:lnTo>
                <a:lnTo>
                  <a:pt x="184" y="431"/>
                </a:lnTo>
                <a:lnTo>
                  <a:pt x="189" y="426"/>
                </a:lnTo>
                <a:lnTo>
                  <a:pt x="194" y="426"/>
                </a:lnTo>
                <a:lnTo>
                  <a:pt x="203" y="416"/>
                </a:lnTo>
                <a:lnTo>
                  <a:pt x="203" y="411"/>
                </a:lnTo>
                <a:lnTo>
                  <a:pt x="208" y="406"/>
                </a:lnTo>
                <a:lnTo>
                  <a:pt x="213" y="402"/>
                </a:lnTo>
                <a:lnTo>
                  <a:pt x="218" y="402"/>
                </a:lnTo>
                <a:lnTo>
                  <a:pt x="227" y="392"/>
                </a:lnTo>
                <a:lnTo>
                  <a:pt x="227" y="387"/>
                </a:lnTo>
                <a:lnTo>
                  <a:pt x="232" y="382"/>
                </a:lnTo>
                <a:lnTo>
                  <a:pt x="237" y="382"/>
                </a:lnTo>
                <a:lnTo>
                  <a:pt x="247" y="373"/>
                </a:lnTo>
                <a:lnTo>
                  <a:pt x="247" y="368"/>
                </a:lnTo>
                <a:lnTo>
                  <a:pt x="252" y="363"/>
                </a:lnTo>
                <a:lnTo>
                  <a:pt x="256" y="358"/>
                </a:lnTo>
                <a:lnTo>
                  <a:pt x="261" y="358"/>
                </a:lnTo>
                <a:lnTo>
                  <a:pt x="271" y="348"/>
                </a:lnTo>
                <a:lnTo>
                  <a:pt x="271" y="344"/>
                </a:lnTo>
                <a:lnTo>
                  <a:pt x="276" y="339"/>
                </a:lnTo>
                <a:lnTo>
                  <a:pt x="281" y="339"/>
                </a:lnTo>
                <a:lnTo>
                  <a:pt x="290" y="329"/>
                </a:lnTo>
                <a:lnTo>
                  <a:pt x="290" y="324"/>
                </a:lnTo>
                <a:lnTo>
                  <a:pt x="295" y="319"/>
                </a:lnTo>
                <a:lnTo>
                  <a:pt x="300" y="315"/>
                </a:lnTo>
                <a:lnTo>
                  <a:pt x="305" y="315"/>
                </a:lnTo>
                <a:lnTo>
                  <a:pt x="314" y="305"/>
                </a:lnTo>
                <a:lnTo>
                  <a:pt x="314" y="300"/>
                </a:lnTo>
                <a:lnTo>
                  <a:pt x="319" y="295"/>
                </a:lnTo>
                <a:lnTo>
                  <a:pt x="324" y="295"/>
                </a:lnTo>
                <a:lnTo>
                  <a:pt x="334" y="286"/>
                </a:lnTo>
                <a:lnTo>
                  <a:pt x="334" y="281"/>
                </a:lnTo>
                <a:lnTo>
                  <a:pt x="339" y="276"/>
                </a:lnTo>
                <a:lnTo>
                  <a:pt x="344" y="271"/>
                </a:lnTo>
                <a:lnTo>
                  <a:pt x="348" y="271"/>
                </a:lnTo>
                <a:lnTo>
                  <a:pt x="358" y="261"/>
                </a:lnTo>
                <a:lnTo>
                  <a:pt x="358" y="257"/>
                </a:lnTo>
                <a:lnTo>
                  <a:pt x="363" y="252"/>
                </a:lnTo>
                <a:lnTo>
                  <a:pt x="368" y="252"/>
                </a:lnTo>
                <a:lnTo>
                  <a:pt x="377" y="242"/>
                </a:lnTo>
                <a:lnTo>
                  <a:pt x="377" y="237"/>
                </a:lnTo>
                <a:lnTo>
                  <a:pt x="382" y="232"/>
                </a:lnTo>
                <a:lnTo>
                  <a:pt x="387" y="228"/>
                </a:lnTo>
                <a:lnTo>
                  <a:pt x="392" y="228"/>
                </a:lnTo>
                <a:lnTo>
                  <a:pt x="402" y="218"/>
                </a:lnTo>
                <a:lnTo>
                  <a:pt x="402" y="213"/>
                </a:lnTo>
                <a:lnTo>
                  <a:pt x="406" y="208"/>
                </a:lnTo>
                <a:lnTo>
                  <a:pt x="411" y="208"/>
                </a:lnTo>
                <a:lnTo>
                  <a:pt x="421" y="199"/>
                </a:lnTo>
                <a:lnTo>
                  <a:pt x="421" y="194"/>
                </a:lnTo>
                <a:lnTo>
                  <a:pt x="426" y="189"/>
                </a:lnTo>
                <a:lnTo>
                  <a:pt x="431" y="184"/>
                </a:lnTo>
                <a:lnTo>
                  <a:pt x="435" y="184"/>
                </a:lnTo>
                <a:lnTo>
                  <a:pt x="445" y="174"/>
                </a:lnTo>
                <a:lnTo>
                  <a:pt x="445" y="170"/>
                </a:lnTo>
                <a:lnTo>
                  <a:pt x="450" y="165"/>
                </a:lnTo>
                <a:lnTo>
                  <a:pt x="455" y="165"/>
                </a:lnTo>
                <a:lnTo>
                  <a:pt x="464" y="155"/>
                </a:lnTo>
                <a:lnTo>
                  <a:pt x="464" y="150"/>
                </a:lnTo>
                <a:lnTo>
                  <a:pt x="469" y="145"/>
                </a:lnTo>
                <a:lnTo>
                  <a:pt x="474" y="141"/>
                </a:lnTo>
                <a:lnTo>
                  <a:pt x="479" y="141"/>
                </a:lnTo>
                <a:lnTo>
                  <a:pt x="489" y="131"/>
                </a:lnTo>
                <a:lnTo>
                  <a:pt x="489" y="126"/>
                </a:lnTo>
                <a:lnTo>
                  <a:pt x="493" y="121"/>
                </a:lnTo>
                <a:lnTo>
                  <a:pt x="498" y="121"/>
                </a:lnTo>
                <a:lnTo>
                  <a:pt x="508" y="111"/>
                </a:lnTo>
                <a:lnTo>
                  <a:pt x="508" y="107"/>
                </a:lnTo>
                <a:lnTo>
                  <a:pt x="513" y="102"/>
                </a:lnTo>
                <a:lnTo>
                  <a:pt x="518" y="97"/>
                </a:lnTo>
                <a:lnTo>
                  <a:pt x="522" y="97"/>
                </a:lnTo>
                <a:lnTo>
                  <a:pt x="532" y="87"/>
                </a:lnTo>
                <a:lnTo>
                  <a:pt x="532" y="82"/>
                </a:lnTo>
                <a:lnTo>
                  <a:pt x="537" y="78"/>
                </a:lnTo>
                <a:lnTo>
                  <a:pt x="542" y="78"/>
                </a:lnTo>
                <a:lnTo>
                  <a:pt x="551" y="68"/>
                </a:lnTo>
                <a:lnTo>
                  <a:pt x="551" y="63"/>
                </a:lnTo>
                <a:lnTo>
                  <a:pt x="556" y="58"/>
                </a:lnTo>
                <a:lnTo>
                  <a:pt x="561" y="53"/>
                </a:lnTo>
                <a:lnTo>
                  <a:pt x="566" y="49"/>
                </a:lnTo>
                <a:lnTo>
                  <a:pt x="571" y="44"/>
                </a:lnTo>
                <a:lnTo>
                  <a:pt x="576" y="39"/>
                </a:lnTo>
                <a:lnTo>
                  <a:pt x="580" y="34"/>
                </a:lnTo>
                <a:lnTo>
                  <a:pt x="585" y="34"/>
                </a:lnTo>
                <a:lnTo>
                  <a:pt x="595" y="24"/>
                </a:lnTo>
                <a:lnTo>
                  <a:pt x="595" y="20"/>
                </a:lnTo>
                <a:lnTo>
                  <a:pt x="600" y="15"/>
                </a:lnTo>
                <a:lnTo>
                  <a:pt x="605"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6" name="Freeform 144"/>
          <p:cNvSpPr>
            <a:spLocks/>
          </p:cNvSpPr>
          <p:nvPr/>
        </p:nvSpPr>
        <p:spPr bwMode="auto">
          <a:xfrm>
            <a:off x="6737350" y="2709863"/>
            <a:ext cx="61913" cy="53975"/>
          </a:xfrm>
          <a:custGeom>
            <a:avLst/>
            <a:gdLst>
              <a:gd name="T0" fmla="*/ 0 w 39"/>
              <a:gd name="T1" fmla="*/ 2147483647 h 34"/>
              <a:gd name="T2" fmla="*/ 2147483647 w 39"/>
              <a:gd name="T3" fmla="*/ 2147483647 h 34"/>
              <a:gd name="T4" fmla="*/ 2147483647 w 39"/>
              <a:gd name="T5" fmla="*/ 2147483647 h 34"/>
              <a:gd name="T6" fmla="*/ 2147483647 w 39"/>
              <a:gd name="T7" fmla="*/ 2147483647 h 34"/>
              <a:gd name="T8" fmla="*/ 2147483647 w 39"/>
              <a:gd name="T9" fmla="*/ 2147483647 h 34"/>
              <a:gd name="T10" fmla="*/ 2147483647 w 39"/>
              <a:gd name="T11" fmla="*/ 2147483647 h 34"/>
              <a:gd name="T12" fmla="*/ 2147483647 w 39"/>
              <a:gd name="T13" fmla="*/ 2147483647 h 34"/>
              <a:gd name="T14" fmla="*/ 2147483647 w 39"/>
              <a:gd name="T15" fmla="*/ 0 h 34"/>
              <a:gd name="T16" fmla="*/ 2147483647 w 39"/>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34"/>
              <a:gd name="T29" fmla="*/ 39 w 39"/>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34">
                <a:moveTo>
                  <a:pt x="0" y="34"/>
                </a:moveTo>
                <a:lnTo>
                  <a:pt x="5" y="29"/>
                </a:lnTo>
                <a:lnTo>
                  <a:pt x="10" y="25"/>
                </a:lnTo>
                <a:lnTo>
                  <a:pt x="15" y="25"/>
                </a:lnTo>
                <a:lnTo>
                  <a:pt x="24" y="15"/>
                </a:lnTo>
                <a:lnTo>
                  <a:pt x="24" y="10"/>
                </a:lnTo>
                <a:lnTo>
                  <a:pt x="29" y="5"/>
                </a:lnTo>
                <a:lnTo>
                  <a:pt x="34" y="0"/>
                </a:lnTo>
                <a:lnTo>
                  <a:pt x="3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7" name="Freeform 145"/>
          <p:cNvSpPr>
            <a:spLocks/>
          </p:cNvSpPr>
          <p:nvPr/>
        </p:nvSpPr>
        <p:spPr bwMode="auto">
          <a:xfrm>
            <a:off x="5762625" y="2987675"/>
            <a:ext cx="782638" cy="766763"/>
          </a:xfrm>
          <a:custGeom>
            <a:avLst/>
            <a:gdLst>
              <a:gd name="T0" fmla="*/ 2147483647 w 493"/>
              <a:gd name="T1" fmla="*/ 2147483647 h 483"/>
              <a:gd name="T2" fmla="*/ 2147483647 w 493"/>
              <a:gd name="T3" fmla="*/ 2147483647 h 483"/>
              <a:gd name="T4" fmla="*/ 2147483647 w 493"/>
              <a:gd name="T5" fmla="*/ 2147483647 h 483"/>
              <a:gd name="T6" fmla="*/ 2147483647 w 493"/>
              <a:gd name="T7" fmla="*/ 2147483647 h 483"/>
              <a:gd name="T8" fmla="*/ 2147483647 w 493"/>
              <a:gd name="T9" fmla="*/ 2147483647 h 483"/>
              <a:gd name="T10" fmla="*/ 2147483647 w 493"/>
              <a:gd name="T11" fmla="*/ 2147483647 h 483"/>
              <a:gd name="T12" fmla="*/ 2147483647 w 493"/>
              <a:gd name="T13" fmla="*/ 2147483647 h 483"/>
              <a:gd name="T14" fmla="*/ 2147483647 w 493"/>
              <a:gd name="T15" fmla="*/ 2147483647 h 483"/>
              <a:gd name="T16" fmla="*/ 2147483647 w 493"/>
              <a:gd name="T17" fmla="*/ 2147483647 h 483"/>
              <a:gd name="T18" fmla="*/ 2147483647 w 493"/>
              <a:gd name="T19" fmla="*/ 2147483647 h 483"/>
              <a:gd name="T20" fmla="*/ 2147483647 w 493"/>
              <a:gd name="T21" fmla="*/ 2147483647 h 483"/>
              <a:gd name="T22" fmla="*/ 2147483647 w 493"/>
              <a:gd name="T23" fmla="*/ 2147483647 h 483"/>
              <a:gd name="T24" fmla="*/ 2147483647 w 493"/>
              <a:gd name="T25" fmla="*/ 2147483647 h 483"/>
              <a:gd name="T26" fmla="*/ 2147483647 w 493"/>
              <a:gd name="T27" fmla="*/ 2147483647 h 483"/>
              <a:gd name="T28" fmla="*/ 2147483647 w 493"/>
              <a:gd name="T29" fmla="*/ 2147483647 h 483"/>
              <a:gd name="T30" fmla="*/ 2147483647 w 493"/>
              <a:gd name="T31" fmla="*/ 2147483647 h 483"/>
              <a:gd name="T32" fmla="*/ 2147483647 w 493"/>
              <a:gd name="T33" fmla="*/ 2147483647 h 483"/>
              <a:gd name="T34" fmla="*/ 2147483647 w 493"/>
              <a:gd name="T35" fmla="*/ 2147483647 h 483"/>
              <a:gd name="T36" fmla="*/ 2147483647 w 493"/>
              <a:gd name="T37" fmla="*/ 2147483647 h 483"/>
              <a:gd name="T38" fmla="*/ 2147483647 w 493"/>
              <a:gd name="T39" fmla="*/ 2147483647 h 483"/>
              <a:gd name="T40" fmla="*/ 2147483647 w 493"/>
              <a:gd name="T41" fmla="*/ 2147483647 h 483"/>
              <a:gd name="T42" fmla="*/ 2147483647 w 493"/>
              <a:gd name="T43" fmla="*/ 2147483647 h 483"/>
              <a:gd name="T44" fmla="*/ 2147483647 w 493"/>
              <a:gd name="T45" fmla="*/ 2147483647 h 483"/>
              <a:gd name="T46" fmla="*/ 2147483647 w 493"/>
              <a:gd name="T47" fmla="*/ 2147483647 h 483"/>
              <a:gd name="T48" fmla="*/ 2147483647 w 493"/>
              <a:gd name="T49" fmla="*/ 2147483647 h 483"/>
              <a:gd name="T50" fmla="*/ 2147483647 w 493"/>
              <a:gd name="T51" fmla="*/ 2147483647 h 483"/>
              <a:gd name="T52" fmla="*/ 2147483647 w 493"/>
              <a:gd name="T53" fmla="*/ 2147483647 h 483"/>
              <a:gd name="T54" fmla="*/ 2147483647 w 493"/>
              <a:gd name="T55" fmla="*/ 2147483647 h 483"/>
              <a:gd name="T56" fmla="*/ 2147483647 w 493"/>
              <a:gd name="T57" fmla="*/ 2147483647 h 483"/>
              <a:gd name="T58" fmla="*/ 2147483647 w 493"/>
              <a:gd name="T59" fmla="*/ 2147483647 h 483"/>
              <a:gd name="T60" fmla="*/ 2147483647 w 493"/>
              <a:gd name="T61" fmla="*/ 2147483647 h 483"/>
              <a:gd name="T62" fmla="*/ 2147483647 w 493"/>
              <a:gd name="T63" fmla="*/ 2147483647 h 483"/>
              <a:gd name="T64" fmla="*/ 2147483647 w 493"/>
              <a:gd name="T65" fmla="*/ 2147483647 h 483"/>
              <a:gd name="T66" fmla="*/ 2147483647 w 493"/>
              <a:gd name="T67" fmla="*/ 2147483647 h 483"/>
              <a:gd name="T68" fmla="*/ 2147483647 w 493"/>
              <a:gd name="T69" fmla="*/ 2147483647 h 483"/>
              <a:gd name="T70" fmla="*/ 2147483647 w 493"/>
              <a:gd name="T71" fmla="*/ 2147483647 h 483"/>
              <a:gd name="T72" fmla="*/ 2147483647 w 493"/>
              <a:gd name="T73" fmla="*/ 2147483647 h 483"/>
              <a:gd name="T74" fmla="*/ 2147483647 w 493"/>
              <a:gd name="T75" fmla="*/ 2147483647 h 483"/>
              <a:gd name="T76" fmla="*/ 2147483647 w 493"/>
              <a:gd name="T77" fmla="*/ 2147483647 h 483"/>
              <a:gd name="T78" fmla="*/ 2147483647 w 493"/>
              <a:gd name="T79" fmla="*/ 2147483647 h 483"/>
              <a:gd name="T80" fmla="*/ 2147483647 w 493"/>
              <a:gd name="T81" fmla="*/ 2147483647 h 483"/>
              <a:gd name="T82" fmla="*/ 2147483647 w 493"/>
              <a:gd name="T83" fmla="*/ 2147483647 h 4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3"/>
              <a:gd name="T127" fmla="*/ 0 h 483"/>
              <a:gd name="T128" fmla="*/ 493 w 493"/>
              <a:gd name="T129" fmla="*/ 483 h 48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3" h="483">
                <a:moveTo>
                  <a:pt x="0" y="483"/>
                </a:moveTo>
                <a:lnTo>
                  <a:pt x="5" y="478"/>
                </a:lnTo>
                <a:lnTo>
                  <a:pt x="10" y="473"/>
                </a:lnTo>
                <a:lnTo>
                  <a:pt x="15" y="469"/>
                </a:lnTo>
                <a:lnTo>
                  <a:pt x="20" y="464"/>
                </a:lnTo>
                <a:lnTo>
                  <a:pt x="24" y="459"/>
                </a:lnTo>
                <a:lnTo>
                  <a:pt x="29" y="454"/>
                </a:lnTo>
                <a:lnTo>
                  <a:pt x="34" y="449"/>
                </a:lnTo>
                <a:lnTo>
                  <a:pt x="39" y="444"/>
                </a:lnTo>
                <a:lnTo>
                  <a:pt x="44" y="444"/>
                </a:lnTo>
                <a:lnTo>
                  <a:pt x="49" y="440"/>
                </a:lnTo>
                <a:lnTo>
                  <a:pt x="53" y="435"/>
                </a:lnTo>
                <a:lnTo>
                  <a:pt x="58" y="430"/>
                </a:lnTo>
                <a:lnTo>
                  <a:pt x="63" y="425"/>
                </a:lnTo>
                <a:lnTo>
                  <a:pt x="68" y="420"/>
                </a:lnTo>
                <a:lnTo>
                  <a:pt x="73" y="415"/>
                </a:lnTo>
                <a:lnTo>
                  <a:pt x="78" y="410"/>
                </a:lnTo>
                <a:lnTo>
                  <a:pt x="82" y="406"/>
                </a:lnTo>
                <a:lnTo>
                  <a:pt x="87" y="406"/>
                </a:lnTo>
                <a:lnTo>
                  <a:pt x="92" y="401"/>
                </a:lnTo>
                <a:lnTo>
                  <a:pt x="97" y="396"/>
                </a:lnTo>
                <a:lnTo>
                  <a:pt x="102" y="391"/>
                </a:lnTo>
                <a:lnTo>
                  <a:pt x="107" y="386"/>
                </a:lnTo>
                <a:lnTo>
                  <a:pt x="111" y="381"/>
                </a:lnTo>
                <a:lnTo>
                  <a:pt x="111" y="377"/>
                </a:lnTo>
                <a:lnTo>
                  <a:pt x="116" y="372"/>
                </a:lnTo>
                <a:lnTo>
                  <a:pt x="116" y="367"/>
                </a:lnTo>
                <a:lnTo>
                  <a:pt x="121" y="362"/>
                </a:lnTo>
                <a:lnTo>
                  <a:pt x="126" y="357"/>
                </a:lnTo>
                <a:lnTo>
                  <a:pt x="126" y="352"/>
                </a:lnTo>
                <a:lnTo>
                  <a:pt x="131" y="348"/>
                </a:lnTo>
                <a:lnTo>
                  <a:pt x="136" y="343"/>
                </a:lnTo>
                <a:lnTo>
                  <a:pt x="136" y="338"/>
                </a:lnTo>
                <a:lnTo>
                  <a:pt x="140" y="333"/>
                </a:lnTo>
                <a:lnTo>
                  <a:pt x="140" y="328"/>
                </a:lnTo>
                <a:lnTo>
                  <a:pt x="145" y="323"/>
                </a:lnTo>
                <a:lnTo>
                  <a:pt x="145" y="319"/>
                </a:lnTo>
                <a:lnTo>
                  <a:pt x="150" y="314"/>
                </a:lnTo>
                <a:lnTo>
                  <a:pt x="155" y="309"/>
                </a:lnTo>
                <a:lnTo>
                  <a:pt x="155" y="304"/>
                </a:lnTo>
                <a:lnTo>
                  <a:pt x="165" y="294"/>
                </a:lnTo>
                <a:lnTo>
                  <a:pt x="165" y="290"/>
                </a:lnTo>
                <a:lnTo>
                  <a:pt x="169" y="285"/>
                </a:lnTo>
                <a:lnTo>
                  <a:pt x="169" y="280"/>
                </a:lnTo>
                <a:lnTo>
                  <a:pt x="174" y="275"/>
                </a:lnTo>
                <a:lnTo>
                  <a:pt x="179" y="265"/>
                </a:lnTo>
                <a:lnTo>
                  <a:pt x="179" y="261"/>
                </a:lnTo>
                <a:lnTo>
                  <a:pt x="184" y="256"/>
                </a:lnTo>
                <a:lnTo>
                  <a:pt x="184" y="246"/>
                </a:lnTo>
                <a:lnTo>
                  <a:pt x="189" y="241"/>
                </a:lnTo>
                <a:lnTo>
                  <a:pt x="189" y="236"/>
                </a:lnTo>
                <a:lnTo>
                  <a:pt x="194" y="227"/>
                </a:lnTo>
                <a:lnTo>
                  <a:pt x="198" y="222"/>
                </a:lnTo>
                <a:lnTo>
                  <a:pt x="198" y="217"/>
                </a:lnTo>
                <a:lnTo>
                  <a:pt x="203" y="212"/>
                </a:lnTo>
                <a:lnTo>
                  <a:pt x="203" y="203"/>
                </a:lnTo>
                <a:lnTo>
                  <a:pt x="208" y="198"/>
                </a:lnTo>
                <a:lnTo>
                  <a:pt x="208" y="193"/>
                </a:lnTo>
                <a:lnTo>
                  <a:pt x="213" y="183"/>
                </a:lnTo>
                <a:lnTo>
                  <a:pt x="213" y="178"/>
                </a:lnTo>
                <a:lnTo>
                  <a:pt x="218" y="174"/>
                </a:lnTo>
                <a:lnTo>
                  <a:pt x="223" y="164"/>
                </a:lnTo>
                <a:lnTo>
                  <a:pt x="223" y="159"/>
                </a:lnTo>
                <a:lnTo>
                  <a:pt x="232" y="149"/>
                </a:lnTo>
                <a:lnTo>
                  <a:pt x="232" y="145"/>
                </a:lnTo>
                <a:lnTo>
                  <a:pt x="237" y="145"/>
                </a:lnTo>
                <a:lnTo>
                  <a:pt x="242" y="140"/>
                </a:lnTo>
                <a:lnTo>
                  <a:pt x="247" y="140"/>
                </a:lnTo>
                <a:lnTo>
                  <a:pt x="252" y="135"/>
                </a:lnTo>
                <a:lnTo>
                  <a:pt x="256" y="135"/>
                </a:lnTo>
                <a:lnTo>
                  <a:pt x="261" y="135"/>
                </a:lnTo>
                <a:lnTo>
                  <a:pt x="266" y="130"/>
                </a:lnTo>
                <a:lnTo>
                  <a:pt x="271" y="130"/>
                </a:lnTo>
                <a:lnTo>
                  <a:pt x="276" y="130"/>
                </a:lnTo>
                <a:lnTo>
                  <a:pt x="281" y="135"/>
                </a:lnTo>
                <a:lnTo>
                  <a:pt x="285" y="135"/>
                </a:lnTo>
                <a:lnTo>
                  <a:pt x="290" y="140"/>
                </a:lnTo>
                <a:lnTo>
                  <a:pt x="295" y="140"/>
                </a:lnTo>
                <a:lnTo>
                  <a:pt x="300" y="145"/>
                </a:lnTo>
                <a:lnTo>
                  <a:pt x="305" y="145"/>
                </a:lnTo>
                <a:lnTo>
                  <a:pt x="310" y="145"/>
                </a:lnTo>
                <a:lnTo>
                  <a:pt x="314" y="145"/>
                </a:lnTo>
                <a:lnTo>
                  <a:pt x="319" y="149"/>
                </a:lnTo>
                <a:lnTo>
                  <a:pt x="324" y="149"/>
                </a:lnTo>
                <a:lnTo>
                  <a:pt x="329" y="149"/>
                </a:lnTo>
                <a:lnTo>
                  <a:pt x="334" y="154"/>
                </a:lnTo>
                <a:lnTo>
                  <a:pt x="339" y="154"/>
                </a:lnTo>
                <a:lnTo>
                  <a:pt x="344" y="154"/>
                </a:lnTo>
                <a:lnTo>
                  <a:pt x="348" y="154"/>
                </a:lnTo>
                <a:lnTo>
                  <a:pt x="353" y="159"/>
                </a:lnTo>
                <a:lnTo>
                  <a:pt x="358" y="159"/>
                </a:lnTo>
                <a:lnTo>
                  <a:pt x="363" y="164"/>
                </a:lnTo>
                <a:lnTo>
                  <a:pt x="368" y="164"/>
                </a:lnTo>
                <a:lnTo>
                  <a:pt x="373" y="164"/>
                </a:lnTo>
                <a:lnTo>
                  <a:pt x="377" y="169"/>
                </a:lnTo>
                <a:lnTo>
                  <a:pt x="382" y="169"/>
                </a:lnTo>
                <a:lnTo>
                  <a:pt x="387" y="169"/>
                </a:lnTo>
                <a:lnTo>
                  <a:pt x="392" y="164"/>
                </a:lnTo>
                <a:lnTo>
                  <a:pt x="397" y="164"/>
                </a:lnTo>
                <a:lnTo>
                  <a:pt x="402" y="159"/>
                </a:lnTo>
                <a:lnTo>
                  <a:pt x="406" y="159"/>
                </a:lnTo>
                <a:lnTo>
                  <a:pt x="411" y="159"/>
                </a:lnTo>
                <a:lnTo>
                  <a:pt x="416" y="154"/>
                </a:lnTo>
                <a:lnTo>
                  <a:pt x="421" y="149"/>
                </a:lnTo>
                <a:lnTo>
                  <a:pt x="426" y="145"/>
                </a:lnTo>
                <a:lnTo>
                  <a:pt x="431" y="140"/>
                </a:lnTo>
                <a:lnTo>
                  <a:pt x="431" y="135"/>
                </a:lnTo>
                <a:lnTo>
                  <a:pt x="435" y="125"/>
                </a:lnTo>
                <a:lnTo>
                  <a:pt x="440" y="120"/>
                </a:lnTo>
                <a:lnTo>
                  <a:pt x="440" y="116"/>
                </a:lnTo>
                <a:lnTo>
                  <a:pt x="445" y="106"/>
                </a:lnTo>
                <a:lnTo>
                  <a:pt x="445" y="101"/>
                </a:lnTo>
                <a:lnTo>
                  <a:pt x="450" y="96"/>
                </a:lnTo>
                <a:lnTo>
                  <a:pt x="450" y="87"/>
                </a:lnTo>
                <a:lnTo>
                  <a:pt x="455" y="82"/>
                </a:lnTo>
                <a:lnTo>
                  <a:pt x="460" y="77"/>
                </a:lnTo>
                <a:lnTo>
                  <a:pt x="460" y="72"/>
                </a:lnTo>
                <a:lnTo>
                  <a:pt x="464" y="62"/>
                </a:lnTo>
                <a:lnTo>
                  <a:pt x="464" y="58"/>
                </a:lnTo>
                <a:lnTo>
                  <a:pt x="469" y="53"/>
                </a:lnTo>
                <a:lnTo>
                  <a:pt x="469" y="43"/>
                </a:lnTo>
                <a:lnTo>
                  <a:pt x="474" y="38"/>
                </a:lnTo>
                <a:lnTo>
                  <a:pt x="474" y="33"/>
                </a:lnTo>
                <a:lnTo>
                  <a:pt x="479" y="24"/>
                </a:lnTo>
                <a:lnTo>
                  <a:pt x="484" y="19"/>
                </a:lnTo>
                <a:lnTo>
                  <a:pt x="484" y="14"/>
                </a:lnTo>
                <a:lnTo>
                  <a:pt x="493" y="4"/>
                </a:lnTo>
                <a:lnTo>
                  <a:pt x="49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8" name="Freeform 146"/>
          <p:cNvSpPr>
            <a:spLocks/>
          </p:cNvSpPr>
          <p:nvPr/>
        </p:nvSpPr>
        <p:spPr bwMode="auto">
          <a:xfrm>
            <a:off x="6545263" y="2709863"/>
            <a:ext cx="246062" cy="277812"/>
          </a:xfrm>
          <a:custGeom>
            <a:avLst/>
            <a:gdLst>
              <a:gd name="T0" fmla="*/ 0 w 155"/>
              <a:gd name="T1" fmla="*/ 2147483647 h 175"/>
              <a:gd name="T2" fmla="*/ 2147483647 w 155"/>
              <a:gd name="T3" fmla="*/ 2147483647 h 175"/>
              <a:gd name="T4" fmla="*/ 2147483647 w 155"/>
              <a:gd name="T5" fmla="*/ 2147483647 h 175"/>
              <a:gd name="T6" fmla="*/ 2147483647 w 155"/>
              <a:gd name="T7" fmla="*/ 2147483647 h 175"/>
              <a:gd name="T8" fmla="*/ 2147483647 w 155"/>
              <a:gd name="T9" fmla="*/ 2147483647 h 175"/>
              <a:gd name="T10" fmla="*/ 2147483647 w 155"/>
              <a:gd name="T11" fmla="*/ 2147483647 h 175"/>
              <a:gd name="T12" fmla="*/ 2147483647 w 155"/>
              <a:gd name="T13" fmla="*/ 2147483647 h 175"/>
              <a:gd name="T14" fmla="*/ 2147483647 w 155"/>
              <a:gd name="T15" fmla="*/ 2147483647 h 175"/>
              <a:gd name="T16" fmla="*/ 2147483647 w 155"/>
              <a:gd name="T17" fmla="*/ 2147483647 h 175"/>
              <a:gd name="T18" fmla="*/ 2147483647 w 155"/>
              <a:gd name="T19" fmla="*/ 2147483647 h 175"/>
              <a:gd name="T20" fmla="*/ 2147483647 w 155"/>
              <a:gd name="T21" fmla="*/ 2147483647 h 175"/>
              <a:gd name="T22" fmla="*/ 2147483647 w 155"/>
              <a:gd name="T23" fmla="*/ 2147483647 h 175"/>
              <a:gd name="T24" fmla="*/ 2147483647 w 155"/>
              <a:gd name="T25" fmla="*/ 2147483647 h 175"/>
              <a:gd name="T26" fmla="*/ 2147483647 w 155"/>
              <a:gd name="T27" fmla="*/ 2147483647 h 175"/>
              <a:gd name="T28" fmla="*/ 2147483647 w 155"/>
              <a:gd name="T29" fmla="*/ 2147483647 h 175"/>
              <a:gd name="T30" fmla="*/ 2147483647 w 155"/>
              <a:gd name="T31" fmla="*/ 2147483647 h 175"/>
              <a:gd name="T32" fmla="*/ 2147483647 w 155"/>
              <a:gd name="T33" fmla="*/ 2147483647 h 175"/>
              <a:gd name="T34" fmla="*/ 2147483647 w 155"/>
              <a:gd name="T35" fmla="*/ 2147483647 h 175"/>
              <a:gd name="T36" fmla="*/ 2147483647 w 155"/>
              <a:gd name="T37" fmla="*/ 2147483647 h 175"/>
              <a:gd name="T38" fmla="*/ 2147483647 w 155"/>
              <a:gd name="T39" fmla="*/ 2147483647 h 175"/>
              <a:gd name="T40" fmla="*/ 2147483647 w 155"/>
              <a:gd name="T41" fmla="*/ 2147483647 h 175"/>
              <a:gd name="T42" fmla="*/ 2147483647 w 155"/>
              <a:gd name="T43" fmla="*/ 2147483647 h 175"/>
              <a:gd name="T44" fmla="*/ 2147483647 w 155"/>
              <a:gd name="T45" fmla="*/ 2147483647 h 175"/>
              <a:gd name="T46" fmla="*/ 2147483647 w 155"/>
              <a:gd name="T47" fmla="*/ 2147483647 h 175"/>
              <a:gd name="T48" fmla="*/ 2147483647 w 155"/>
              <a:gd name="T49" fmla="*/ 2147483647 h 175"/>
              <a:gd name="T50" fmla="*/ 2147483647 w 155"/>
              <a:gd name="T51" fmla="*/ 2147483647 h 175"/>
              <a:gd name="T52" fmla="*/ 2147483647 w 155"/>
              <a:gd name="T53" fmla="*/ 2147483647 h 175"/>
              <a:gd name="T54" fmla="*/ 2147483647 w 155"/>
              <a:gd name="T55" fmla="*/ 2147483647 h 175"/>
              <a:gd name="T56" fmla="*/ 2147483647 w 155"/>
              <a:gd name="T57" fmla="*/ 2147483647 h 175"/>
              <a:gd name="T58" fmla="*/ 2147483647 w 155"/>
              <a:gd name="T59" fmla="*/ 2147483647 h 175"/>
              <a:gd name="T60" fmla="*/ 2147483647 w 155"/>
              <a:gd name="T61" fmla="*/ 2147483647 h 175"/>
              <a:gd name="T62" fmla="*/ 2147483647 w 155"/>
              <a:gd name="T63" fmla="*/ 2147483647 h 175"/>
              <a:gd name="T64" fmla="*/ 2147483647 w 155"/>
              <a:gd name="T65" fmla="*/ 2147483647 h 175"/>
              <a:gd name="T66" fmla="*/ 2147483647 w 155"/>
              <a:gd name="T67" fmla="*/ 2147483647 h 175"/>
              <a:gd name="T68" fmla="*/ 2147483647 w 155"/>
              <a:gd name="T69" fmla="*/ 2147483647 h 175"/>
              <a:gd name="T70" fmla="*/ 2147483647 w 155"/>
              <a:gd name="T71" fmla="*/ 2147483647 h 175"/>
              <a:gd name="T72" fmla="*/ 2147483647 w 155"/>
              <a:gd name="T73" fmla="*/ 2147483647 h 175"/>
              <a:gd name="T74" fmla="*/ 2147483647 w 155"/>
              <a:gd name="T75" fmla="*/ 2147483647 h 175"/>
              <a:gd name="T76" fmla="*/ 2147483647 w 155"/>
              <a:gd name="T77" fmla="*/ 0 h 175"/>
              <a:gd name="T78" fmla="*/ 2147483647 w 155"/>
              <a:gd name="T79" fmla="*/ 0 h 1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5"/>
              <a:gd name="T121" fmla="*/ 0 h 175"/>
              <a:gd name="T122" fmla="*/ 155 w 155"/>
              <a:gd name="T123" fmla="*/ 175 h 1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5" h="175">
                <a:moveTo>
                  <a:pt x="0" y="175"/>
                </a:moveTo>
                <a:lnTo>
                  <a:pt x="5" y="170"/>
                </a:lnTo>
                <a:lnTo>
                  <a:pt x="10" y="165"/>
                </a:lnTo>
                <a:lnTo>
                  <a:pt x="10" y="160"/>
                </a:lnTo>
                <a:lnTo>
                  <a:pt x="15" y="155"/>
                </a:lnTo>
                <a:lnTo>
                  <a:pt x="15" y="150"/>
                </a:lnTo>
                <a:lnTo>
                  <a:pt x="20" y="145"/>
                </a:lnTo>
                <a:lnTo>
                  <a:pt x="20" y="141"/>
                </a:lnTo>
                <a:lnTo>
                  <a:pt x="25" y="136"/>
                </a:lnTo>
                <a:lnTo>
                  <a:pt x="25" y="131"/>
                </a:lnTo>
                <a:lnTo>
                  <a:pt x="29" y="126"/>
                </a:lnTo>
                <a:lnTo>
                  <a:pt x="34" y="121"/>
                </a:lnTo>
                <a:lnTo>
                  <a:pt x="34" y="116"/>
                </a:lnTo>
                <a:lnTo>
                  <a:pt x="39" y="112"/>
                </a:lnTo>
                <a:lnTo>
                  <a:pt x="44" y="107"/>
                </a:lnTo>
                <a:lnTo>
                  <a:pt x="44" y="102"/>
                </a:lnTo>
                <a:lnTo>
                  <a:pt x="49" y="97"/>
                </a:lnTo>
                <a:lnTo>
                  <a:pt x="54" y="92"/>
                </a:lnTo>
                <a:lnTo>
                  <a:pt x="54" y="87"/>
                </a:lnTo>
                <a:lnTo>
                  <a:pt x="58" y="83"/>
                </a:lnTo>
                <a:lnTo>
                  <a:pt x="63" y="78"/>
                </a:lnTo>
                <a:lnTo>
                  <a:pt x="68" y="73"/>
                </a:lnTo>
                <a:lnTo>
                  <a:pt x="73" y="68"/>
                </a:lnTo>
                <a:lnTo>
                  <a:pt x="78" y="63"/>
                </a:lnTo>
                <a:lnTo>
                  <a:pt x="83" y="58"/>
                </a:lnTo>
                <a:lnTo>
                  <a:pt x="87" y="54"/>
                </a:lnTo>
                <a:lnTo>
                  <a:pt x="92" y="54"/>
                </a:lnTo>
                <a:lnTo>
                  <a:pt x="97" y="49"/>
                </a:lnTo>
                <a:lnTo>
                  <a:pt x="102" y="44"/>
                </a:lnTo>
                <a:lnTo>
                  <a:pt x="107" y="39"/>
                </a:lnTo>
                <a:lnTo>
                  <a:pt x="112" y="34"/>
                </a:lnTo>
                <a:lnTo>
                  <a:pt x="116" y="29"/>
                </a:lnTo>
                <a:lnTo>
                  <a:pt x="121" y="25"/>
                </a:lnTo>
                <a:lnTo>
                  <a:pt x="126" y="20"/>
                </a:lnTo>
                <a:lnTo>
                  <a:pt x="131" y="15"/>
                </a:lnTo>
                <a:lnTo>
                  <a:pt x="136" y="15"/>
                </a:lnTo>
                <a:lnTo>
                  <a:pt x="141" y="10"/>
                </a:lnTo>
                <a:lnTo>
                  <a:pt x="145" y="5"/>
                </a:lnTo>
                <a:lnTo>
                  <a:pt x="150" y="0"/>
                </a:lnTo>
                <a:lnTo>
                  <a:pt x="15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9" name="Rectangle 147"/>
          <p:cNvSpPr>
            <a:spLocks noChangeArrowheads="1"/>
          </p:cNvSpPr>
          <p:nvPr/>
        </p:nvSpPr>
        <p:spPr bwMode="auto">
          <a:xfrm>
            <a:off x="2254250" y="4146550"/>
            <a:ext cx="1036638" cy="10350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140" name="Rectangle 148"/>
          <p:cNvSpPr>
            <a:spLocks noChangeArrowheads="1"/>
          </p:cNvSpPr>
          <p:nvPr/>
        </p:nvSpPr>
        <p:spPr bwMode="auto">
          <a:xfrm>
            <a:off x="2254250" y="4146550"/>
            <a:ext cx="1036638" cy="103505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41" name="Freeform 149"/>
          <p:cNvSpPr>
            <a:spLocks/>
          </p:cNvSpPr>
          <p:nvPr/>
        </p:nvSpPr>
        <p:spPr bwMode="auto">
          <a:xfrm>
            <a:off x="2776538" y="4146550"/>
            <a:ext cx="1587" cy="1035050"/>
          </a:xfrm>
          <a:custGeom>
            <a:avLst/>
            <a:gdLst>
              <a:gd name="T0" fmla="*/ 0 w 1587"/>
              <a:gd name="T1" fmla="*/ 2147483647 h 135"/>
              <a:gd name="T2" fmla="*/ 0 w 1587"/>
              <a:gd name="T3" fmla="*/ 0 h 135"/>
              <a:gd name="T4" fmla="*/ 0 w 1587"/>
              <a:gd name="T5" fmla="*/ 0 h 135"/>
              <a:gd name="T6" fmla="*/ 0 60000 65536"/>
              <a:gd name="T7" fmla="*/ 0 60000 65536"/>
              <a:gd name="T8" fmla="*/ 0 60000 65536"/>
              <a:gd name="T9" fmla="*/ 0 w 1587"/>
              <a:gd name="T10" fmla="*/ 0 h 135"/>
              <a:gd name="T11" fmla="*/ 1587 w 1587"/>
              <a:gd name="T12" fmla="*/ 135 h 135"/>
            </a:gdLst>
            <a:ahLst/>
            <a:cxnLst>
              <a:cxn ang="T6">
                <a:pos x="T0" y="T1"/>
              </a:cxn>
              <a:cxn ang="T7">
                <a:pos x="T2" y="T3"/>
              </a:cxn>
              <a:cxn ang="T8">
                <a:pos x="T4" y="T5"/>
              </a:cxn>
            </a:cxnLst>
            <a:rect l="T9" t="T10" r="T11" b="T12"/>
            <a:pathLst>
              <a:path w="1587" h="135">
                <a:moveTo>
                  <a:pt x="0" y="13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42" name="Freeform 150"/>
          <p:cNvSpPr>
            <a:spLocks/>
          </p:cNvSpPr>
          <p:nvPr/>
        </p:nvSpPr>
        <p:spPr bwMode="auto">
          <a:xfrm>
            <a:off x="2254250" y="4660900"/>
            <a:ext cx="1036638" cy="1588"/>
          </a:xfrm>
          <a:custGeom>
            <a:avLst/>
            <a:gdLst>
              <a:gd name="T0" fmla="*/ 0 w 135"/>
              <a:gd name="T1" fmla="*/ 0 h 1588"/>
              <a:gd name="T2" fmla="*/ 2147483647 w 135"/>
              <a:gd name="T3" fmla="*/ 0 h 1588"/>
              <a:gd name="T4" fmla="*/ 2147483647 w 135"/>
              <a:gd name="T5" fmla="*/ 0 h 1588"/>
              <a:gd name="T6" fmla="*/ 0 60000 65536"/>
              <a:gd name="T7" fmla="*/ 0 60000 65536"/>
              <a:gd name="T8" fmla="*/ 0 60000 65536"/>
              <a:gd name="T9" fmla="*/ 0 w 135"/>
              <a:gd name="T10" fmla="*/ 0 h 1588"/>
              <a:gd name="T11" fmla="*/ 135 w 135"/>
              <a:gd name="T12" fmla="*/ 1588 h 1588"/>
            </a:gdLst>
            <a:ahLst/>
            <a:cxnLst>
              <a:cxn ang="T6">
                <a:pos x="T0" y="T1"/>
              </a:cxn>
              <a:cxn ang="T7">
                <a:pos x="T2" y="T3"/>
              </a:cxn>
              <a:cxn ang="T8">
                <a:pos x="T4" y="T5"/>
              </a:cxn>
            </a:cxnLst>
            <a:rect l="T9" t="T10" r="T11" b="T12"/>
            <a:pathLst>
              <a:path w="135" h="1588">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43" name="Line 151"/>
          <p:cNvSpPr>
            <a:spLocks noChangeShapeType="1"/>
          </p:cNvSpPr>
          <p:nvPr/>
        </p:nvSpPr>
        <p:spPr bwMode="auto">
          <a:xfrm>
            <a:off x="2254250" y="414655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44" name="Freeform 152"/>
          <p:cNvSpPr>
            <a:spLocks/>
          </p:cNvSpPr>
          <p:nvPr/>
        </p:nvSpPr>
        <p:spPr bwMode="auto">
          <a:xfrm>
            <a:off x="2254250" y="4146550"/>
            <a:ext cx="1036638"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45" name="Line 153"/>
          <p:cNvSpPr>
            <a:spLocks noChangeShapeType="1"/>
          </p:cNvSpPr>
          <p:nvPr/>
        </p:nvSpPr>
        <p:spPr bwMode="auto">
          <a:xfrm flipV="1">
            <a:off x="2254250"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46" name="Line 154"/>
          <p:cNvSpPr>
            <a:spLocks noChangeShapeType="1"/>
          </p:cNvSpPr>
          <p:nvPr/>
        </p:nvSpPr>
        <p:spPr bwMode="auto">
          <a:xfrm>
            <a:off x="2254250" y="51816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47" name="Line 155"/>
          <p:cNvSpPr>
            <a:spLocks noChangeShapeType="1"/>
          </p:cNvSpPr>
          <p:nvPr/>
        </p:nvSpPr>
        <p:spPr bwMode="auto">
          <a:xfrm flipV="1">
            <a:off x="2254250"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48" name="Line 156"/>
          <p:cNvSpPr>
            <a:spLocks noChangeShapeType="1"/>
          </p:cNvSpPr>
          <p:nvPr/>
        </p:nvSpPr>
        <p:spPr bwMode="auto">
          <a:xfrm flipV="1">
            <a:off x="2776538" y="51673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49" name="Line 157"/>
          <p:cNvSpPr>
            <a:spLocks noChangeShapeType="1"/>
          </p:cNvSpPr>
          <p:nvPr/>
        </p:nvSpPr>
        <p:spPr bwMode="auto">
          <a:xfrm>
            <a:off x="2776538" y="4146550"/>
            <a:ext cx="1587"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50" name="Line 158"/>
          <p:cNvSpPr>
            <a:spLocks noChangeShapeType="1"/>
          </p:cNvSpPr>
          <p:nvPr/>
        </p:nvSpPr>
        <p:spPr bwMode="auto">
          <a:xfrm>
            <a:off x="2254250" y="46609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51" name="Line 159"/>
          <p:cNvSpPr>
            <a:spLocks noChangeShapeType="1"/>
          </p:cNvSpPr>
          <p:nvPr/>
        </p:nvSpPr>
        <p:spPr bwMode="auto">
          <a:xfrm flipH="1">
            <a:off x="3282950" y="46609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52" name="Line 160"/>
          <p:cNvSpPr>
            <a:spLocks noChangeShapeType="1"/>
          </p:cNvSpPr>
          <p:nvPr/>
        </p:nvSpPr>
        <p:spPr bwMode="auto">
          <a:xfrm>
            <a:off x="2254250" y="414655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53" name="Freeform 161"/>
          <p:cNvSpPr>
            <a:spLocks/>
          </p:cNvSpPr>
          <p:nvPr/>
        </p:nvSpPr>
        <p:spPr bwMode="auto">
          <a:xfrm>
            <a:off x="2254250" y="4146550"/>
            <a:ext cx="1036638"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54" name="Line 162"/>
          <p:cNvSpPr>
            <a:spLocks noChangeShapeType="1"/>
          </p:cNvSpPr>
          <p:nvPr/>
        </p:nvSpPr>
        <p:spPr bwMode="auto">
          <a:xfrm flipV="1">
            <a:off x="2254250"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55" name="Freeform 163"/>
          <p:cNvSpPr>
            <a:spLocks/>
          </p:cNvSpPr>
          <p:nvPr/>
        </p:nvSpPr>
        <p:spPr bwMode="auto">
          <a:xfrm>
            <a:off x="2254250" y="4198938"/>
            <a:ext cx="982663"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5" y="600"/>
                </a:lnTo>
                <a:lnTo>
                  <a:pt x="20" y="600"/>
                </a:lnTo>
                <a:lnTo>
                  <a:pt x="29" y="590"/>
                </a:lnTo>
                <a:lnTo>
                  <a:pt x="29" y="586"/>
                </a:lnTo>
                <a:lnTo>
                  <a:pt x="34" y="581"/>
                </a:lnTo>
                <a:lnTo>
                  <a:pt x="39" y="576"/>
                </a:lnTo>
                <a:lnTo>
                  <a:pt x="44" y="576"/>
                </a:lnTo>
                <a:lnTo>
                  <a:pt x="54" y="566"/>
                </a:lnTo>
                <a:lnTo>
                  <a:pt x="54" y="561"/>
                </a:lnTo>
                <a:lnTo>
                  <a:pt x="58" y="557"/>
                </a:lnTo>
                <a:lnTo>
                  <a:pt x="63" y="557"/>
                </a:lnTo>
                <a:lnTo>
                  <a:pt x="73" y="547"/>
                </a:lnTo>
                <a:lnTo>
                  <a:pt x="73" y="542"/>
                </a:lnTo>
                <a:lnTo>
                  <a:pt x="78" y="537"/>
                </a:lnTo>
                <a:lnTo>
                  <a:pt x="83" y="532"/>
                </a:lnTo>
                <a:lnTo>
                  <a:pt x="87" y="532"/>
                </a:lnTo>
                <a:lnTo>
                  <a:pt x="97" y="523"/>
                </a:lnTo>
                <a:lnTo>
                  <a:pt x="97" y="518"/>
                </a:lnTo>
                <a:lnTo>
                  <a:pt x="102" y="513"/>
                </a:lnTo>
                <a:lnTo>
                  <a:pt x="107" y="513"/>
                </a:lnTo>
                <a:lnTo>
                  <a:pt x="116" y="503"/>
                </a:lnTo>
                <a:lnTo>
                  <a:pt x="116" y="498"/>
                </a:lnTo>
                <a:lnTo>
                  <a:pt x="121" y="494"/>
                </a:lnTo>
                <a:lnTo>
                  <a:pt x="126" y="489"/>
                </a:lnTo>
                <a:lnTo>
                  <a:pt x="131" y="489"/>
                </a:lnTo>
                <a:lnTo>
                  <a:pt x="141" y="479"/>
                </a:lnTo>
                <a:lnTo>
                  <a:pt x="141" y="474"/>
                </a:lnTo>
                <a:lnTo>
                  <a:pt x="145" y="469"/>
                </a:lnTo>
                <a:lnTo>
                  <a:pt x="150" y="469"/>
                </a:lnTo>
                <a:lnTo>
                  <a:pt x="160" y="460"/>
                </a:lnTo>
                <a:lnTo>
                  <a:pt x="160" y="455"/>
                </a:lnTo>
                <a:lnTo>
                  <a:pt x="165" y="450"/>
                </a:lnTo>
                <a:lnTo>
                  <a:pt x="170" y="445"/>
                </a:lnTo>
                <a:lnTo>
                  <a:pt x="174" y="445"/>
                </a:lnTo>
                <a:lnTo>
                  <a:pt x="184" y="436"/>
                </a:lnTo>
                <a:lnTo>
                  <a:pt x="184" y="431"/>
                </a:lnTo>
                <a:lnTo>
                  <a:pt x="189" y="426"/>
                </a:lnTo>
                <a:lnTo>
                  <a:pt x="194" y="426"/>
                </a:lnTo>
                <a:lnTo>
                  <a:pt x="204" y="416"/>
                </a:lnTo>
                <a:lnTo>
                  <a:pt x="204" y="411"/>
                </a:lnTo>
                <a:lnTo>
                  <a:pt x="208" y="407"/>
                </a:lnTo>
                <a:lnTo>
                  <a:pt x="213" y="402"/>
                </a:lnTo>
                <a:lnTo>
                  <a:pt x="218" y="402"/>
                </a:lnTo>
                <a:lnTo>
                  <a:pt x="228" y="392"/>
                </a:lnTo>
                <a:lnTo>
                  <a:pt x="228" y="387"/>
                </a:lnTo>
                <a:lnTo>
                  <a:pt x="233" y="382"/>
                </a:lnTo>
                <a:lnTo>
                  <a:pt x="237" y="382"/>
                </a:lnTo>
                <a:lnTo>
                  <a:pt x="247" y="373"/>
                </a:lnTo>
                <a:lnTo>
                  <a:pt x="247" y="368"/>
                </a:lnTo>
                <a:lnTo>
                  <a:pt x="252" y="363"/>
                </a:lnTo>
                <a:lnTo>
                  <a:pt x="257" y="358"/>
                </a:lnTo>
                <a:lnTo>
                  <a:pt x="262" y="358"/>
                </a:lnTo>
                <a:lnTo>
                  <a:pt x="271" y="349"/>
                </a:lnTo>
                <a:lnTo>
                  <a:pt x="271" y="344"/>
                </a:lnTo>
                <a:lnTo>
                  <a:pt x="276" y="339"/>
                </a:lnTo>
                <a:lnTo>
                  <a:pt x="281" y="339"/>
                </a:lnTo>
                <a:lnTo>
                  <a:pt x="291" y="329"/>
                </a:lnTo>
                <a:lnTo>
                  <a:pt x="291" y="324"/>
                </a:lnTo>
                <a:lnTo>
                  <a:pt x="295" y="320"/>
                </a:lnTo>
                <a:lnTo>
                  <a:pt x="300" y="315"/>
                </a:lnTo>
                <a:lnTo>
                  <a:pt x="305" y="315"/>
                </a:lnTo>
                <a:lnTo>
                  <a:pt x="315" y="305"/>
                </a:lnTo>
                <a:lnTo>
                  <a:pt x="315" y="300"/>
                </a:lnTo>
                <a:lnTo>
                  <a:pt x="320" y="295"/>
                </a:lnTo>
                <a:lnTo>
                  <a:pt x="324" y="295"/>
                </a:lnTo>
                <a:lnTo>
                  <a:pt x="334" y="286"/>
                </a:lnTo>
                <a:lnTo>
                  <a:pt x="334" y="281"/>
                </a:lnTo>
                <a:lnTo>
                  <a:pt x="339" y="276"/>
                </a:lnTo>
                <a:lnTo>
                  <a:pt x="344" y="271"/>
                </a:lnTo>
                <a:lnTo>
                  <a:pt x="349" y="271"/>
                </a:lnTo>
                <a:lnTo>
                  <a:pt x="358" y="262"/>
                </a:lnTo>
                <a:lnTo>
                  <a:pt x="358" y="257"/>
                </a:lnTo>
                <a:lnTo>
                  <a:pt x="363" y="252"/>
                </a:lnTo>
                <a:lnTo>
                  <a:pt x="368" y="252"/>
                </a:lnTo>
                <a:lnTo>
                  <a:pt x="378" y="242"/>
                </a:lnTo>
                <a:lnTo>
                  <a:pt x="378" y="237"/>
                </a:lnTo>
                <a:lnTo>
                  <a:pt x="382" y="233"/>
                </a:lnTo>
                <a:lnTo>
                  <a:pt x="387" y="228"/>
                </a:lnTo>
                <a:lnTo>
                  <a:pt x="392" y="228"/>
                </a:lnTo>
                <a:lnTo>
                  <a:pt x="402" y="218"/>
                </a:lnTo>
                <a:lnTo>
                  <a:pt x="402" y="213"/>
                </a:lnTo>
                <a:lnTo>
                  <a:pt x="407" y="208"/>
                </a:lnTo>
                <a:lnTo>
                  <a:pt x="411" y="208"/>
                </a:lnTo>
                <a:lnTo>
                  <a:pt x="421" y="199"/>
                </a:lnTo>
                <a:lnTo>
                  <a:pt x="421" y="194"/>
                </a:lnTo>
                <a:lnTo>
                  <a:pt x="426" y="189"/>
                </a:lnTo>
                <a:lnTo>
                  <a:pt x="431" y="184"/>
                </a:lnTo>
                <a:lnTo>
                  <a:pt x="436" y="184"/>
                </a:lnTo>
                <a:lnTo>
                  <a:pt x="445" y="175"/>
                </a:lnTo>
                <a:lnTo>
                  <a:pt x="445" y="170"/>
                </a:lnTo>
                <a:lnTo>
                  <a:pt x="450" y="165"/>
                </a:lnTo>
                <a:lnTo>
                  <a:pt x="455" y="165"/>
                </a:lnTo>
                <a:lnTo>
                  <a:pt x="465" y="155"/>
                </a:lnTo>
                <a:lnTo>
                  <a:pt x="465" y="150"/>
                </a:lnTo>
                <a:lnTo>
                  <a:pt x="469" y="146"/>
                </a:lnTo>
                <a:lnTo>
                  <a:pt x="474" y="141"/>
                </a:lnTo>
                <a:lnTo>
                  <a:pt x="479" y="141"/>
                </a:lnTo>
                <a:lnTo>
                  <a:pt x="489" y="131"/>
                </a:lnTo>
                <a:lnTo>
                  <a:pt x="489" y="126"/>
                </a:lnTo>
                <a:lnTo>
                  <a:pt x="494" y="121"/>
                </a:lnTo>
                <a:lnTo>
                  <a:pt x="498" y="121"/>
                </a:lnTo>
                <a:lnTo>
                  <a:pt x="508" y="112"/>
                </a:lnTo>
                <a:lnTo>
                  <a:pt x="508" y="107"/>
                </a:lnTo>
                <a:lnTo>
                  <a:pt x="513" y="102"/>
                </a:lnTo>
                <a:lnTo>
                  <a:pt x="518" y="97"/>
                </a:lnTo>
                <a:lnTo>
                  <a:pt x="523" y="97"/>
                </a:lnTo>
                <a:lnTo>
                  <a:pt x="532" y="87"/>
                </a:lnTo>
                <a:lnTo>
                  <a:pt x="532" y="83"/>
                </a:lnTo>
                <a:lnTo>
                  <a:pt x="537" y="78"/>
                </a:lnTo>
                <a:lnTo>
                  <a:pt x="542" y="78"/>
                </a:lnTo>
                <a:lnTo>
                  <a:pt x="552" y="68"/>
                </a:lnTo>
                <a:lnTo>
                  <a:pt x="552" y="63"/>
                </a:lnTo>
                <a:lnTo>
                  <a:pt x="556" y="58"/>
                </a:lnTo>
                <a:lnTo>
                  <a:pt x="561" y="54"/>
                </a:lnTo>
                <a:lnTo>
                  <a:pt x="566" y="54"/>
                </a:lnTo>
                <a:lnTo>
                  <a:pt x="576" y="44"/>
                </a:lnTo>
                <a:lnTo>
                  <a:pt x="576" y="39"/>
                </a:lnTo>
                <a:lnTo>
                  <a:pt x="581" y="34"/>
                </a:lnTo>
                <a:lnTo>
                  <a:pt x="586" y="34"/>
                </a:lnTo>
                <a:lnTo>
                  <a:pt x="595" y="25"/>
                </a:lnTo>
                <a:lnTo>
                  <a:pt x="595" y="20"/>
                </a:lnTo>
                <a:lnTo>
                  <a:pt x="600" y="15"/>
                </a:lnTo>
                <a:lnTo>
                  <a:pt x="605" y="10"/>
                </a:lnTo>
                <a:lnTo>
                  <a:pt x="610"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56" name="Freeform 164"/>
          <p:cNvSpPr>
            <a:spLocks/>
          </p:cNvSpPr>
          <p:nvPr/>
        </p:nvSpPr>
        <p:spPr bwMode="auto">
          <a:xfrm>
            <a:off x="3236913"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10" y="24"/>
                </a:lnTo>
                <a:lnTo>
                  <a:pt x="20" y="14"/>
                </a:lnTo>
                <a:lnTo>
                  <a:pt x="20" y="9"/>
                </a:lnTo>
                <a:lnTo>
                  <a:pt x="25"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57" name="Freeform 165"/>
          <p:cNvSpPr>
            <a:spLocks/>
          </p:cNvSpPr>
          <p:nvPr/>
        </p:nvSpPr>
        <p:spPr bwMode="auto">
          <a:xfrm>
            <a:off x="2262188" y="4368800"/>
            <a:ext cx="806450" cy="812800"/>
          </a:xfrm>
          <a:custGeom>
            <a:avLst/>
            <a:gdLst>
              <a:gd name="T0" fmla="*/ 2147483647 w 508"/>
              <a:gd name="T1" fmla="*/ 2147483647 h 512"/>
              <a:gd name="T2" fmla="*/ 2147483647 w 508"/>
              <a:gd name="T3" fmla="*/ 2147483647 h 512"/>
              <a:gd name="T4" fmla="*/ 2147483647 w 508"/>
              <a:gd name="T5" fmla="*/ 2147483647 h 512"/>
              <a:gd name="T6" fmla="*/ 2147483647 w 508"/>
              <a:gd name="T7" fmla="*/ 2147483647 h 512"/>
              <a:gd name="T8" fmla="*/ 2147483647 w 508"/>
              <a:gd name="T9" fmla="*/ 2147483647 h 512"/>
              <a:gd name="T10" fmla="*/ 2147483647 w 508"/>
              <a:gd name="T11" fmla="*/ 2147483647 h 512"/>
              <a:gd name="T12" fmla="*/ 2147483647 w 508"/>
              <a:gd name="T13" fmla="*/ 2147483647 h 512"/>
              <a:gd name="T14" fmla="*/ 2147483647 w 508"/>
              <a:gd name="T15" fmla="*/ 2147483647 h 512"/>
              <a:gd name="T16" fmla="*/ 2147483647 w 508"/>
              <a:gd name="T17" fmla="*/ 2147483647 h 512"/>
              <a:gd name="T18" fmla="*/ 2147483647 w 508"/>
              <a:gd name="T19" fmla="*/ 2147483647 h 512"/>
              <a:gd name="T20" fmla="*/ 2147483647 w 508"/>
              <a:gd name="T21" fmla="*/ 2147483647 h 512"/>
              <a:gd name="T22" fmla="*/ 2147483647 w 508"/>
              <a:gd name="T23" fmla="*/ 2147483647 h 512"/>
              <a:gd name="T24" fmla="*/ 2147483647 w 508"/>
              <a:gd name="T25" fmla="*/ 2147483647 h 512"/>
              <a:gd name="T26" fmla="*/ 2147483647 w 508"/>
              <a:gd name="T27" fmla="*/ 2147483647 h 512"/>
              <a:gd name="T28" fmla="*/ 2147483647 w 508"/>
              <a:gd name="T29" fmla="*/ 2147483647 h 512"/>
              <a:gd name="T30" fmla="*/ 2147483647 w 508"/>
              <a:gd name="T31" fmla="*/ 2147483647 h 512"/>
              <a:gd name="T32" fmla="*/ 2147483647 w 508"/>
              <a:gd name="T33" fmla="*/ 2147483647 h 512"/>
              <a:gd name="T34" fmla="*/ 2147483647 w 508"/>
              <a:gd name="T35" fmla="*/ 2147483647 h 512"/>
              <a:gd name="T36" fmla="*/ 2147483647 w 508"/>
              <a:gd name="T37" fmla="*/ 2147483647 h 512"/>
              <a:gd name="T38" fmla="*/ 2147483647 w 508"/>
              <a:gd name="T39" fmla="*/ 2147483647 h 512"/>
              <a:gd name="T40" fmla="*/ 2147483647 w 508"/>
              <a:gd name="T41" fmla="*/ 2147483647 h 512"/>
              <a:gd name="T42" fmla="*/ 2147483647 w 508"/>
              <a:gd name="T43" fmla="*/ 2147483647 h 512"/>
              <a:gd name="T44" fmla="*/ 2147483647 w 508"/>
              <a:gd name="T45" fmla="*/ 2147483647 h 512"/>
              <a:gd name="T46" fmla="*/ 2147483647 w 508"/>
              <a:gd name="T47" fmla="*/ 2147483647 h 512"/>
              <a:gd name="T48" fmla="*/ 2147483647 w 508"/>
              <a:gd name="T49" fmla="*/ 2147483647 h 512"/>
              <a:gd name="T50" fmla="*/ 2147483647 w 508"/>
              <a:gd name="T51" fmla="*/ 2147483647 h 512"/>
              <a:gd name="T52" fmla="*/ 2147483647 w 508"/>
              <a:gd name="T53" fmla="*/ 2147483647 h 512"/>
              <a:gd name="T54" fmla="*/ 2147483647 w 508"/>
              <a:gd name="T55" fmla="*/ 2147483647 h 512"/>
              <a:gd name="T56" fmla="*/ 2147483647 w 508"/>
              <a:gd name="T57" fmla="*/ 2147483647 h 512"/>
              <a:gd name="T58" fmla="*/ 2147483647 w 508"/>
              <a:gd name="T59" fmla="*/ 2147483647 h 512"/>
              <a:gd name="T60" fmla="*/ 2147483647 w 508"/>
              <a:gd name="T61" fmla="*/ 2147483647 h 512"/>
              <a:gd name="T62" fmla="*/ 2147483647 w 508"/>
              <a:gd name="T63" fmla="*/ 2147483647 h 512"/>
              <a:gd name="T64" fmla="*/ 2147483647 w 508"/>
              <a:gd name="T65" fmla="*/ 2147483647 h 512"/>
              <a:gd name="T66" fmla="*/ 2147483647 w 508"/>
              <a:gd name="T67" fmla="*/ 2147483647 h 512"/>
              <a:gd name="T68" fmla="*/ 2147483647 w 508"/>
              <a:gd name="T69" fmla="*/ 2147483647 h 512"/>
              <a:gd name="T70" fmla="*/ 2147483647 w 508"/>
              <a:gd name="T71" fmla="*/ 2147483647 h 512"/>
              <a:gd name="T72" fmla="*/ 2147483647 w 508"/>
              <a:gd name="T73" fmla="*/ 2147483647 h 512"/>
              <a:gd name="T74" fmla="*/ 2147483647 w 508"/>
              <a:gd name="T75" fmla="*/ 2147483647 h 512"/>
              <a:gd name="T76" fmla="*/ 2147483647 w 508"/>
              <a:gd name="T77" fmla="*/ 2147483647 h 512"/>
              <a:gd name="T78" fmla="*/ 2147483647 w 508"/>
              <a:gd name="T79" fmla="*/ 2147483647 h 512"/>
              <a:gd name="T80" fmla="*/ 2147483647 w 508"/>
              <a:gd name="T81" fmla="*/ 2147483647 h 512"/>
              <a:gd name="T82" fmla="*/ 2147483647 w 508"/>
              <a:gd name="T83" fmla="*/ 2147483647 h 5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8"/>
              <a:gd name="T127" fmla="*/ 0 h 512"/>
              <a:gd name="T128" fmla="*/ 508 w 508"/>
              <a:gd name="T129" fmla="*/ 512 h 5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8" h="512">
                <a:moveTo>
                  <a:pt x="0" y="512"/>
                </a:moveTo>
                <a:lnTo>
                  <a:pt x="0" y="508"/>
                </a:lnTo>
                <a:lnTo>
                  <a:pt x="5" y="503"/>
                </a:lnTo>
                <a:lnTo>
                  <a:pt x="10" y="498"/>
                </a:lnTo>
                <a:lnTo>
                  <a:pt x="15" y="498"/>
                </a:lnTo>
                <a:lnTo>
                  <a:pt x="20" y="493"/>
                </a:lnTo>
                <a:lnTo>
                  <a:pt x="29" y="483"/>
                </a:lnTo>
                <a:lnTo>
                  <a:pt x="29" y="479"/>
                </a:lnTo>
                <a:lnTo>
                  <a:pt x="34" y="474"/>
                </a:lnTo>
                <a:lnTo>
                  <a:pt x="39" y="474"/>
                </a:lnTo>
                <a:lnTo>
                  <a:pt x="44" y="469"/>
                </a:lnTo>
                <a:lnTo>
                  <a:pt x="49" y="464"/>
                </a:lnTo>
                <a:lnTo>
                  <a:pt x="58" y="454"/>
                </a:lnTo>
                <a:lnTo>
                  <a:pt x="53" y="454"/>
                </a:lnTo>
                <a:lnTo>
                  <a:pt x="58" y="454"/>
                </a:lnTo>
                <a:lnTo>
                  <a:pt x="63" y="450"/>
                </a:lnTo>
                <a:lnTo>
                  <a:pt x="68" y="445"/>
                </a:lnTo>
                <a:lnTo>
                  <a:pt x="73" y="440"/>
                </a:lnTo>
                <a:lnTo>
                  <a:pt x="78" y="435"/>
                </a:lnTo>
                <a:lnTo>
                  <a:pt x="82" y="430"/>
                </a:lnTo>
                <a:lnTo>
                  <a:pt x="87" y="425"/>
                </a:lnTo>
                <a:lnTo>
                  <a:pt x="92" y="421"/>
                </a:lnTo>
                <a:lnTo>
                  <a:pt x="97" y="416"/>
                </a:lnTo>
                <a:lnTo>
                  <a:pt x="102" y="416"/>
                </a:lnTo>
                <a:lnTo>
                  <a:pt x="107" y="411"/>
                </a:lnTo>
                <a:lnTo>
                  <a:pt x="111" y="406"/>
                </a:lnTo>
                <a:lnTo>
                  <a:pt x="116" y="401"/>
                </a:lnTo>
                <a:lnTo>
                  <a:pt x="121" y="396"/>
                </a:lnTo>
                <a:lnTo>
                  <a:pt x="121" y="391"/>
                </a:lnTo>
                <a:lnTo>
                  <a:pt x="126" y="387"/>
                </a:lnTo>
                <a:lnTo>
                  <a:pt x="131" y="382"/>
                </a:lnTo>
                <a:lnTo>
                  <a:pt x="131" y="377"/>
                </a:lnTo>
                <a:lnTo>
                  <a:pt x="140" y="367"/>
                </a:lnTo>
                <a:lnTo>
                  <a:pt x="140" y="362"/>
                </a:lnTo>
                <a:lnTo>
                  <a:pt x="145" y="358"/>
                </a:lnTo>
                <a:lnTo>
                  <a:pt x="150" y="353"/>
                </a:lnTo>
                <a:lnTo>
                  <a:pt x="150" y="348"/>
                </a:lnTo>
                <a:lnTo>
                  <a:pt x="155" y="343"/>
                </a:lnTo>
                <a:lnTo>
                  <a:pt x="155" y="338"/>
                </a:lnTo>
                <a:lnTo>
                  <a:pt x="165" y="329"/>
                </a:lnTo>
                <a:lnTo>
                  <a:pt x="165" y="324"/>
                </a:lnTo>
                <a:lnTo>
                  <a:pt x="169" y="319"/>
                </a:lnTo>
                <a:lnTo>
                  <a:pt x="174" y="314"/>
                </a:lnTo>
                <a:lnTo>
                  <a:pt x="174" y="309"/>
                </a:lnTo>
                <a:lnTo>
                  <a:pt x="179" y="300"/>
                </a:lnTo>
                <a:lnTo>
                  <a:pt x="179" y="295"/>
                </a:lnTo>
                <a:lnTo>
                  <a:pt x="184" y="290"/>
                </a:lnTo>
                <a:lnTo>
                  <a:pt x="184" y="280"/>
                </a:lnTo>
                <a:lnTo>
                  <a:pt x="189" y="275"/>
                </a:lnTo>
                <a:lnTo>
                  <a:pt x="194" y="271"/>
                </a:lnTo>
                <a:lnTo>
                  <a:pt x="194" y="261"/>
                </a:lnTo>
                <a:lnTo>
                  <a:pt x="199" y="256"/>
                </a:lnTo>
                <a:lnTo>
                  <a:pt x="199" y="251"/>
                </a:lnTo>
                <a:lnTo>
                  <a:pt x="203" y="242"/>
                </a:lnTo>
                <a:lnTo>
                  <a:pt x="203" y="237"/>
                </a:lnTo>
                <a:lnTo>
                  <a:pt x="208" y="232"/>
                </a:lnTo>
                <a:lnTo>
                  <a:pt x="208" y="222"/>
                </a:lnTo>
                <a:lnTo>
                  <a:pt x="213" y="217"/>
                </a:lnTo>
                <a:lnTo>
                  <a:pt x="218" y="213"/>
                </a:lnTo>
                <a:lnTo>
                  <a:pt x="218" y="203"/>
                </a:lnTo>
                <a:lnTo>
                  <a:pt x="223" y="198"/>
                </a:lnTo>
                <a:lnTo>
                  <a:pt x="228" y="193"/>
                </a:lnTo>
                <a:lnTo>
                  <a:pt x="232" y="188"/>
                </a:lnTo>
                <a:lnTo>
                  <a:pt x="237" y="184"/>
                </a:lnTo>
                <a:lnTo>
                  <a:pt x="247" y="174"/>
                </a:lnTo>
                <a:lnTo>
                  <a:pt x="247" y="169"/>
                </a:lnTo>
                <a:lnTo>
                  <a:pt x="252" y="164"/>
                </a:lnTo>
                <a:lnTo>
                  <a:pt x="257" y="159"/>
                </a:lnTo>
                <a:lnTo>
                  <a:pt x="261" y="164"/>
                </a:lnTo>
                <a:lnTo>
                  <a:pt x="266" y="164"/>
                </a:lnTo>
                <a:lnTo>
                  <a:pt x="271" y="164"/>
                </a:lnTo>
                <a:lnTo>
                  <a:pt x="276" y="164"/>
                </a:lnTo>
                <a:lnTo>
                  <a:pt x="281" y="169"/>
                </a:lnTo>
                <a:lnTo>
                  <a:pt x="286" y="169"/>
                </a:lnTo>
                <a:lnTo>
                  <a:pt x="290" y="174"/>
                </a:lnTo>
                <a:lnTo>
                  <a:pt x="295" y="174"/>
                </a:lnTo>
                <a:lnTo>
                  <a:pt x="300" y="179"/>
                </a:lnTo>
                <a:lnTo>
                  <a:pt x="305" y="179"/>
                </a:lnTo>
                <a:lnTo>
                  <a:pt x="310" y="184"/>
                </a:lnTo>
                <a:lnTo>
                  <a:pt x="315" y="184"/>
                </a:lnTo>
                <a:lnTo>
                  <a:pt x="319" y="184"/>
                </a:lnTo>
                <a:lnTo>
                  <a:pt x="324" y="184"/>
                </a:lnTo>
                <a:lnTo>
                  <a:pt x="329" y="184"/>
                </a:lnTo>
                <a:lnTo>
                  <a:pt x="334" y="188"/>
                </a:lnTo>
                <a:lnTo>
                  <a:pt x="339" y="188"/>
                </a:lnTo>
                <a:lnTo>
                  <a:pt x="344" y="188"/>
                </a:lnTo>
                <a:lnTo>
                  <a:pt x="348" y="193"/>
                </a:lnTo>
                <a:lnTo>
                  <a:pt x="353" y="198"/>
                </a:lnTo>
                <a:lnTo>
                  <a:pt x="358" y="198"/>
                </a:lnTo>
                <a:lnTo>
                  <a:pt x="363" y="198"/>
                </a:lnTo>
                <a:lnTo>
                  <a:pt x="368" y="203"/>
                </a:lnTo>
                <a:lnTo>
                  <a:pt x="373" y="203"/>
                </a:lnTo>
                <a:lnTo>
                  <a:pt x="377" y="203"/>
                </a:lnTo>
                <a:lnTo>
                  <a:pt x="382" y="203"/>
                </a:lnTo>
                <a:lnTo>
                  <a:pt x="387" y="208"/>
                </a:lnTo>
                <a:lnTo>
                  <a:pt x="392" y="203"/>
                </a:lnTo>
                <a:lnTo>
                  <a:pt x="402" y="193"/>
                </a:lnTo>
                <a:lnTo>
                  <a:pt x="402" y="188"/>
                </a:lnTo>
                <a:lnTo>
                  <a:pt x="406" y="184"/>
                </a:lnTo>
                <a:lnTo>
                  <a:pt x="411" y="179"/>
                </a:lnTo>
                <a:lnTo>
                  <a:pt x="416" y="174"/>
                </a:lnTo>
                <a:lnTo>
                  <a:pt x="426" y="164"/>
                </a:lnTo>
                <a:lnTo>
                  <a:pt x="426" y="155"/>
                </a:lnTo>
                <a:lnTo>
                  <a:pt x="431" y="150"/>
                </a:lnTo>
                <a:lnTo>
                  <a:pt x="435" y="145"/>
                </a:lnTo>
                <a:lnTo>
                  <a:pt x="435" y="135"/>
                </a:lnTo>
                <a:lnTo>
                  <a:pt x="440" y="130"/>
                </a:lnTo>
                <a:lnTo>
                  <a:pt x="440" y="126"/>
                </a:lnTo>
                <a:lnTo>
                  <a:pt x="445" y="116"/>
                </a:lnTo>
                <a:lnTo>
                  <a:pt x="445" y="111"/>
                </a:lnTo>
                <a:lnTo>
                  <a:pt x="450" y="106"/>
                </a:lnTo>
                <a:lnTo>
                  <a:pt x="455" y="97"/>
                </a:lnTo>
                <a:lnTo>
                  <a:pt x="455" y="92"/>
                </a:lnTo>
                <a:lnTo>
                  <a:pt x="460" y="87"/>
                </a:lnTo>
                <a:lnTo>
                  <a:pt x="460" y="77"/>
                </a:lnTo>
                <a:lnTo>
                  <a:pt x="464" y="72"/>
                </a:lnTo>
                <a:lnTo>
                  <a:pt x="464" y="68"/>
                </a:lnTo>
                <a:lnTo>
                  <a:pt x="469" y="58"/>
                </a:lnTo>
                <a:lnTo>
                  <a:pt x="469" y="53"/>
                </a:lnTo>
                <a:lnTo>
                  <a:pt x="474" y="48"/>
                </a:lnTo>
                <a:lnTo>
                  <a:pt x="484" y="39"/>
                </a:lnTo>
                <a:lnTo>
                  <a:pt x="484" y="34"/>
                </a:lnTo>
                <a:lnTo>
                  <a:pt x="489" y="29"/>
                </a:lnTo>
                <a:lnTo>
                  <a:pt x="489" y="24"/>
                </a:lnTo>
                <a:lnTo>
                  <a:pt x="493" y="19"/>
                </a:lnTo>
                <a:lnTo>
                  <a:pt x="498" y="14"/>
                </a:lnTo>
                <a:lnTo>
                  <a:pt x="498" y="10"/>
                </a:lnTo>
                <a:lnTo>
                  <a:pt x="508"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58" name="Freeform 166"/>
          <p:cNvSpPr>
            <a:spLocks/>
          </p:cNvSpPr>
          <p:nvPr/>
        </p:nvSpPr>
        <p:spPr bwMode="auto">
          <a:xfrm>
            <a:off x="3068638" y="4146550"/>
            <a:ext cx="214312" cy="222250"/>
          </a:xfrm>
          <a:custGeom>
            <a:avLst/>
            <a:gdLst>
              <a:gd name="T0" fmla="*/ 0 w 135"/>
              <a:gd name="T1" fmla="*/ 2147483647 h 140"/>
              <a:gd name="T2" fmla="*/ 0 w 135"/>
              <a:gd name="T3" fmla="*/ 2147483647 h 140"/>
              <a:gd name="T4" fmla="*/ 2147483647 w 135"/>
              <a:gd name="T5" fmla="*/ 2147483647 h 140"/>
              <a:gd name="T6" fmla="*/ 2147483647 w 135"/>
              <a:gd name="T7" fmla="*/ 2147483647 h 140"/>
              <a:gd name="T8" fmla="*/ 2147483647 w 135"/>
              <a:gd name="T9" fmla="*/ 2147483647 h 140"/>
              <a:gd name="T10" fmla="*/ 2147483647 w 135"/>
              <a:gd name="T11" fmla="*/ 2147483647 h 140"/>
              <a:gd name="T12" fmla="*/ 2147483647 w 135"/>
              <a:gd name="T13" fmla="*/ 2147483647 h 140"/>
              <a:gd name="T14" fmla="*/ 2147483647 w 135"/>
              <a:gd name="T15" fmla="*/ 2147483647 h 140"/>
              <a:gd name="T16" fmla="*/ 2147483647 w 135"/>
              <a:gd name="T17" fmla="*/ 2147483647 h 140"/>
              <a:gd name="T18" fmla="*/ 2147483647 w 135"/>
              <a:gd name="T19" fmla="*/ 2147483647 h 140"/>
              <a:gd name="T20" fmla="*/ 2147483647 w 135"/>
              <a:gd name="T21" fmla="*/ 2147483647 h 140"/>
              <a:gd name="T22" fmla="*/ 2147483647 w 135"/>
              <a:gd name="T23" fmla="*/ 2147483647 h 140"/>
              <a:gd name="T24" fmla="*/ 2147483647 w 135"/>
              <a:gd name="T25" fmla="*/ 2147483647 h 140"/>
              <a:gd name="T26" fmla="*/ 2147483647 w 135"/>
              <a:gd name="T27" fmla="*/ 2147483647 h 140"/>
              <a:gd name="T28" fmla="*/ 2147483647 w 135"/>
              <a:gd name="T29" fmla="*/ 2147483647 h 140"/>
              <a:gd name="T30" fmla="*/ 2147483647 w 135"/>
              <a:gd name="T31" fmla="*/ 2147483647 h 140"/>
              <a:gd name="T32" fmla="*/ 2147483647 w 135"/>
              <a:gd name="T33" fmla="*/ 2147483647 h 140"/>
              <a:gd name="T34" fmla="*/ 2147483647 w 135"/>
              <a:gd name="T35" fmla="*/ 2147483647 h 140"/>
              <a:gd name="T36" fmla="*/ 2147483647 w 135"/>
              <a:gd name="T37" fmla="*/ 2147483647 h 140"/>
              <a:gd name="T38" fmla="*/ 2147483647 w 135"/>
              <a:gd name="T39" fmla="*/ 2147483647 h 140"/>
              <a:gd name="T40" fmla="*/ 2147483647 w 135"/>
              <a:gd name="T41" fmla="*/ 2147483647 h 140"/>
              <a:gd name="T42" fmla="*/ 2147483647 w 135"/>
              <a:gd name="T43" fmla="*/ 2147483647 h 140"/>
              <a:gd name="T44" fmla="*/ 2147483647 w 135"/>
              <a:gd name="T45" fmla="*/ 2147483647 h 140"/>
              <a:gd name="T46" fmla="*/ 2147483647 w 135"/>
              <a:gd name="T47" fmla="*/ 2147483647 h 140"/>
              <a:gd name="T48" fmla="*/ 2147483647 w 135"/>
              <a:gd name="T49" fmla="*/ 2147483647 h 140"/>
              <a:gd name="T50" fmla="*/ 2147483647 w 135"/>
              <a:gd name="T51" fmla="*/ 2147483647 h 140"/>
              <a:gd name="T52" fmla="*/ 2147483647 w 135"/>
              <a:gd name="T53" fmla="*/ 2147483647 h 140"/>
              <a:gd name="T54" fmla="*/ 2147483647 w 135"/>
              <a:gd name="T55" fmla="*/ 2147483647 h 140"/>
              <a:gd name="T56" fmla="*/ 2147483647 w 135"/>
              <a:gd name="T57" fmla="*/ 2147483647 h 140"/>
              <a:gd name="T58" fmla="*/ 2147483647 w 135"/>
              <a:gd name="T59" fmla="*/ 2147483647 h 140"/>
              <a:gd name="T60" fmla="*/ 2147483647 w 135"/>
              <a:gd name="T61" fmla="*/ 0 h 140"/>
              <a:gd name="T62" fmla="*/ 2147483647 w 135"/>
              <a:gd name="T63" fmla="*/ 0 h 1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5"/>
              <a:gd name="T97" fmla="*/ 0 h 140"/>
              <a:gd name="T98" fmla="*/ 135 w 135"/>
              <a:gd name="T99" fmla="*/ 140 h 1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5" h="140">
                <a:moveTo>
                  <a:pt x="0" y="140"/>
                </a:moveTo>
                <a:lnTo>
                  <a:pt x="0" y="135"/>
                </a:lnTo>
                <a:lnTo>
                  <a:pt x="5" y="130"/>
                </a:lnTo>
                <a:lnTo>
                  <a:pt x="5" y="125"/>
                </a:lnTo>
                <a:lnTo>
                  <a:pt x="10" y="120"/>
                </a:lnTo>
                <a:lnTo>
                  <a:pt x="14" y="116"/>
                </a:lnTo>
                <a:lnTo>
                  <a:pt x="14" y="111"/>
                </a:lnTo>
                <a:lnTo>
                  <a:pt x="19" y="106"/>
                </a:lnTo>
                <a:lnTo>
                  <a:pt x="24" y="101"/>
                </a:lnTo>
                <a:lnTo>
                  <a:pt x="29" y="96"/>
                </a:lnTo>
                <a:lnTo>
                  <a:pt x="34" y="91"/>
                </a:lnTo>
                <a:lnTo>
                  <a:pt x="39" y="87"/>
                </a:lnTo>
                <a:lnTo>
                  <a:pt x="43" y="82"/>
                </a:lnTo>
                <a:lnTo>
                  <a:pt x="48" y="77"/>
                </a:lnTo>
                <a:lnTo>
                  <a:pt x="53" y="77"/>
                </a:lnTo>
                <a:lnTo>
                  <a:pt x="58" y="72"/>
                </a:lnTo>
                <a:lnTo>
                  <a:pt x="63" y="67"/>
                </a:lnTo>
                <a:lnTo>
                  <a:pt x="68" y="62"/>
                </a:lnTo>
                <a:lnTo>
                  <a:pt x="73" y="58"/>
                </a:lnTo>
                <a:lnTo>
                  <a:pt x="77" y="53"/>
                </a:lnTo>
                <a:lnTo>
                  <a:pt x="82" y="48"/>
                </a:lnTo>
                <a:lnTo>
                  <a:pt x="87" y="43"/>
                </a:lnTo>
                <a:lnTo>
                  <a:pt x="92" y="38"/>
                </a:lnTo>
                <a:lnTo>
                  <a:pt x="97" y="33"/>
                </a:lnTo>
                <a:lnTo>
                  <a:pt x="102" y="29"/>
                </a:lnTo>
                <a:lnTo>
                  <a:pt x="106" y="24"/>
                </a:lnTo>
                <a:lnTo>
                  <a:pt x="111" y="19"/>
                </a:lnTo>
                <a:lnTo>
                  <a:pt x="116" y="14"/>
                </a:lnTo>
                <a:lnTo>
                  <a:pt x="121" y="9"/>
                </a:lnTo>
                <a:lnTo>
                  <a:pt x="126" y="4"/>
                </a:lnTo>
                <a:lnTo>
                  <a:pt x="131" y="0"/>
                </a:lnTo>
                <a:lnTo>
                  <a:pt x="135"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59" name="Freeform 167"/>
          <p:cNvSpPr>
            <a:spLocks/>
          </p:cNvSpPr>
          <p:nvPr/>
        </p:nvSpPr>
        <p:spPr bwMode="auto">
          <a:xfrm>
            <a:off x="2254250" y="4198938"/>
            <a:ext cx="982663"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5" y="600"/>
                </a:lnTo>
                <a:lnTo>
                  <a:pt x="20" y="600"/>
                </a:lnTo>
                <a:lnTo>
                  <a:pt x="29" y="590"/>
                </a:lnTo>
                <a:lnTo>
                  <a:pt x="29" y="586"/>
                </a:lnTo>
                <a:lnTo>
                  <a:pt x="34" y="581"/>
                </a:lnTo>
                <a:lnTo>
                  <a:pt x="39" y="576"/>
                </a:lnTo>
                <a:lnTo>
                  <a:pt x="44" y="576"/>
                </a:lnTo>
                <a:lnTo>
                  <a:pt x="54" y="566"/>
                </a:lnTo>
                <a:lnTo>
                  <a:pt x="54" y="561"/>
                </a:lnTo>
                <a:lnTo>
                  <a:pt x="58" y="557"/>
                </a:lnTo>
                <a:lnTo>
                  <a:pt x="63" y="557"/>
                </a:lnTo>
                <a:lnTo>
                  <a:pt x="73" y="547"/>
                </a:lnTo>
                <a:lnTo>
                  <a:pt x="73" y="542"/>
                </a:lnTo>
                <a:lnTo>
                  <a:pt x="78" y="537"/>
                </a:lnTo>
                <a:lnTo>
                  <a:pt x="83" y="532"/>
                </a:lnTo>
                <a:lnTo>
                  <a:pt x="87" y="532"/>
                </a:lnTo>
                <a:lnTo>
                  <a:pt x="97" y="523"/>
                </a:lnTo>
                <a:lnTo>
                  <a:pt x="97" y="518"/>
                </a:lnTo>
                <a:lnTo>
                  <a:pt x="102" y="513"/>
                </a:lnTo>
                <a:lnTo>
                  <a:pt x="107" y="513"/>
                </a:lnTo>
                <a:lnTo>
                  <a:pt x="116" y="503"/>
                </a:lnTo>
                <a:lnTo>
                  <a:pt x="116" y="498"/>
                </a:lnTo>
                <a:lnTo>
                  <a:pt x="121" y="494"/>
                </a:lnTo>
                <a:lnTo>
                  <a:pt x="126" y="489"/>
                </a:lnTo>
                <a:lnTo>
                  <a:pt x="131" y="489"/>
                </a:lnTo>
                <a:lnTo>
                  <a:pt x="141" y="479"/>
                </a:lnTo>
                <a:lnTo>
                  <a:pt x="141" y="474"/>
                </a:lnTo>
                <a:lnTo>
                  <a:pt x="145" y="469"/>
                </a:lnTo>
                <a:lnTo>
                  <a:pt x="150" y="469"/>
                </a:lnTo>
                <a:lnTo>
                  <a:pt x="160" y="460"/>
                </a:lnTo>
                <a:lnTo>
                  <a:pt x="160" y="455"/>
                </a:lnTo>
                <a:lnTo>
                  <a:pt x="165" y="450"/>
                </a:lnTo>
                <a:lnTo>
                  <a:pt x="170" y="445"/>
                </a:lnTo>
                <a:lnTo>
                  <a:pt x="174" y="445"/>
                </a:lnTo>
                <a:lnTo>
                  <a:pt x="184" y="436"/>
                </a:lnTo>
                <a:lnTo>
                  <a:pt x="184" y="431"/>
                </a:lnTo>
                <a:lnTo>
                  <a:pt x="189" y="426"/>
                </a:lnTo>
                <a:lnTo>
                  <a:pt x="194" y="426"/>
                </a:lnTo>
                <a:lnTo>
                  <a:pt x="204" y="416"/>
                </a:lnTo>
                <a:lnTo>
                  <a:pt x="204" y="411"/>
                </a:lnTo>
                <a:lnTo>
                  <a:pt x="208" y="407"/>
                </a:lnTo>
                <a:lnTo>
                  <a:pt x="213" y="402"/>
                </a:lnTo>
                <a:lnTo>
                  <a:pt x="218" y="402"/>
                </a:lnTo>
                <a:lnTo>
                  <a:pt x="228" y="392"/>
                </a:lnTo>
                <a:lnTo>
                  <a:pt x="228" y="387"/>
                </a:lnTo>
                <a:lnTo>
                  <a:pt x="233" y="382"/>
                </a:lnTo>
                <a:lnTo>
                  <a:pt x="237" y="382"/>
                </a:lnTo>
                <a:lnTo>
                  <a:pt x="247" y="373"/>
                </a:lnTo>
                <a:lnTo>
                  <a:pt x="247" y="368"/>
                </a:lnTo>
                <a:lnTo>
                  <a:pt x="252" y="363"/>
                </a:lnTo>
                <a:lnTo>
                  <a:pt x="257" y="358"/>
                </a:lnTo>
                <a:lnTo>
                  <a:pt x="262" y="358"/>
                </a:lnTo>
                <a:lnTo>
                  <a:pt x="271" y="349"/>
                </a:lnTo>
                <a:lnTo>
                  <a:pt x="271" y="344"/>
                </a:lnTo>
                <a:lnTo>
                  <a:pt x="276" y="339"/>
                </a:lnTo>
                <a:lnTo>
                  <a:pt x="281" y="339"/>
                </a:lnTo>
                <a:lnTo>
                  <a:pt x="291" y="329"/>
                </a:lnTo>
                <a:lnTo>
                  <a:pt x="291" y="324"/>
                </a:lnTo>
                <a:lnTo>
                  <a:pt x="295" y="320"/>
                </a:lnTo>
                <a:lnTo>
                  <a:pt x="300" y="315"/>
                </a:lnTo>
                <a:lnTo>
                  <a:pt x="305" y="315"/>
                </a:lnTo>
                <a:lnTo>
                  <a:pt x="315" y="305"/>
                </a:lnTo>
                <a:lnTo>
                  <a:pt x="315" y="300"/>
                </a:lnTo>
                <a:lnTo>
                  <a:pt x="320" y="295"/>
                </a:lnTo>
                <a:lnTo>
                  <a:pt x="324" y="295"/>
                </a:lnTo>
                <a:lnTo>
                  <a:pt x="334" y="286"/>
                </a:lnTo>
                <a:lnTo>
                  <a:pt x="334" y="281"/>
                </a:lnTo>
                <a:lnTo>
                  <a:pt x="339" y="276"/>
                </a:lnTo>
                <a:lnTo>
                  <a:pt x="344" y="271"/>
                </a:lnTo>
                <a:lnTo>
                  <a:pt x="349" y="271"/>
                </a:lnTo>
                <a:lnTo>
                  <a:pt x="358" y="262"/>
                </a:lnTo>
                <a:lnTo>
                  <a:pt x="358" y="257"/>
                </a:lnTo>
                <a:lnTo>
                  <a:pt x="363" y="252"/>
                </a:lnTo>
                <a:lnTo>
                  <a:pt x="368" y="252"/>
                </a:lnTo>
                <a:lnTo>
                  <a:pt x="378" y="242"/>
                </a:lnTo>
                <a:lnTo>
                  <a:pt x="378" y="237"/>
                </a:lnTo>
                <a:lnTo>
                  <a:pt x="382" y="233"/>
                </a:lnTo>
                <a:lnTo>
                  <a:pt x="387" y="228"/>
                </a:lnTo>
                <a:lnTo>
                  <a:pt x="392" y="228"/>
                </a:lnTo>
                <a:lnTo>
                  <a:pt x="402" y="218"/>
                </a:lnTo>
                <a:lnTo>
                  <a:pt x="402" y="213"/>
                </a:lnTo>
                <a:lnTo>
                  <a:pt x="407" y="208"/>
                </a:lnTo>
                <a:lnTo>
                  <a:pt x="411" y="208"/>
                </a:lnTo>
                <a:lnTo>
                  <a:pt x="421" y="199"/>
                </a:lnTo>
                <a:lnTo>
                  <a:pt x="421" y="194"/>
                </a:lnTo>
                <a:lnTo>
                  <a:pt x="426" y="189"/>
                </a:lnTo>
                <a:lnTo>
                  <a:pt x="431" y="184"/>
                </a:lnTo>
                <a:lnTo>
                  <a:pt x="436" y="184"/>
                </a:lnTo>
                <a:lnTo>
                  <a:pt x="445" y="175"/>
                </a:lnTo>
                <a:lnTo>
                  <a:pt x="445" y="170"/>
                </a:lnTo>
                <a:lnTo>
                  <a:pt x="450" y="165"/>
                </a:lnTo>
                <a:lnTo>
                  <a:pt x="455" y="165"/>
                </a:lnTo>
                <a:lnTo>
                  <a:pt x="465" y="155"/>
                </a:lnTo>
                <a:lnTo>
                  <a:pt x="465" y="150"/>
                </a:lnTo>
                <a:lnTo>
                  <a:pt x="469" y="146"/>
                </a:lnTo>
                <a:lnTo>
                  <a:pt x="474" y="141"/>
                </a:lnTo>
                <a:lnTo>
                  <a:pt x="479" y="141"/>
                </a:lnTo>
                <a:lnTo>
                  <a:pt x="489" y="131"/>
                </a:lnTo>
                <a:lnTo>
                  <a:pt x="489" y="126"/>
                </a:lnTo>
                <a:lnTo>
                  <a:pt x="494" y="121"/>
                </a:lnTo>
                <a:lnTo>
                  <a:pt x="498" y="121"/>
                </a:lnTo>
                <a:lnTo>
                  <a:pt x="508" y="112"/>
                </a:lnTo>
                <a:lnTo>
                  <a:pt x="508" y="107"/>
                </a:lnTo>
                <a:lnTo>
                  <a:pt x="513" y="102"/>
                </a:lnTo>
                <a:lnTo>
                  <a:pt x="518" y="97"/>
                </a:lnTo>
                <a:lnTo>
                  <a:pt x="523" y="97"/>
                </a:lnTo>
                <a:lnTo>
                  <a:pt x="532" y="87"/>
                </a:lnTo>
                <a:lnTo>
                  <a:pt x="532" y="83"/>
                </a:lnTo>
                <a:lnTo>
                  <a:pt x="537" y="78"/>
                </a:lnTo>
                <a:lnTo>
                  <a:pt x="542" y="78"/>
                </a:lnTo>
                <a:lnTo>
                  <a:pt x="552" y="68"/>
                </a:lnTo>
                <a:lnTo>
                  <a:pt x="552" y="63"/>
                </a:lnTo>
                <a:lnTo>
                  <a:pt x="556" y="58"/>
                </a:lnTo>
                <a:lnTo>
                  <a:pt x="561" y="54"/>
                </a:lnTo>
                <a:lnTo>
                  <a:pt x="566" y="54"/>
                </a:lnTo>
                <a:lnTo>
                  <a:pt x="576" y="44"/>
                </a:lnTo>
                <a:lnTo>
                  <a:pt x="576" y="39"/>
                </a:lnTo>
                <a:lnTo>
                  <a:pt x="581" y="34"/>
                </a:lnTo>
                <a:lnTo>
                  <a:pt x="586" y="34"/>
                </a:lnTo>
                <a:lnTo>
                  <a:pt x="595" y="25"/>
                </a:lnTo>
                <a:lnTo>
                  <a:pt x="595" y="20"/>
                </a:lnTo>
                <a:lnTo>
                  <a:pt x="600" y="15"/>
                </a:lnTo>
                <a:lnTo>
                  <a:pt x="605" y="10"/>
                </a:lnTo>
                <a:lnTo>
                  <a:pt x="610"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0" name="Freeform 168"/>
          <p:cNvSpPr>
            <a:spLocks/>
          </p:cNvSpPr>
          <p:nvPr/>
        </p:nvSpPr>
        <p:spPr bwMode="auto">
          <a:xfrm>
            <a:off x="3236913"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10" y="24"/>
                </a:lnTo>
                <a:lnTo>
                  <a:pt x="20" y="14"/>
                </a:lnTo>
                <a:lnTo>
                  <a:pt x="20" y="9"/>
                </a:lnTo>
                <a:lnTo>
                  <a:pt x="25"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1" name="Freeform 169"/>
          <p:cNvSpPr>
            <a:spLocks/>
          </p:cNvSpPr>
          <p:nvPr/>
        </p:nvSpPr>
        <p:spPr bwMode="auto">
          <a:xfrm>
            <a:off x="2262188" y="4468813"/>
            <a:ext cx="752475" cy="712787"/>
          </a:xfrm>
          <a:custGeom>
            <a:avLst/>
            <a:gdLst>
              <a:gd name="T0" fmla="*/ 2147483647 w 474"/>
              <a:gd name="T1" fmla="*/ 2147483647 h 449"/>
              <a:gd name="T2" fmla="*/ 2147483647 w 474"/>
              <a:gd name="T3" fmla="*/ 2147483647 h 449"/>
              <a:gd name="T4" fmla="*/ 2147483647 w 474"/>
              <a:gd name="T5" fmla="*/ 2147483647 h 449"/>
              <a:gd name="T6" fmla="*/ 2147483647 w 474"/>
              <a:gd name="T7" fmla="*/ 2147483647 h 449"/>
              <a:gd name="T8" fmla="*/ 2147483647 w 474"/>
              <a:gd name="T9" fmla="*/ 2147483647 h 449"/>
              <a:gd name="T10" fmla="*/ 2147483647 w 474"/>
              <a:gd name="T11" fmla="*/ 2147483647 h 449"/>
              <a:gd name="T12" fmla="*/ 2147483647 w 474"/>
              <a:gd name="T13" fmla="*/ 2147483647 h 449"/>
              <a:gd name="T14" fmla="*/ 2147483647 w 474"/>
              <a:gd name="T15" fmla="*/ 2147483647 h 449"/>
              <a:gd name="T16" fmla="*/ 2147483647 w 474"/>
              <a:gd name="T17" fmla="*/ 2147483647 h 449"/>
              <a:gd name="T18" fmla="*/ 2147483647 w 474"/>
              <a:gd name="T19" fmla="*/ 2147483647 h 449"/>
              <a:gd name="T20" fmla="*/ 2147483647 w 474"/>
              <a:gd name="T21" fmla="*/ 2147483647 h 449"/>
              <a:gd name="T22" fmla="*/ 2147483647 w 474"/>
              <a:gd name="T23" fmla="*/ 2147483647 h 449"/>
              <a:gd name="T24" fmla="*/ 2147483647 w 474"/>
              <a:gd name="T25" fmla="*/ 2147483647 h 449"/>
              <a:gd name="T26" fmla="*/ 2147483647 w 474"/>
              <a:gd name="T27" fmla="*/ 2147483647 h 449"/>
              <a:gd name="T28" fmla="*/ 2147483647 w 474"/>
              <a:gd name="T29" fmla="*/ 2147483647 h 449"/>
              <a:gd name="T30" fmla="*/ 2147483647 w 474"/>
              <a:gd name="T31" fmla="*/ 2147483647 h 449"/>
              <a:gd name="T32" fmla="*/ 2147483647 w 474"/>
              <a:gd name="T33" fmla="*/ 2147483647 h 449"/>
              <a:gd name="T34" fmla="*/ 2147483647 w 474"/>
              <a:gd name="T35" fmla="*/ 2147483647 h 449"/>
              <a:gd name="T36" fmla="*/ 2147483647 w 474"/>
              <a:gd name="T37" fmla="*/ 2147483647 h 449"/>
              <a:gd name="T38" fmla="*/ 2147483647 w 474"/>
              <a:gd name="T39" fmla="*/ 2147483647 h 449"/>
              <a:gd name="T40" fmla="*/ 2147483647 w 474"/>
              <a:gd name="T41" fmla="*/ 2147483647 h 449"/>
              <a:gd name="T42" fmla="*/ 2147483647 w 474"/>
              <a:gd name="T43" fmla="*/ 2147483647 h 449"/>
              <a:gd name="T44" fmla="*/ 2147483647 w 474"/>
              <a:gd name="T45" fmla="*/ 2147483647 h 449"/>
              <a:gd name="T46" fmla="*/ 2147483647 w 474"/>
              <a:gd name="T47" fmla="*/ 2147483647 h 449"/>
              <a:gd name="T48" fmla="*/ 2147483647 w 474"/>
              <a:gd name="T49" fmla="*/ 2147483647 h 449"/>
              <a:gd name="T50" fmla="*/ 2147483647 w 474"/>
              <a:gd name="T51" fmla="*/ 2147483647 h 449"/>
              <a:gd name="T52" fmla="*/ 2147483647 w 474"/>
              <a:gd name="T53" fmla="*/ 2147483647 h 449"/>
              <a:gd name="T54" fmla="*/ 2147483647 w 474"/>
              <a:gd name="T55" fmla="*/ 2147483647 h 449"/>
              <a:gd name="T56" fmla="*/ 2147483647 w 474"/>
              <a:gd name="T57" fmla="*/ 2147483647 h 449"/>
              <a:gd name="T58" fmla="*/ 2147483647 w 474"/>
              <a:gd name="T59" fmla="*/ 2147483647 h 449"/>
              <a:gd name="T60" fmla="*/ 2147483647 w 474"/>
              <a:gd name="T61" fmla="*/ 2147483647 h 449"/>
              <a:gd name="T62" fmla="*/ 2147483647 w 474"/>
              <a:gd name="T63" fmla="*/ 2147483647 h 449"/>
              <a:gd name="T64" fmla="*/ 2147483647 w 474"/>
              <a:gd name="T65" fmla="*/ 2147483647 h 449"/>
              <a:gd name="T66" fmla="*/ 2147483647 w 474"/>
              <a:gd name="T67" fmla="*/ 2147483647 h 449"/>
              <a:gd name="T68" fmla="*/ 2147483647 w 474"/>
              <a:gd name="T69" fmla="*/ 2147483647 h 449"/>
              <a:gd name="T70" fmla="*/ 2147483647 w 474"/>
              <a:gd name="T71" fmla="*/ 2147483647 h 449"/>
              <a:gd name="T72" fmla="*/ 2147483647 w 474"/>
              <a:gd name="T73" fmla="*/ 2147483647 h 449"/>
              <a:gd name="T74" fmla="*/ 2147483647 w 474"/>
              <a:gd name="T75" fmla="*/ 2147483647 h 449"/>
              <a:gd name="T76" fmla="*/ 2147483647 w 474"/>
              <a:gd name="T77" fmla="*/ 2147483647 h 449"/>
              <a:gd name="T78" fmla="*/ 2147483647 w 474"/>
              <a:gd name="T79" fmla="*/ 2147483647 h 449"/>
              <a:gd name="T80" fmla="*/ 2147483647 w 474"/>
              <a:gd name="T81" fmla="*/ 2147483647 h 449"/>
              <a:gd name="T82" fmla="*/ 2147483647 w 474"/>
              <a:gd name="T83" fmla="*/ 2147483647 h 44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4"/>
              <a:gd name="T127" fmla="*/ 0 h 449"/>
              <a:gd name="T128" fmla="*/ 474 w 474"/>
              <a:gd name="T129" fmla="*/ 449 h 44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4" h="449">
                <a:moveTo>
                  <a:pt x="0" y="449"/>
                </a:moveTo>
                <a:lnTo>
                  <a:pt x="0" y="445"/>
                </a:lnTo>
                <a:lnTo>
                  <a:pt x="5" y="440"/>
                </a:lnTo>
                <a:lnTo>
                  <a:pt x="10" y="440"/>
                </a:lnTo>
                <a:lnTo>
                  <a:pt x="15" y="435"/>
                </a:lnTo>
                <a:lnTo>
                  <a:pt x="20" y="430"/>
                </a:lnTo>
                <a:lnTo>
                  <a:pt x="24" y="425"/>
                </a:lnTo>
                <a:lnTo>
                  <a:pt x="29" y="420"/>
                </a:lnTo>
                <a:lnTo>
                  <a:pt x="34" y="416"/>
                </a:lnTo>
                <a:lnTo>
                  <a:pt x="39" y="416"/>
                </a:lnTo>
                <a:lnTo>
                  <a:pt x="44" y="411"/>
                </a:lnTo>
                <a:lnTo>
                  <a:pt x="49" y="406"/>
                </a:lnTo>
                <a:lnTo>
                  <a:pt x="53" y="401"/>
                </a:lnTo>
                <a:lnTo>
                  <a:pt x="58" y="396"/>
                </a:lnTo>
                <a:lnTo>
                  <a:pt x="63" y="391"/>
                </a:lnTo>
                <a:lnTo>
                  <a:pt x="68" y="387"/>
                </a:lnTo>
                <a:lnTo>
                  <a:pt x="73" y="382"/>
                </a:lnTo>
                <a:lnTo>
                  <a:pt x="78" y="377"/>
                </a:lnTo>
                <a:lnTo>
                  <a:pt x="82" y="372"/>
                </a:lnTo>
                <a:lnTo>
                  <a:pt x="87" y="367"/>
                </a:lnTo>
                <a:lnTo>
                  <a:pt x="92" y="362"/>
                </a:lnTo>
                <a:lnTo>
                  <a:pt x="97" y="358"/>
                </a:lnTo>
                <a:lnTo>
                  <a:pt x="102" y="353"/>
                </a:lnTo>
                <a:lnTo>
                  <a:pt x="107" y="348"/>
                </a:lnTo>
                <a:lnTo>
                  <a:pt x="111" y="343"/>
                </a:lnTo>
                <a:lnTo>
                  <a:pt x="116" y="338"/>
                </a:lnTo>
                <a:lnTo>
                  <a:pt x="121" y="333"/>
                </a:lnTo>
                <a:lnTo>
                  <a:pt x="126" y="328"/>
                </a:lnTo>
                <a:lnTo>
                  <a:pt x="131" y="324"/>
                </a:lnTo>
                <a:lnTo>
                  <a:pt x="136" y="319"/>
                </a:lnTo>
                <a:lnTo>
                  <a:pt x="136" y="314"/>
                </a:lnTo>
                <a:lnTo>
                  <a:pt x="140" y="309"/>
                </a:lnTo>
                <a:lnTo>
                  <a:pt x="140" y="299"/>
                </a:lnTo>
                <a:lnTo>
                  <a:pt x="145" y="295"/>
                </a:lnTo>
                <a:lnTo>
                  <a:pt x="150" y="290"/>
                </a:lnTo>
                <a:lnTo>
                  <a:pt x="150" y="285"/>
                </a:lnTo>
                <a:lnTo>
                  <a:pt x="155" y="275"/>
                </a:lnTo>
                <a:lnTo>
                  <a:pt x="155" y="270"/>
                </a:lnTo>
                <a:lnTo>
                  <a:pt x="160" y="266"/>
                </a:lnTo>
                <a:lnTo>
                  <a:pt x="160" y="261"/>
                </a:lnTo>
                <a:lnTo>
                  <a:pt x="165" y="256"/>
                </a:lnTo>
                <a:lnTo>
                  <a:pt x="165" y="246"/>
                </a:lnTo>
                <a:lnTo>
                  <a:pt x="169" y="241"/>
                </a:lnTo>
                <a:lnTo>
                  <a:pt x="174" y="237"/>
                </a:lnTo>
                <a:lnTo>
                  <a:pt x="174" y="232"/>
                </a:lnTo>
                <a:lnTo>
                  <a:pt x="179" y="227"/>
                </a:lnTo>
                <a:lnTo>
                  <a:pt x="179" y="217"/>
                </a:lnTo>
                <a:lnTo>
                  <a:pt x="184" y="212"/>
                </a:lnTo>
                <a:lnTo>
                  <a:pt x="184" y="208"/>
                </a:lnTo>
                <a:lnTo>
                  <a:pt x="189" y="203"/>
                </a:lnTo>
                <a:lnTo>
                  <a:pt x="194" y="198"/>
                </a:lnTo>
                <a:lnTo>
                  <a:pt x="194" y="188"/>
                </a:lnTo>
                <a:lnTo>
                  <a:pt x="199" y="183"/>
                </a:lnTo>
                <a:lnTo>
                  <a:pt x="199" y="179"/>
                </a:lnTo>
                <a:lnTo>
                  <a:pt x="203" y="174"/>
                </a:lnTo>
                <a:lnTo>
                  <a:pt x="203" y="169"/>
                </a:lnTo>
                <a:lnTo>
                  <a:pt x="213" y="159"/>
                </a:lnTo>
                <a:lnTo>
                  <a:pt x="208" y="159"/>
                </a:lnTo>
                <a:lnTo>
                  <a:pt x="213" y="159"/>
                </a:lnTo>
                <a:lnTo>
                  <a:pt x="218" y="154"/>
                </a:lnTo>
                <a:lnTo>
                  <a:pt x="218" y="150"/>
                </a:lnTo>
                <a:lnTo>
                  <a:pt x="223" y="145"/>
                </a:lnTo>
                <a:lnTo>
                  <a:pt x="223" y="140"/>
                </a:lnTo>
                <a:lnTo>
                  <a:pt x="232" y="130"/>
                </a:lnTo>
                <a:lnTo>
                  <a:pt x="228" y="130"/>
                </a:lnTo>
                <a:lnTo>
                  <a:pt x="232" y="130"/>
                </a:lnTo>
                <a:lnTo>
                  <a:pt x="237" y="125"/>
                </a:lnTo>
                <a:lnTo>
                  <a:pt x="237" y="121"/>
                </a:lnTo>
                <a:lnTo>
                  <a:pt x="242" y="116"/>
                </a:lnTo>
                <a:lnTo>
                  <a:pt x="242" y="111"/>
                </a:lnTo>
                <a:lnTo>
                  <a:pt x="247" y="106"/>
                </a:lnTo>
                <a:lnTo>
                  <a:pt x="257" y="96"/>
                </a:lnTo>
                <a:lnTo>
                  <a:pt x="252" y="96"/>
                </a:lnTo>
                <a:lnTo>
                  <a:pt x="257" y="96"/>
                </a:lnTo>
                <a:lnTo>
                  <a:pt x="261" y="101"/>
                </a:lnTo>
                <a:lnTo>
                  <a:pt x="266" y="101"/>
                </a:lnTo>
                <a:lnTo>
                  <a:pt x="271" y="101"/>
                </a:lnTo>
                <a:lnTo>
                  <a:pt x="276" y="106"/>
                </a:lnTo>
                <a:lnTo>
                  <a:pt x="281" y="106"/>
                </a:lnTo>
                <a:lnTo>
                  <a:pt x="286" y="106"/>
                </a:lnTo>
                <a:lnTo>
                  <a:pt x="290" y="111"/>
                </a:lnTo>
                <a:lnTo>
                  <a:pt x="295" y="111"/>
                </a:lnTo>
                <a:lnTo>
                  <a:pt x="300" y="111"/>
                </a:lnTo>
                <a:lnTo>
                  <a:pt x="305" y="116"/>
                </a:lnTo>
                <a:lnTo>
                  <a:pt x="310" y="116"/>
                </a:lnTo>
                <a:lnTo>
                  <a:pt x="315" y="116"/>
                </a:lnTo>
                <a:lnTo>
                  <a:pt x="319" y="121"/>
                </a:lnTo>
                <a:lnTo>
                  <a:pt x="324" y="121"/>
                </a:lnTo>
                <a:lnTo>
                  <a:pt x="329" y="125"/>
                </a:lnTo>
                <a:lnTo>
                  <a:pt x="334" y="125"/>
                </a:lnTo>
                <a:lnTo>
                  <a:pt x="339" y="130"/>
                </a:lnTo>
                <a:lnTo>
                  <a:pt x="344" y="130"/>
                </a:lnTo>
                <a:lnTo>
                  <a:pt x="348" y="130"/>
                </a:lnTo>
                <a:lnTo>
                  <a:pt x="353" y="130"/>
                </a:lnTo>
                <a:lnTo>
                  <a:pt x="358" y="135"/>
                </a:lnTo>
                <a:lnTo>
                  <a:pt x="363" y="135"/>
                </a:lnTo>
                <a:lnTo>
                  <a:pt x="368" y="135"/>
                </a:lnTo>
                <a:lnTo>
                  <a:pt x="373" y="140"/>
                </a:lnTo>
                <a:lnTo>
                  <a:pt x="377" y="140"/>
                </a:lnTo>
                <a:lnTo>
                  <a:pt x="382" y="145"/>
                </a:lnTo>
                <a:lnTo>
                  <a:pt x="387" y="145"/>
                </a:lnTo>
                <a:lnTo>
                  <a:pt x="392" y="140"/>
                </a:lnTo>
                <a:lnTo>
                  <a:pt x="397" y="135"/>
                </a:lnTo>
                <a:lnTo>
                  <a:pt x="402" y="130"/>
                </a:lnTo>
                <a:lnTo>
                  <a:pt x="402" y="125"/>
                </a:lnTo>
                <a:lnTo>
                  <a:pt x="406" y="121"/>
                </a:lnTo>
                <a:lnTo>
                  <a:pt x="416" y="111"/>
                </a:lnTo>
                <a:lnTo>
                  <a:pt x="416" y="106"/>
                </a:lnTo>
                <a:lnTo>
                  <a:pt x="421" y="101"/>
                </a:lnTo>
                <a:lnTo>
                  <a:pt x="421" y="96"/>
                </a:lnTo>
                <a:lnTo>
                  <a:pt x="426" y="92"/>
                </a:lnTo>
                <a:lnTo>
                  <a:pt x="426" y="87"/>
                </a:lnTo>
                <a:lnTo>
                  <a:pt x="431" y="82"/>
                </a:lnTo>
                <a:lnTo>
                  <a:pt x="435" y="77"/>
                </a:lnTo>
                <a:lnTo>
                  <a:pt x="440" y="72"/>
                </a:lnTo>
                <a:lnTo>
                  <a:pt x="440" y="67"/>
                </a:lnTo>
                <a:lnTo>
                  <a:pt x="445" y="63"/>
                </a:lnTo>
                <a:lnTo>
                  <a:pt x="445" y="58"/>
                </a:lnTo>
                <a:lnTo>
                  <a:pt x="450" y="53"/>
                </a:lnTo>
                <a:lnTo>
                  <a:pt x="455" y="43"/>
                </a:lnTo>
                <a:lnTo>
                  <a:pt x="455" y="38"/>
                </a:lnTo>
                <a:lnTo>
                  <a:pt x="460" y="34"/>
                </a:lnTo>
                <a:lnTo>
                  <a:pt x="460" y="29"/>
                </a:lnTo>
                <a:lnTo>
                  <a:pt x="464" y="24"/>
                </a:lnTo>
                <a:lnTo>
                  <a:pt x="464" y="14"/>
                </a:lnTo>
                <a:lnTo>
                  <a:pt x="469" y="9"/>
                </a:lnTo>
                <a:lnTo>
                  <a:pt x="469" y="5"/>
                </a:lnTo>
                <a:lnTo>
                  <a:pt x="47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2" name="Freeform 170"/>
          <p:cNvSpPr>
            <a:spLocks/>
          </p:cNvSpPr>
          <p:nvPr/>
        </p:nvSpPr>
        <p:spPr bwMode="auto">
          <a:xfrm>
            <a:off x="3014663" y="4146550"/>
            <a:ext cx="268287" cy="322263"/>
          </a:xfrm>
          <a:custGeom>
            <a:avLst/>
            <a:gdLst>
              <a:gd name="T0" fmla="*/ 0 w 169"/>
              <a:gd name="T1" fmla="*/ 2147483647 h 203"/>
              <a:gd name="T2" fmla="*/ 2147483647 w 169"/>
              <a:gd name="T3" fmla="*/ 2147483647 h 203"/>
              <a:gd name="T4" fmla="*/ 2147483647 w 169"/>
              <a:gd name="T5" fmla="*/ 2147483647 h 203"/>
              <a:gd name="T6" fmla="*/ 2147483647 w 169"/>
              <a:gd name="T7" fmla="*/ 2147483647 h 203"/>
              <a:gd name="T8" fmla="*/ 2147483647 w 169"/>
              <a:gd name="T9" fmla="*/ 2147483647 h 203"/>
              <a:gd name="T10" fmla="*/ 2147483647 w 169"/>
              <a:gd name="T11" fmla="*/ 2147483647 h 203"/>
              <a:gd name="T12" fmla="*/ 2147483647 w 169"/>
              <a:gd name="T13" fmla="*/ 2147483647 h 203"/>
              <a:gd name="T14" fmla="*/ 2147483647 w 169"/>
              <a:gd name="T15" fmla="*/ 2147483647 h 203"/>
              <a:gd name="T16" fmla="*/ 2147483647 w 169"/>
              <a:gd name="T17" fmla="*/ 2147483647 h 203"/>
              <a:gd name="T18" fmla="*/ 2147483647 w 169"/>
              <a:gd name="T19" fmla="*/ 2147483647 h 203"/>
              <a:gd name="T20" fmla="*/ 2147483647 w 169"/>
              <a:gd name="T21" fmla="*/ 2147483647 h 203"/>
              <a:gd name="T22" fmla="*/ 2147483647 w 169"/>
              <a:gd name="T23" fmla="*/ 2147483647 h 203"/>
              <a:gd name="T24" fmla="*/ 2147483647 w 169"/>
              <a:gd name="T25" fmla="*/ 2147483647 h 203"/>
              <a:gd name="T26" fmla="*/ 2147483647 w 169"/>
              <a:gd name="T27" fmla="*/ 2147483647 h 203"/>
              <a:gd name="T28" fmla="*/ 2147483647 w 169"/>
              <a:gd name="T29" fmla="*/ 2147483647 h 203"/>
              <a:gd name="T30" fmla="*/ 2147483647 w 169"/>
              <a:gd name="T31" fmla="*/ 2147483647 h 203"/>
              <a:gd name="T32" fmla="*/ 2147483647 w 169"/>
              <a:gd name="T33" fmla="*/ 2147483647 h 203"/>
              <a:gd name="T34" fmla="*/ 2147483647 w 169"/>
              <a:gd name="T35" fmla="*/ 2147483647 h 203"/>
              <a:gd name="T36" fmla="*/ 2147483647 w 169"/>
              <a:gd name="T37" fmla="*/ 2147483647 h 203"/>
              <a:gd name="T38" fmla="*/ 2147483647 w 169"/>
              <a:gd name="T39" fmla="*/ 2147483647 h 203"/>
              <a:gd name="T40" fmla="*/ 2147483647 w 169"/>
              <a:gd name="T41" fmla="*/ 2147483647 h 203"/>
              <a:gd name="T42" fmla="*/ 2147483647 w 169"/>
              <a:gd name="T43" fmla="*/ 2147483647 h 203"/>
              <a:gd name="T44" fmla="*/ 2147483647 w 169"/>
              <a:gd name="T45" fmla="*/ 2147483647 h 203"/>
              <a:gd name="T46" fmla="*/ 2147483647 w 169"/>
              <a:gd name="T47" fmla="*/ 2147483647 h 203"/>
              <a:gd name="T48" fmla="*/ 2147483647 w 169"/>
              <a:gd name="T49" fmla="*/ 2147483647 h 203"/>
              <a:gd name="T50" fmla="*/ 2147483647 w 169"/>
              <a:gd name="T51" fmla="*/ 2147483647 h 203"/>
              <a:gd name="T52" fmla="*/ 2147483647 w 169"/>
              <a:gd name="T53" fmla="*/ 2147483647 h 203"/>
              <a:gd name="T54" fmla="*/ 2147483647 w 169"/>
              <a:gd name="T55" fmla="*/ 2147483647 h 203"/>
              <a:gd name="T56" fmla="*/ 2147483647 w 169"/>
              <a:gd name="T57" fmla="*/ 2147483647 h 203"/>
              <a:gd name="T58" fmla="*/ 2147483647 w 169"/>
              <a:gd name="T59" fmla="*/ 2147483647 h 203"/>
              <a:gd name="T60" fmla="*/ 2147483647 w 169"/>
              <a:gd name="T61" fmla="*/ 2147483647 h 203"/>
              <a:gd name="T62" fmla="*/ 2147483647 w 169"/>
              <a:gd name="T63" fmla="*/ 2147483647 h 203"/>
              <a:gd name="T64" fmla="*/ 2147483647 w 169"/>
              <a:gd name="T65" fmla="*/ 2147483647 h 203"/>
              <a:gd name="T66" fmla="*/ 2147483647 w 169"/>
              <a:gd name="T67" fmla="*/ 2147483647 h 203"/>
              <a:gd name="T68" fmla="*/ 2147483647 w 169"/>
              <a:gd name="T69" fmla="*/ 2147483647 h 203"/>
              <a:gd name="T70" fmla="*/ 2147483647 w 169"/>
              <a:gd name="T71" fmla="*/ 2147483647 h 203"/>
              <a:gd name="T72" fmla="*/ 2147483647 w 169"/>
              <a:gd name="T73" fmla="*/ 2147483647 h 203"/>
              <a:gd name="T74" fmla="*/ 2147483647 w 169"/>
              <a:gd name="T75" fmla="*/ 2147483647 h 203"/>
              <a:gd name="T76" fmla="*/ 2147483647 w 169"/>
              <a:gd name="T77" fmla="*/ 2147483647 h 203"/>
              <a:gd name="T78" fmla="*/ 2147483647 w 169"/>
              <a:gd name="T79" fmla="*/ 2147483647 h 203"/>
              <a:gd name="T80" fmla="*/ 2147483647 w 169"/>
              <a:gd name="T81" fmla="*/ 2147483647 h 203"/>
              <a:gd name="T82" fmla="*/ 2147483647 w 169"/>
              <a:gd name="T83" fmla="*/ 0 h 203"/>
              <a:gd name="T84" fmla="*/ 2147483647 w 169"/>
              <a:gd name="T85" fmla="*/ 0 h 2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9"/>
              <a:gd name="T130" fmla="*/ 0 h 203"/>
              <a:gd name="T131" fmla="*/ 169 w 169"/>
              <a:gd name="T132" fmla="*/ 203 h 2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9" h="203">
                <a:moveTo>
                  <a:pt x="0" y="203"/>
                </a:moveTo>
                <a:lnTo>
                  <a:pt x="5" y="198"/>
                </a:lnTo>
                <a:lnTo>
                  <a:pt x="5" y="188"/>
                </a:lnTo>
                <a:lnTo>
                  <a:pt x="10" y="183"/>
                </a:lnTo>
                <a:lnTo>
                  <a:pt x="10" y="179"/>
                </a:lnTo>
                <a:lnTo>
                  <a:pt x="15" y="174"/>
                </a:lnTo>
                <a:lnTo>
                  <a:pt x="15" y="169"/>
                </a:lnTo>
                <a:lnTo>
                  <a:pt x="19" y="159"/>
                </a:lnTo>
                <a:lnTo>
                  <a:pt x="24" y="154"/>
                </a:lnTo>
                <a:lnTo>
                  <a:pt x="24" y="150"/>
                </a:lnTo>
                <a:lnTo>
                  <a:pt x="29" y="145"/>
                </a:lnTo>
                <a:lnTo>
                  <a:pt x="29" y="135"/>
                </a:lnTo>
                <a:lnTo>
                  <a:pt x="34" y="130"/>
                </a:lnTo>
                <a:lnTo>
                  <a:pt x="34" y="125"/>
                </a:lnTo>
                <a:lnTo>
                  <a:pt x="39" y="120"/>
                </a:lnTo>
                <a:lnTo>
                  <a:pt x="44" y="116"/>
                </a:lnTo>
                <a:lnTo>
                  <a:pt x="48" y="111"/>
                </a:lnTo>
                <a:lnTo>
                  <a:pt x="53" y="106"/>
                </a:lnTo>
                <a:lnTo>
                  <a:pt x="58" y="101"/>
                </a:lnTo>
                <a:lnTo>
                  <a:pt x="63" y="96"/>
                </a:lnTo>
                <a:lnTo>
                  <a:pt x="68" y="91"/>
                </a:lnTo>
                <a:lnTo>
                  <a:pt x="73" y="87"/>
                </a:lnTo>
                <a:lnTo>
                  <a:pt x="77" y="82"/>
                </a:lnTo>
                <a:lnTo>
                  <a:pt x="87" y="72"/>
                </a:lnTo>
                <a:lnTo>
                  <a:pt x="82" y="72"/>
                </a:lnTo>
                <a:lnTo>
                  <a:pt x="87" y="72"/>
                </a:lnTo>
                <a:lnTo>
                  <a:pt x="92" y="67"/>
                </a:lnTo>
                <a:lnTo>
                  <a:pt x="97" y="62"/>
                </a:lnTo>
                <a:lnTo>
                  <a:pt x="102" y="58"/>
                </a:lnTo>
                <a:lnTo>
                  <a:pt x="107" y="53"/>
                </a:lnTo>
                <a:lnTo>
                  <a:pt x="111" y="48"/>
                </a:lnTo>
                <a:lnTo>
                  <a:pt x="116" y="43"/>
                </a:lnTo>
                <a:lnTo>
                  <a:pt x="121" y="38"/>
                </a:lnTo>
                <a:lnTo>
                  <a:pt x="126" y="33"/>
                </a:lnTo>
                <a:lnTo>
                  <a:pt x="131" y="29"/>
                </a:lnTo>
                <a:lnTo>
                  <a:pt x="136" y="24"/>
                </a:lnTo>
                <a:lnTo>
                  <a:pt x="140" y="19"/>
                </a:lnTo>
                <a:lnTo>
                  <a:pt x="145" y="14"/>
                </a:lnTo>
                <a:lnTo>
                  <a:pt x="150" y="14"/>
                </a:lnTo>
                <a:lnTo>
                  <a:pt x="155" y="9"/>
                </a:lnTo>
                <a:lnTo>
                  <a:pt x="160" y="4"/>
                </a:lnTo>
                <a:lnTo>
                  <a:pt x="165" y="0"/>
                </a:lnTo>
                <a:lnTo>
                  <a:pt x="16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3" name="Rectangle 171"/>
          <p:cNvSpPr>
            <a:spLocks noChangeArrowheads="1"/>
          </p:cNvSpPr>
          <p:nvPr/>
        </p:nvSpPr>
        <p:spPr bwMode="auto">
          <a:xfrm>
            <a:off x="4005263" y="4146550"/>
            <a:ext cx="1036637" cy="10350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164" name="Rectangle 172"/>
          <p:cNvSpPr>
            <a:spLocks noChangeArrowheads="1"/>
          </p:cNvSpPr>
          <p:nvPr/>
        </p:nvSpPr>
        <p:spPr bwMode="auto">
          <a:xfrm>
            <a:off x="4005263" y="4146550"/>
            <a:ext cx="1036637" cy="103505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5" name="Freeform 173"/>
          <p:cNvSpPr>
            <a:spLocks/>
          </p:cNvSpPr>
          <p:nvPr/>
        </p:nvSpPr>
        <p:spPr bwMode="auto">
          <a:xfrm>
            <a:off x="4527550" y="4146550"/>
            <a:ext cx="1588" cy="1035050"/>
          </a:xfrm>
          <a:custGeom>
            <a:avLst/>
            <a:gdLst>
              <a:gd name="T0" fmla="*/ 0 w 1588"/>
              <a:gd name="T1" fmla="*/ 2147483647 h 135"/>
              <a:gd name="T2" fmla="*/ 0 w 1588"/>
              <a:gd name="T3" fmla="*/ 0 h 135"/>
              <a:gd name="T4" fmla="*/ 0 w 1588"/>
              <a:gd name="T5" fmla="*/ 0 h 135"/>
              <a:gd name="T6" fmla="*/ 0 60000 65536"/>
              <a:gd name="T7" fmla="*/ 0 60000 65536"/>
              <a:gd name="T8" fmla="*/ 0 60000 65536"/>
              <a:gd name="T9" fmla="*/ 0 w 1588"/>
              <a:gd name="T10" fmla="*/ 0 h 135"/>
              <a:gd name="T11" fmla="*/ 1588 w 1588"/>
              <a:gd name="T12" fmla="*/ 135 h 135"/>
            </a:gdLst>
            <a:ahLst/>
            <a:cxnLst>
              <a:cxn ang="T6">
                <a:pos x="T0" y="T1"/>
              </a:cxn>
              <a:cxn ang="T7">
                <a:pos x="T2" y="T3"/>
              </a:cxn>
              <a:cxn ang="T8">
                <a:pos x="T4" y="T5"/>
              </a:cxn>
            </a:cxnLst>
            <a:rect l="T9" t="T10" r="T11" b="T12"/>
            <a:pathLst>
              <a:path w="1588" h="135">
                <a:moveTo>
                  <a:pt x="0" y="13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6" name="Freeform 174"/>
          <p:cNvSpPr>
            <a:spLocks/>
          </p:cNvSpPr>
          <p:nvPr/>
        </p:nvSpPr>
        <p:spPr bwMode="auto">
          <a:xfrm>
            <a:off x="4005263" y="4660900"/>
            <a:ext cx="1036637" cy="1588"/>
          </a:xfrm>
          <a:custGeom>
            <a:avLst/>
            <a:gdLst>
              <a:gd name="T0" fmla="*/ 0 w 135"/>
              <a:gd name="T1" fmla="*/ 0 h 1588"/>
              <a:gd name="T2" fmla="*/ 2147483647 w 135"/>
              <a:gd name="T3" fmla="*/ 0 h 1588"/>
              <a:gd name="T4" fmla="*/ 2147483647 w 135"/>
              <a:gd name="T5" fmla="*/ 0 h 1588"/>
              <a:gd name="T6" fmla="*/ 0 60000 65536"/>
              <a:gd name="T7" fmla="*/ 0 60000 65536"/>
              <a:gd name="T8" fmla="*/ 0 60000 65536"/>
              <a:gd name="T9" fmla="*/ 0 w 135"/>
              <a:gd name="T10" fmla="*/ 0 h 1588"/>
              <a:gd name="T11" fmla="*/ 135 w 135"/>
              <a:gd name="T12" fmla="*/ 1588 h 1588"/>
            </a:gdLst>
            <a:ahLst/>
            <a:cxnLst>
              <a:cxn ang="T6">
                <a:pos x="T0" y="T1"/>
              </a:cxn>
              <a:cxn ang="T7">
                <a:pos x="T2" y="T3"/>
              </a:cxn>
              <a:cxn ang="T8">
                <a:pos x="T4" y="T5"/>
              </a:cxn>
            </a:cxnLst>
            <a:rect l="T9" t="T10" r="T11" b="T12"/>
            <a:pathLst>
              <a:path w="135" h="1588">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7" name="Line 175"/>
          <p:cNvSpPr>
            <a:spLocks noChangeShapeType="1"/>
          </p:cNvSpPr>
          <p:nvPr/>
        </p:nvSpPr>
        <p:spPr bwMode="auto">
          <a:xfrm>
            <a:off x="4005263" y="4146550"/>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68" name="Freeform 176"/>
          <p:cNvSpPr>
            <a:spLocks/>
          </p:cNvSpPr>
          <p:nvPr/>
        </p:nvSpPr>
        <p:spPr bwMode="auto">
          <a:xfrm>
            <a:off x="4005263" y="4146550"/>
            <a:ext cx="1036637"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9" name="Line 177"/>
          <p:cNvSpPr>
            <a:spLocks noChangeShapeType="1"/>
          </p:cNvSpPr>
          <p:nvPr/>
        </p:nvSpPr>
        <p:spPr bwMode="auto">
          <a:xfrm flipV="1">
            <a:off x="4005263" y="4146550"/>
            <a:ext cx="1587"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0" name="Line 178"/>
          <p:cNvSpPr>
            <a:spLocks noChangeShapeType="1"/>
          </p:cNvSpPr>
          <p:nvPr/>
        </p:nvSpPr>
        <p:spPr bwMode="auto">
          <a:xfrm>
            <a:off x="4005263" y="5181600"/>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1" name="Line 179"/>
          <p:cNvSpPr>
            <a:spLocks noChangeShapeType="1"/>
          </p:cNvSpPr>
          <p:nvPr/>
        </p:nvSpPr>
        <p:spPr bwMode="auto">
          <a:xfrm flipV="1">
            <a:off x="4005263" y="4146550"/>
            <a:ext cx="1587"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2" name="Line 180"/>
          <p:cNvSpPr>
            <a:spLocks noChangeShapeType="1"/>
          </p:cNvSpPr>
          <p:nvPr/>
        </p:nvSpPr>
        <p:spPr bwMode="auto">
          <a:xfrm flipV="1">
            <a:off x="4527550" y="5167313"/>
            <a:ext cx="1588"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3" name="Line 181"/>
          <p:cNvSpPr>
            <a:spLocks noChangeShapeType="1"/>
          </p:cNvSpPr>
          <p:nvPr/>
        </p:nvSpPr>
        <p:spPr bwMode="auto">
          <a:xfrm>
            <a:off x="4527550" y="4146550"/>
            <a:ext cx="15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4" name="Line 182"/>
          <p:cNvSpPr>
            <a:spLocks noChangeShapeType="1"/>
          </p:cNvSpPr>
          <p:nvPr/>
        </p:nvSpPr>
        <p:spPr bwMode="auto">
          <a:xfrm>
            <a:off x="4005263" y="4660900"/>
            <a:ext cx="79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5" name="Line 183"/>
          <p:cNvSpPr>
            <a:spLocks noChangeShapeType="1"/>
          </p:cNvSpPr>
          <p:nvPr/>
        </p:nvSpPr>
        <p:spPr bwMode="auto">
          <a:xfrm flipH="1">
            <a:off x="5033963" y="4660900"/>
            <a:ext cx="79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6" name="Line 184"/>
          <p:cNvSpPr>
            <a:spLocks noChangeShapeType="1"/>
          </p:cNvSpPr>
          <p:nvPr/>
        </p:nvSpPr>
        <p:spPr bwMode="auto">
          <a:xfrm>
            <a:off x="4005263" y="4146550"/>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7" name="Freeform 185"/>
          <p:cNvSpPr>
            <a:spLocks/>
          </p:cNvSpPr>
          <p:nvPr/>
        </p:nvSpPr>
        <p:spPr bwMode="auto">
          <a:xfrm>
            <a:off x="4005263" y="4146550"/>
            <a:ext cx="1036637"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78" name="Line 186"/>
          <p:cNvSpPr>
            <a:spLocks noChangeShapeType="1"/>
          </p:cNvSpPr>
          <p:nvPr/>
        </p:nvSpPr>
        <p:spPr bwMode="auto">
          <a:xfrm flipV="1">
            <a:off x="4005263" y="4146550"/>
            <a:ext cx="1587"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9" name="Freeform 187"/>
          <p:cNvSpPr>
            <a:spLocks/>
          </p:cNvSpPr>
          <p:nvPr/>
        </p:nvSpPr>
        <p:spPr bwMode="auto">
          <a:xfrm>
            <a:off x="4005263" y="4198938"/>
            <a:ext cx="982662"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4" y="600"/>
                </a:lnTo>
                <a:lnTo>
                  <a:pt x="19" y="600"/>
                </a:lnTo>
                <a:lnTo>
                  <a:pt x="29" y="590"/>
                </a:lnTo>
                <a:lnTo>
                  <a:pt x="29" y="586"/>
                </a:lnTo>
                <a:lnTo>
                  <a:pt x="34" y="581"/>
                </a:lnTo>
                <a:lnTo>
                  <a:pt x="39" y="576"/>
                </a:lnTo>
                <a:lnTo>
                  <a:pt x="43" y="576"/>
                </a:lnTo>
                <a:lnTo>
                  <a:pt x="53" y="566"/>
                </a:lnTo>
                <a:lnTo>
                  <a:pt x="53" y="561"/>
                </a:lnTo>
                <a:lnTo>
                  <a:pt x="58" y="557"/>
                </a:lnTo>
                <a:lnTo>
                  <a:pt x="63" y="557"/>
                </a:lnTo>
                <a:lnTo>
                  <a:pt x="72" y="547"/>
                </a:lnTo>
                <a:lnTo>
                  <a:pt x="72" y="542"/>
                </a:lnTo>
                <a:lnTo>
                  <a:pt x="77" y="537"/>
                </a:lnTo>
                <a:lnTo>
                  <a:pt x="82" y="532"/>
                </a:lnTo>
                <a:lnTo>
                  <a:pt x="87" y="532"/>
                </a:lnTo>
                <a:lnTo>
                  <a:pt x="97" y="523"/>
                </a:lnTo>
                <a:lnTo>
                  <a:pt x="97" y="518"/>
                </a:lnTo>
                <a:lnTo>
                  <a:pt x="101" y="513"/>
                </a:lnTo>
                <a:lnTo>
                  <a:pt x="106" y="513"/>
                </a:lnTo>
                <a:lnTo>
                  <a:pt x="116" y="503"/>
                </a:lnTo>
                <a:lnTo>
                  <a:pt x="116" y="498"/>
                </a:lnTo>
                <a:lnTo>
                  <a:pt x="121" y="494"/>
                </a:lnTo>
                <a:lnTo>
                  <a:pt x="126" y="489"/>
                </a:lnTo>
                <a:lnTo>
                  <a:pt x="130" y="489"/>
                </a:lnTo>
                <a:lnTo>
                  <a:pt x="140" y="479"/>
                </a:lnTo>
                <a:lnTo>
                  <a:pt x="140" y="474"/>
                </a:lnTo>
                <a:lnTo>
                  <a:pt x="145" y="469"/>
                </a:lnTo>
                <a:lnTo>
                  <a:pt x="150" y="469"/>
                </a:lnTo>
                <a:lnTo>
                  <a:pt x="159" y="460"/>
                </a:lnTo>
                <a:lnTo>
                  <a:pt x="159" y="455"/>
                </a:lnTo>
                <a:lnTo>
                  <a:pt x="164" y="450"/>
                </a:lnTo>
                <a:lnTo>
                  <a:pt x="169" y="445"/>
                </a:lnTo>
                <a:lnTo>
                  <a:pt x="174" y="445"/>
                </a:lnTo>
                <a:lnTo>
                  <a:pt x="184" y="436"/>
                </a:lnTo>
                <a:lnTo>
                  <a:pt x="184" y="431"/>
                </a:lnTo>
                <a:lnTo>
                  <a:pt x="188" y="426"/>
                </a:lnTo>
                <a:lnTo>
                  <a:pt x="193" y="426"/>
                </a:lnTo>
                <a:lnTo>
                  <a:pt x="203" y="416"/>
                </a:lnTo>
                <a:lnTo>
                  <a:pt x="203" y="411"/>
                </a:lnTo>
                <a:lnTo>
                  <a:pt x="208" y="407"/>
                </a:lnTo>
                <a:lnTo>
                  <a:pt x="213" y="402"/>
                </a:lnTo>
                <a:lnTo>
                  <a:pt x="217" y="402"/>
                </a:lnTo>
                <a:lnTo>
                  <a:pt x="227" y="392"/>
                </a:lnTo>
                <a:lnTo>
                  <a:pt x="227" y="387"/>
                </a:lnTo>
                <a:lnTo>
                  <a:pt x="232" y="382"/>
                </a:lnTo>
                <a:lnTo>
                  <a:pt x="237" y="382"/>
                </a:lnTo>
                <a:lnTo>
                  <a:pt x="246" y="373"/>
                </a:lnTo>
                <a:lnTo>
                  <a:pt x="246" y="368"/>
                </a:lnTo>
                <a:lnTo>
                  <a:pt x="251" y="363"/>
                </a:lnTo>
                <a:lnTo>
                  <a:pt x="256" y="358"/>
                </a:lnTo>
                <a:lnTo>
                  <a:pt x="261" y="358"/>
                </a:lnTo>
                <a:lnTo>
                  <a:pt x="271" y="349"/>
                </a:lnTo>
                <a:lnTo>
                  <a:pt x="271" y="344"/>
                </a:lnTo>
                <a:lnTo>
                  <a:pt x="276" y="339"/>
                </a:lnTo>
                <a:lnTo>
                  <a:pt x="280" y="339"/>
                </a:lnTo>
                <a:lnTo>
                  <a:pt x="290" y="329"/>
                </a:lnTo>
                <a:lnTo>
                  <a:pt x="290" y="324"/>
                </a:lnTo>
                <a:lnTo>
                  <a:pt x="295" y="320"/>
                </a:lnTo>
                <a:lnTo>
                  <a:pt x="300" y="315"/>
                </a:lnTo>
                <a:lnTo>
                  <a:pt x="305" y="315"/>
                </a:lnTo>
                <a:lnTo>
                  <a:pt x="314" y="305"/>
                </a:lnTo>
                <a:lnTo>
                  <a:pt x="314" y="300"/>
                </a:lnTo>
                <a:lnTo>
                  <a:pt x="319" y="295"/>
                </a:lnTo>
                <a:lnTo>
                  <a:pt x="324" y="295"/>
                </a:lnTo>
                <a:lnTo>
                  <a:pt x="334" y="286"/>
                </a:lnTo>
                <a:lnTo>
                  <a:pt x="334" y="281"/>
                </a:lnTo>
                <a:lnTo>
                  <a:pt x="338" y="276"/>
                </a:lnTo>
                <a:lnTo>
                  <a:pt x="343" y="271"/>
                </a:lnTo>
                <a:lnTo>
                  <a:pt x="348" y="271"/>
                </a:lnTo>
                <a:lnTo>
                  <a:pt x="358" y="262"/>
                </a:lnTo>
                <a:lnTo>
                  <a:pt x="358" y="257"/>
                </a:lnTo>
                <a:lnTo>
                  <a:pt x="363" y="252"/>
                </a:lnTo>
                <a:lnTo>
                  <a:pt x="367" y="252"/>
                </a:lnTo>
                <a:lnTo>
                  <a:pt x="377" y="242"/>
                </a:lnTo>
                <a:lnTo>
                  <a:pt x="377" y="237"/>
                </a:lnTo>
                <a:lnTo>
                  <a:pt x="382" y="233"/>
                </a:lnTo>
                <a:lnTo>
                  <a:pt x="387" y="228"/>
                </a:lnTo>
                <a:lnTo>
                  <a:pt x="392" y="228"/>
                </a:lnTo>
                <a:lnTo>
                  <a:pt x="401" y="218"/>
                </a:lnTo>
                <a:lnTo>
                  <a:pt x="401" y="213"/>
                </a:lnTo>
                <a:lnTo>
                  <a:pt x="406" y="208"/>
                </a:lnTo>
                <a:lnTo>
                  <a:pt x="411" y="208"/>
                </a:lnTo>
                <a:lnTo>
                  <a:pt x="421" y="199"/>
                </a:lnTo>
                <a:lnTo>
                  <a:pt x="421" y="194"/>
                </a:lnTo>
                <a:lnTo>
                  <a:pt x="425" y="189"/>
                </a:lnTo>
                <a:lnTo>
                  <a:pt x="430" y="184"/>
                </a:lnTo>
                <a:lnTo>
                  <a:pt x="435" y="184"/>
                </a:lnTo>
                <a:lnTo>
                  <a:pt x="445" y="175"/>
                </a:lnTo>
                <a:lnTo>
                  <a:pt x="445" y="170"/>
                </a:lnTo>
                <a:lnTo>
                  <a:pt x="450" y="165"/>
                </a:lnTo>
                <a:lnTo>
                  <a:pt x="454" y="165"/>
                </a:lnTo>
                <a:lnTo>
                  <a:pt x="464" y="155"/>
                </a:lnTo>
                <a:lnTo>
                  <a:pt x="464" y="150"/>
                </a:lnTo>
                <a:lnTo>
                  <a:pt x="469" y="146"/>
                </a:lnTo>
                <a:lnTo>
                  <a:pt x="474" y="141"/>
                </a:lnTo>
                <a:lnTo>
                  <a:pt x="479" y="141"/>
                </a:lnTo>
                <a:lnTo>
                  <a:pt x="488" y="131"/>
                </a:lnTo>
                <a:lnTo>
                  <a:pt x="488" y="126"/>
                </a:lnTo>
                <a:lnTo>
                  <a:pt x="493" y="121"/>
                </a:lnTo>
                <a:lnTo>
                  <a:pt x="498" y="121"/>
                </a:lnTo>
                <a:lnTo>
                  <a:pt x="508" y="112"/>
                </a:lnTo>
                <a:lnTo>
                  <a:pt x="508" y="107"/>
                </a:lnTo>
                <a:lnTo>
                  <a:pt x="512" y="102"/>
                </a:lnTo>
                <a:lnTo>
                  <a:pt x="517" y="97"/>
                </a:lnTo>
                <a:lnTo>
                  <a:pt x="522" y="97"/>
                </a:lnTo>
                <a:lnTo>
                  <a:pt x="532" y="87"/>
                </a:lnTo>
                <a:lnTo>
                  <a:pt x="532" y="83"/>
                </a:lnTo>
                <a:lnTo>
                  <a:pt x="537" y="78"/>
                </a:lnTo>
                <a:lnTo>
                  <a:pt x="541" y="78"/>
                </a:lnTo>
                <a:lnTo>
                  <a:pt x="551" y="68"/>
                </a:lnTo>
                <a:lnTo>
                  <a:pt x="551" y="63"/>
                </a:lnTo>
                <a:lnTo>
                  <a:pt x="556" y="58"/>
                </a:lnTo>
                <a:lnTo>
                  <a:pt x="561" y="54"/>
                </a:lnTo>
                <a:lnTo>
                  <a:pt x="566" y="54"/>
                </a:lnTo>
                <a:lnTo>
                  <a:pt x="575" y="44"/>
                </a:lnTo>
                <a:lnTo>
                  <a:pt x="575" y="39"/>
                </a:lnTo>
                <a:lnTo>
                  <a:pt x="580" y="34"/>
                </a:lnTo>
                <a:lnTo>
                  <a:pt x="585" y="34"/>
                </a:lnTo>
                <a:lnTo>
                  <a:pt x="595" y="25"/>
                </a:lnTo>
                <a:lnTo>
                  <a:pt x="595" y="20"/>
                </a:lnTo>
                <a:lnTo>
                  <a:pt x="599" y="15"/>
                </a:lnTo>
                <a:lnTo>
                  <a:pt x="604" y="10"/>
                </a:lnTo>
                <a:lnTo>
                  <a:pt x="609"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0" name="Freeform 188"/>
          <p:cNvSpPr>
            <a:spLocks/>
          </p:cNvSpPr>
          <p:nvPr/>
        </p:nvSpPr>
        <p:spPr bwMode="auto">
          <a:xfrm>
            <a:off x="4987925"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9" y="24"/>
                </a:lnTo>
                <a:lnTo>
                  <a:pt x="19" y="14"/>
                </a:lnTo>
                <a:lnTo>
                  <a:pt x="19" y="9"/>
                </a:lnTo>
                <a:lnTo>
                  <a:pt x="24"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1" name="Freeform 189"/>
          <p:cNvSpPr>
            <a:spLocks/>
          </p:cNvSpPr>
          <p:nvPr/>
        </p:nvSpPr>
        <p:spPr bwMode="auto">
          <a:xfrm>
            <a:off x="4021138" y="4452938"/>
            <a:ext cx="744537" cy="728662"/>
          </a:xfrm>
          <a:custGeom>
            <a:avLst/>
            <a:gdLst>
              <a:gd name="T0" fmla="*/ 2147483647 w 469"/>
              <a:gd name="T1" fmla="*/ 2147483647 h 459"/>
              <a:gd name="T2" fmla="*/ 2147483647 w 469"/>
              <a:gd name="T3" fmla="*/ 2147483647 h 459"/>
              <a:gd name="T4" fmla="*/ 2147483647 w 469"/>
              <a:gd name="T5" fmla="*/ 2147483647 h 459"/>
              <a:gd name="T6" fmla="*/ 2147483647 w 469"/>
              <a:gd name="T7" fmla="*/ 2147483647 h 459"/>
              <a:gd name="T8" fmla="*/ 2147483647 w 469"/>
              <a:gd name="T9" fmla="*/ 2147483647 h 459"/>
              <a:gd name="T10" fmla="*/ 2147483647 w 469"/>
              <a:gd name="T11" fmla="*/ 2147483647 h 459"/>
              <a:gd name="T12" fmla="*/ 2147483647 w 469"/>
              <a:gd name="T13" fmla="*/ 2147483647 h 459"/>
              <a:gd name="T14" fmla="*/ 2147483647 w 469"/>
              <a:gd name="T15" fmla="*/ 2147483647 h 459"/>
              <a:gd name="T16" fmla="*/ 2147483647 w 469"/>
              <a:gd name="T17" fmla="*/ 2147483647 h 459"/>
              <a:gd name="T18" fmla="*/ 2147483647 w 469"/>
              <a:gd name="T19" fmla="*/ 2147483647 h 459"/>
              <a:gd name="T20" fmla="*/ 2147483647 w 469"/>
              <a:gd name="T21" fmla="*/ 2147483647 h 459"/>
              <a:gd name="T22" fmla="*/ 2147483647 w 469"/>
              <a:gd name="T23" fmla="*/ 2147483647 h 459"/>
              <a:gd name="T24" fmla="*/ 2147483647 w 469"/>
              <a:gd name="T25" fmla="*/ 2147483647 h 459"/>
              <a:gd name="T26" fmla="*/ 2147483647 w 469"/>
              <a:gd name="T27" fmla="*/ 2147483647 h 459"/>
              <a:gd name="T28" fmla="*/ 2147483647 w 469"/>
              <a:gd name="T29" fmla="*/ 2147483647 h 459"/>
              <a:gd name="T30" fmla="*/ 2147483647 w 469"/>
              <a:gd name="T31" fmla="*/ 2147483647 h 459"/>
              <a:gd name="T32" fmla="*/ 2147483647 w 469"/>
              <a:gd name="T33" fmla="*/ 2147483647 h 459"/>
              <a:gd name="T34" fmla="*/ 2147483647 w 469"/>
              <a:gd name="T35" fmla="*/ 2147483647 h 459"/>
              <a:gd name="T36" fmla="*/ 2147483647 w 469"/>
              <a:gd name="T37" fmla="*/ 2147483647 h 459"/>
              <a:gd name="T38" fmla="*/ 2147483647 w 469"/>
              <a:gd name="T39" fmla="*/ 2147483647 h 459"/>
              <a:gd name="T40" fmla="*/ 2147483647 w 469"/>
              <a:gd name="T41" fmla="*/ 2147483647 h 459"/>
              <a:gd name="T42" fmla="*/ 2147483647 w 469"/>
              <a:gd name="T43" fmla="*/ 2147483647 h 459"/>
              <a:gd name="T44" fmla="*/ 2147483647 w 469"/>
              <a:gd name="T45" fmla="*/ 2147483647 h 459"/>
              <a:gd name="T46" fmla="*/ 2147483647 w 469"/>
              <a:gd name="T47" fmla="*/ 2147483647 h 459"/>
              <a:gd name="T48" fmla="*/ 2147483647 w 469"/>
              <a:gd name="T49" fmla="*/ 2147483647 h 459"/>
              <a:gd name="T50" fmla="*/ 2147483647 w 469"/>
              <a:gd name="T51" fmla="*/ 2147483647 h 459"/>
              <a:gd name="T52" fmla="*/ 2147483647 w 469"/>
              <a:gd name="T53" fmla="*/ 2147483647 h 459"/>
              <a:gd name="T54" fmla="*/ 2147483647 w 469"/>
              <a:gd name="T55" fmla="*/ 2147483647 h 459"/>
              <a:gd name="T56" fmla="*/ 2147483647 w 469"/>
              <a:gd name="T57" fmla="*/ 2147483647 h 459"/>
              <a:gd name="T58" fmla="*/ 2147483647 w 469"/>
              <a:gd name="T59" fmla="*/ 2147483647 h 459"/>
              <a:gd name="T60" fmla="*/ 2147483647 w 469"/>
              <a:gd name="T61" fmla="*/ 2147483647 h 459"/>
              <a:gd name="T62" fmla="*/ 2147483647 w 469"/>
              <a:gd name="T63" fmla="*/ 2147483647 h 459"/>
              <a:gd name="T64" fmla="*/ 2147483647 w 469"/>
              <a:gd name="T65" fmla="*/ 2147483647 h 459"/>
              <a:gd name="T66" fmla="*/ 2147483647 w 469"/>
              <a:gd name="T67" fmla="*/ 2147483647 h 459"/>
              <a:gd name="T68" fmla="*/ 2147483647 w 469"/>
              <a:gd name="T69" fmla="*/ 2147483647 h 459"/>
              <a:gd name="T70" fmla="*/ 2147483647 w 469"/>
              <a:gd name="T71" fmla="*/ 2147483647 h 459"/>
              <a:gd name="T72" fmla="*/ 2147483647 w 469"/>
              <a:gd name="T73" fmla="*/ 2147483647 h 459"/>
              <a:gd name="T74" fmla="*/ 2147483647 w 469"/>
              <a:gd name="T75" fmla="*/ 2147483647 h 459"/>
              <a:gd name="T76" fmla="*/ 2147483647 w 469"/>
              <a:gd name="T77" fmla="*/ 2147483647 h 459"/>
              <a:gd name="T78" fmla="*/ 2147483647 w 469"/>
              <a:gd name="T79" fmla="*/ 2147483647 h 459"/>
              <a:gd name="T80" fmla="*/ 2147483647 w 469"/>
              <a:gd name="T81" fmla="*/ 2147483647 h 459"/>
              <a:gd name="T82" fmla="*/ 2147483647 w 469"/>
              <a:gd name="T83" fmla="*/ 2147483647 h 4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9"/>
              <a:gd name="T127" fmla="*/ 0 h 459"/>
              <a:gd name="T128" fmla="*/ 469 w 469"/>
              <a:gd name="T129" fmla="*/ 459 h 4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9" h="459">
                <a:moveTo>
                  <a:pt x="0" y="459"/>
                </a:moveTo>
                <a:lnTo>
                  <a:pt x="0" y="455"/>
                </a:lnTo>
                <a:lnTo>
                  <a:pt x="4" y="450"/>
                </a:lnTo>
                <a:lnTo>
                  <a:pt x="9" y="450"/>
                </a:lnTo>
                <a:lnTo>
                  <a:pt x="14" y="445"/>
                </a:lnTo>
                <a:lnTo>
                  <a:pt x="19" y="440"/>
                </a:lnTo>
                <a:lnTo>
                  <a:pt x="24" y="435"/>
                </a:lnTo>
                <a:lnTo>
                  <a:pt x="29" y="430"/>
                </a:lnTo>
                <a:lnTo>
                  <a:pt x="33" y="426"/>
                </a:lnTo>
                <a:lnTo>
                  <a:pt x="38" y="421"/>
                </a:lnTo>
                <a:lnTo>
                  <a:pt x="43" y="416"/>
                </a:lnTo>
                <a:lnTo>
                  <a:pt x="48" y="411"/>
                </a:lnTo>
                <a:lnTo>
                  <a:pt x="53" y="411"/>
                </a:lnTo>
                <a:lnTo>
                  <a:pt x="58" y="406"/>
                </a:lnTo>
                <a:lnTo>
                  <a:pt x="62" y="401"/>
                </a:lnTo>
                <a:lnTo>
                  <a:pt x="67" y="397"/>
                </a:lnTo>
                <a:lnTo>
                  <a:pt x="72" y="392"/>
                </a:lnTo>
                <a:lnTo>
                  <a:pt x="77" y="387"/>
                </a:lnTo>
                <a:lnTo>
                  <a:pt x="82" y="382"/>
                </a:lnTo>
                <a:lnTo>
                  <a:pt x="87" y="377"/>
                </a:lnTo>
                <a:lnTo>
                  <a:pt x="91" y="372"/>
                </a:lnTo>
                <a:lnTo>
                  <a:pt x="96" y="372"/>
                </a:lnTo>
                <a:lnTo>
                  <a:pt x="101" y="368"/>
                </a:lnTo>
                <a:lnTo>
                  <a:pt x="106" y="363"/>
                </a:lnTo>
                <a:lnTo>
                  <a:pt x="106" y="358"/>
                </a:lnTo>
                <a:lnTo>
                  <a:pt x="111" y="353"/>
                </a:lnTo>
                <a:lnTo>
                  <a:pt x="116" y="348"/>
                </a:lnTo>
                <a:lnTo>
                  <a:pt x="116" y="343"/>
                </a:lnTo>
                <a:lnTo>
                  <a:pt x="120" y="338"/>
                </a:lnTo>
                <a:lnTo>
                  <a:pt x="125" y="334"/>
                </a:lnTo>
                <a:lnTo>
                  <a:pt x="130" y="329"/>
                </a:lnTo>
                <a:lnTo>
                  <a:pt x="130" y="324"/>
                </a:lnTo>
                <a:lnTo>
                  <a:pt x="140" y="314"/>
                </a:lnTo>
                <a:lnTo>
                  <a:pt x="135" y="314"/>
                </a:lnTo>
                <a:lnTo>
                  <a:pt x="140" y="314"/>
                </a:lnTo>
                <a:lnTo>
                  <a:pt x="145" y="309"/>
                </a:lnTo>
                <a:lnTo>
                  <a:pt x="145" y="305"/>
                </a:lnTo>
                <a:lnTo>
                  <a:pt x="149" y="300"/>
                </a:lnTo>
                <a:lnTo>
                  <a:pt x="149" y="295"/>
                </a:lnTo>
                <a:lnTo>
                  <a:pt x="154" y="290"/>
                </a:lnTo>
                <a:lnTo>
                  <a:pt x="154" y="280"/>
                </a:lnTo>
                <a:lnTo>
                  <a:pt x="159" y="276"/>
                </a:lnTo>
                <a:lnTo>
                  <a:pt x="159" y="271"/>
                </a:lnTo>
                <a:lnTo>
                  <a:pt x="164" y="261"/>
                </a:lnTo>
                <a:lnTo>
                  <a:pt x="169" y="256"/>
                </a:lnTo>
                <a:lnTo>
                  <a:pt x="169" y="247"/>
                </a:lnTo>
                <a:lnTo>
                  <a:pt x="174" y="242"/>
                </a:lnTo>
                <a:lnTo>
                  <a:pt x="174" y="232"/>
                </a:lnTo>
                <a:lnTo>
                  <a:pt x="178" y="227"/>
                </a:lnTo>
                <a:lnTo>
                  <a:pt x="178" y="222"/>
                </a:lnTo>
                <a:lnTo>
                  <a:pt x="183" y="213"/>
                </a:lnTo>
                <a:lnTo>
                  <a:pt x="188" y="208"/>
                </a:lnTo>
                <a:lnTo>
                  <a:pt x="188" y="198"/>
                </a:lnTo>
                <a:lnTo>
                  <a:pt x="193" y="193"/>
                </a:lnTo>
                <a:lnTo>
                  <a:pt x="193" y="189"/>
                </a:lnTo>
                <a:lnTo>
                  <a:pt x="198" y="184"/>
                </a:lnTo>
                <a:lnTo>
                  <a:pt x="198" y="179"/>
                </a:lnTo>
                <a:lnTo>
                  <a:pt x="203" y="174"/>
                </a:lnTo>
                <a:lnTo>
                  <a:pt x="203" y="169"/>
                </a:lnTo>
                <a:lnTo>
                  <a:pt x="207" y="164"/>
                </a:lnTo>
                <a:lnTo>
                  <a:pt x="212" y="160"/>
                </a:lnTo>
                <a:lnTo>
                  <a:pt x="212" y="155"/>
                </a:lnTo>
                <a:lnTo>
                  <a:pt x="217" y="150"/>
                </a:lnTo>
                <a:lnTo>
                  <a:pt x="217" y="145"/>
                </a:lnTo>
                <a:lnTo>
                  <a:pt x="222" y="140"/>
                </a:lnTo>
                <a:lnTo>
                  <a:pt x="222" y="135"/>
                </a:lnTo>
                <a:lnTo>
                  <a:pt x="227" y="131"/>
                </a:lnTo>
                <a:lnTo>
                  <a:pt x="236" y="121"/>
                </a:lnTo>
                <a:lnTo>
                  <a:pt x="236" y="116"/>
                </a:lnTo>
                <a:lnTo>
                  <a:pt x="241" y="116"/>
                </a:lnTo>
                <a:lnTo>
                  <a:pt x="246" y="116"/>
                </a:lnTo>
                <a:lnTo>
                  <a:pt x="251" y="116"/>
                </a:lnTo>
                <a:lnTo>
                  <a:pt x="256" y="111"/>
                </a:lnTo>
                <a:lnTo>
                  <a:pt x="261" y="111"/>
                </a:lnTo>
                <a:lnTo>
                  <a:pt x="266" y="116"/>
                </a:lnTo>
                <a:lnTo>
                  <a:pt x="270" y="116"/>
                </a:lnTo>
                <a:lnTo>
                  <a:pt x="275" y="116"/>
                </a:lnTo>
                <a:lnTo>
                  <a:pt x="280" y="121"/>
                </a:lnTo>
                <a:lnTo>
                  <a:pt x="285" y="121"/>
                </a:lnTo>
                <a:lnTo>
                  <a:pt x="290" y="126"/>
                </a:lnTo>
                <a:lnTo>
                  <a:pt x="295" y="126"/>
                </a:lnTo>
                <a:lnTo>
                  <a:pt x="299" y="131"/>
                </a:lnTo>
                <a:lnTo>
                  <a:pt x="304" y="131"/>
                </a:lnTo>
                <a:lnTo>
                  <a:pt x="309" y="131"/>
                </a:lnTo>
                <a:lnTo>
                  <a:pt x="314" y="131"/>
                </a:lnTo>
                <a:lnTo>
                  <a:pt x="319" y="131"/>
                </a:lnTo>
                <a:lnTo>
                  <a:pt x="324" y="131"/>
                </a:lnTo>
                <a:lnTo>
                  <a:pt x="328" y="131"/>
                </a:lnTo>
                <a:lnTo>
                  <a:pt x="333" y="135"/>
                </a:lnTo>
                <a:lnTo>
                  <a:pt x="338" y="135"/>
                </a:lnTo>
                <a:lnTo>
                  <a:pt x="343" y="140"/>
                </a:lnTo>
                <a:lnTo>
                  <a:pt x="348" y="140"/>
                </a:lnTo>
                <a:lnTo>
                  <a:pt x="353" y="145"/>
                </a:lnTo>
                <a:lnTo>
                  <a:pt x="357" y="145"/>
                </a:lnTo>
                <a:lnTo>
                  <a:pt x="362" y="145"/>
                </a:lnTo>
                <a:lnTo>
                  <a:pt x="367" y="150"/>
                </a:lnTo>
                <a:lnTo>
                  <a:pt x="372" y="150"/>
                </a:lnTo>
                <a:lnTo>
                  <a:pt x="377" y="145"/>
                </a:lnTo>
                <a:lnTo>
                  <a:pt x="382" y="145"/>
                </a:lnTo>
                <a:lnTo>
                  <a:pt x="386" y="145"/>
                </a:lnTo>
                <a:lnTo>
                  <a:pt x="391" y="145"/>
                </a:lnTo>
                <a:lnTo>
                  <a:pt x="396" y="140"/>
                </a:lnTo>
                <a:lnTo>
                  <a:pt x="401" y="140"/>
                </a:lnTo>
                <a:lnTo>
                  <a:pt x="406" y="135"/>
                </a:lnTo>
                <a:lnTo>
                  <a:pt x="406" y="131"/>
                </a:lnTo>
                <a:lnTo>
                  <a:pt x="411" y="126"/>
                </a:lnTo>
                <a:lnTo>
                  <a:pt x="411" y="121"/>
                </a:lnTo>
                <a:lnTo>
                  <a:pt x="415" y="116"/>
                </a:lnTo>
                <a:lnTo>
                  <a:pt x="415" y="111"/>
                </a:lnTo>
                <a:lnTo>
                  <a:pt x="420" y="106"/>
                </a:lnTo>
                <a:lnTo>
                  <a:pt x="420" y="102"/>
                </a:lnTo>
                <a:lnTo>
                  <a:pt x="425" y="97"/>
                </a:lnTo>
                <a:lnTo>
                  <a:pt x="430" y="92"/>
                </a:lnTo>
                <a:lnTo>
                  <a:pt x="430" y="87"/>
                </a:lnTo>
                <a:lnTo>
                  <a:pt x="435" y="82"/>
                </a:lnTo>
                <a:lnTo>
                  <a:pt x="435" y="77"/>
                </a:lnTo>
                <a:lnTo>
                  <a:pt x="440" y="73"/>
                </a:lnTo>
                <a:lnTo>
                  <a:pt x="440" y="68"/>
                </a:lnTo>
                <a:lnTo>
                  <a:pt x="444" y="63"/>
                </a:lnTo>
                <a:lnTo>
                  <a:pt x="449" y="53"/>
                </a:lnTo>
                <a:lnTo>
                  <a:pt x="449" y="48"/>
                </a:lnTo>
                <a:lnTo>
                  <a:pt x="454" y="39"/>
                </a:lnTo>
                <a:lnTo>
                  <a:pt x="454" y="34"/>
                </a:lnTo>
                <a:lnTo>
                  <a:pt x="459" y="29"/>
                </a:lnTo>
                <a:lnTo>
                  <a:pt x="459" y="19"/>
                </a:lnTo>
                <a:lnTo>
                  <a:pt x="464" y="15"/>
                </a:lnTo>
                <a:lnTo>
                  <a:pt x="464" y="5"/>
                </a:lnTo>
                <a:lnTo>
                  <a:pt x="469"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2" name="Freeform 190"/>
          <p:cNvSpPr>
            <a:spLocks/>
          </p:cNvSpPr>
          <p:nvPr/>
        </p:nvSpPr>
        <p:spPr bwMode="auto">
          <a:xfrm>
            <a:off x="4765675" y="4146550"/>
            <a:ext cx="260350" cy="306388"/>
          </a:xfrm>
          <a:custGeom>
            <a:avLst/>
            <a:gdLst>
              <a:gd name="T0" fmla="*/ 0 w 164"/>
              <a:gd name="T1" fmla="*/ 2147483647 h 193"/>
              <a:gd name="T2" fmla="*/ 2147483647 w 164"/>
              <a:gd name="T3" fmla="*/ 2147483647 h 193"/>
              <a:gd name="T4" fmla="*/ 2147483647 w 164"/>
              <a:gd name="T5" fmla="*/ 2147483647 h 193"/>
              <a:gd name="T6" fmla="*/ 2147483647 w 164"/>
              <a:gd name="T7" fmla="*/ 2147483647 h 193"/>
              <a:gd name="T8" fmla="*/ 2147483647 w 164"/>
              <a:gd name="T9" fmla="*/ 2147483647 h 193"/>
              <a:gd name="T10" fmla="*/ 2147483647 w 164"/>
              <a:gd name="T11" fmla="*/ 2147483647 h 193"/>
              <a:gd name="T12" fmla="*/ 2147483647 w 164"/>
              <a:gd name="T13" fmla="*/ 2147483647 h 193"/>
              <a:gd name="T14" fmla="*/ 2147483647 w 164"/>
              <a:gd name="T15" fmla="*/ 2147483647 h 193"/>
              <a:gd name="T16" fmla="*/ 2147483647 w 164"/>
              <a:gd name="T17" fmla="*/ 2147483647 h 193"/>
              <a:gd name="T18" fmla="*/ 2147483647 w 164"/>
              <a:gd name="T19" fmla="*/ 2147483647 h 193"/>
              <a:gd name="T20" fmla="*/ 2147483647 w 164"/>
              <a:gd name="T21" fmla="*/ 2147483647 h 193"/>
              <a:gd name="T22" fmla="*/ 2147483647 w 164"/>
              <a:gd name="T23" fmla="*/ 2147483647 h 193"/>
              <a:gd name="T24" fmla="*/ 2147483647 w 164"/>
              <a:gd name="T25" fmla="*/ 2147483647 h 193"/>
              <a:gd name="T26" fmla="*/ 2147483647 w 164"/>
              <a:gd name="T27" fmla="*/ 2147483647 h 193"/>
              <a:gd name="T28" fmla="*/ 2147483647 w 164"/>
              <a:gd name="T29" fmla="*/ 2147483647 h 193"/>
              <a:gd name="T30" fmla="*/ 2147483647 w 164"/>
              <a:gd name="T31" fmla="*/ 2147483647 h 193"/>
              <a:gd name="T32" fmla="*/ 2147483647 w 164"/>
              <a:gd name="T33" fmla="*/ 2147483647 h 193"/>
              <a:gd name="T34" fmla="*/ 2147483647 w 164"/>
              <a:gd name="T35" fmla="*/ 2147483647 h 193"/>
              <a:gd name="T36" fmla="*/ 2147483647 w 164"/>
              <a:gd name="T37" fmla="*/ 2147483647 h 193"/>
              <a:gd name="T38" fmla="*/ 2147483647 w 164"/>
              <a:gd name="T39" fmla="*/ 2147483647 h 193"/>
              <a:gd name="T40" fmla="*/ 2147483647 w 164"/>
              <a:gd name="T41" fmla="*/ 2147483647 h 193"/>
              <a:gd name="T42" fmla="*/ 2147483647 w 164"/>
              <a:gd name="T43" fmla="*/ 2147483647 h 193"/>
              <a:gd name="T44" fmla="*/ 2147483647 w 164"/>
              <a:gd name="T45" fmla="*/ 2147483647 h 193"/>
              <a:gd name="T46" fmla="*/ 2147483647 w 164"/>
              <a:gd name="T47" fmla="*/ 2147483647 h 193"/>
              <a:gd name="T48" fmla="*/ 2147483647 w 164"/>
              <a:gd name="T49" fmla="*/ 2147483647 h 193"/>
              <a:gd name="T50" fmla="*/ 2147483647 w 164"/>
              <a:gd name="T51" fmla="*/ 2147483647 h 193"/>
              <a:gd name="T52" fmla="*/ 2147483647 w 164"/>
              <a:gd name="T53" fmla="*/ 2147483647 h 193"/>
              <a:gd name="T54" fmla="*/ 2147483647 w 164"/>
              <a:gd name="T55" fmla="*/ 2147483647 h 193"/>
              <a:gd name="T56" fmla="*/ 2147483647 w 164"/>
              <a:gd name="T57" fmla="*/ 2147483647 h 193"/>
              <a:gd name="T58" fmla="*/ 2147483647 w 164"/>
              <a:gd name="T59" fmla="*/ 2147483647 h 193"/>
              <a:gd name="T60" fmla="*/ 2147483647 w 164"/>
              <a:gd name="T61" fmla="*/ 2147483647 h 193"/>
              <a:gd name="T62" fmla="*/ 2147483647 w 164"/>
              <a:gd name="T63" fmla="*/ 2147483647 h 193"/>
              <a:gd name="T64" fmla="*/ 2147483647 w 164"/>
              <a:gd name="T65" fmla="*/ 2147483647 h 193"/>
              <a:gd name="T66" fmla="*/ 2147483647 w 164"/>
              <a:gd name="T67" fmla="*/ 2147483647 h 193"/>
              <a:gd name="T68" fmla="*/ 2147483647 w 164"/>
              <a:gd name="T69" fmla="*/ 2147483647 h 193"/>
              <a:gd name="T70" fmla="*/ 2147483647 w 164"/>
              <a:gd name="T71" fmla="*/ 2147483647 h 193"/>
              <a:gd name="T72" fmla="*/ 2147483647 w 164"/>
              <a:gd name="T73" fmla="*/ 2147483647 h 193"/>
              <a:gd name="T74" fmla="*/ 2147483647 w 164"/>
              <a:gd name="T75" fmla="*/ 2147483647 h 193"/>
              <a:gd name="T76" fmla="*/ 2147483647 w 164"/>
              <a:gd name="T77" fmla="*/ 2147483647 h 193"/>
              <a:gd name="T78" fmla="*/ 2147483647 w 164"/>
              <a:gd name="T79" fmla="*/ 0 h 193"/>
              <a:gd name="T80" fmla="*/ 2147483647 w 164"/>
              <a:gd name="T81" fmla="*/ 0 h 1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93"/>
              <a:gd name="T125" fmla="*/ 164 w 164"/>
              <a:gd name="T126" fmla="*/ 193 h 1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93">
                <a:moveTo>
                  <a:pt x="0" y="193"/>
                </a:moveTo>
                <a:lnTo>
                  <a:pt x="4" y="183"/>
                </a:lnTo>
                <a:lnTo>
                  <a:pt x="4" y="179"/>
                </a:lnTo>
                <a:lnTo>
                  <a:pt x="9" y="174"/>
                </a:lnTo>
                <a:lnTo>
                  <a:pt x="9" y="164"/>
                </a:lnTo>
                <a:lnTo>
                  <a:pt x="14" y="159"/>
                </a:lnTo>
                <a:lnTo>
                  <a:pt x="14" y="154"/>
                </a:lnTo>
                <a:lnTo>
                  <a:pt x="19" y="150"/>
                </a:lnTo>
                <a:lnTo>
                  <a:pt x="29" y="140"/>
                </a:lnTo>
                <a:lnTo>
                  <a:pt x="29" y="135"/>
                </a:lnTo>
                <a:lnTo>
                  <a:pt x="33" y="130"/>
                </a:lnTo>
                <a:lnTo>
                  <a:pt x="33" y="125"/>
                </a:lnTo>
                <a:lnTo>
                  <a:pt x="38" y="120"/>
                </a:lnTo>
                <a:lnTo>
                  <a:pt x="43" y="116"/>
                </a:lnTo>
                <a:lnTo>
                  <a:pt x="48" y="111"/>
                </a:lnTo>
                <a:lnTo>
                  <a:pt x="48" y="106"/>
                </a:lnTo>
                <a:lnTo>
                  <a:pt x="53" y="101"/>
                </a:lnTo>
                <a:lnTo>
                  <a:pt x="58" y="96"/>
                </a:lnTo>
                <a:lnTo>
                  <a:pt x="58" y="91"/>
                </a:lnTo>
                <a:lnTo>
                  <a:pt x="62" y="87"/>
                </a:lnTo>
                <a:lnTo>
                  <a:pt x="67" y="82"/>
                </a:lnTo>
                <a:lnTo>
                  <a:pt x="72" y="77"/>
                </a:lnTo>
                <a:lnTo>
                  <a:pt x="77" y="72"/>
                </a:lnTo>
                <a:lnTo>
                  <a:pt x="82" y="67"/>
                </a:lnTo>
                <a:lnTo>
                  <a:pt x="87" y="67"/>
                </a:lnTo>
                <a:lnTo>
                  <a:pt x="91" y="62"/>
                </a:lnTo>
                <a:lnTo>
                  <a:pt x="96" y="58"/>
                </a:lnTo>
                <a:lnTo>
                  <a:pt x="101" y="53"/>
                </a:lnTo>
                <a:lnTo>
                  <a:pt x="106" y="48"/>
                </a:lnTo>
                <a:lnTo>
                  <a:pt x="111" y="43"/>
                </a:lnTo>
                <a:lnTo>
                  <a:pt x="116" y="38"/>
                </a:lnTo>
                <a:lnTo>
                  <a:pt x="120" y="33"/>
                </a:lnTo>
                <a:lnTo>
                  <a:pt x="125" y="29"/>
                </a:lnTo>
                <a:lnTo>
                  <a:pt x="130" y="29"/>
                </a:lnTo>
                <a:lnTo>
                  <a:pt x="135" y="24"/>
                </a:lnTo>
                <a:lnTo>
                  <a:pt x="140" y="19"/>
                </a:lnTo>
                <a:lnTo>
                  <a:pt x="145" y="14"/>
                </a:lnTo>
                <a:lnTo>
                  <a:pt x="149" y="9"/>
                </a:lnTo>
                <a:lnTo>
                  <a:pt x="154" y="4"/>
                </a:lnTo>
                <a:lnTo>
                  <a:pt x="159" y="0"/>
                </a:lnTo>
                <a:lnTo>
                  <a:pt x="164"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3" name="Freeform 191"/>
          <p:cNvSpPr>
            <a:spLocks/>
          </p:cNvSpPr>
          <p:nvPr/>
        </p:nvSpPr>
        <p:spPr bwMode="auto">
          <a:xfrm>
            <a:off x="4005263" y="4198938"/>
            <a:ext cx="982662"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4" y="600"/>
                </a:lnTo>
                <a:lnTo>
                  <a:pt x="19" y="600"/>
                </a:lnTo>
                <a:lnTo>
                  <a:pt x="29" y="590"/>
                </a:lnTo>
                <a:lnTo>
                  <a:pt x="29" y="586"/>
                </a:lnTo>
                <a:lnTo>
                  <a:pt x="34" y="581"/>
                </a:lnTo>
                <a:lnTo>
                  <a:pt x="39" y="576"/>
                </a:lnTo>
                <a:lnTo>
                  <a:pt x="43" y="576"/>
                </a:lnTo>
                <a:lnTo>
                  <a:pt x="53" y="566"/>
                </a:lnTo>
                <a:lnTo>
                  <a:pt x="53" y="561"/>
                </a:lnTo>
                <a:lnTo>
                  <a:pt x="58" y="557"/>
                </a:lnTo>
                <a:lnTo>
                  <a:pt x="63" y="557"/>
                </a:lnTo>
                <a:lnTo>
                  <a:pt x="72" y="547"/>
                </a:lnTo>
                <a:lnTo>
                  <a:pt x="72" y="542"/>
                </a:lnTo>
                <a:lnTo>
                  <a:pt x="77" y="537"/>
                </a:lnTo>
                <a:lnTo>
                  <a:pt x="82" y="532"/>
                </a:lnTo>
                <a:lnTo>
                  <a:pt x="87" y="532"/>
                </a:lnTo>
                <a:lnTo>
                  <a:pt x="97" y="523"/>
                </a:lnTo>
                <a:lnTo>
                  <a:pt x="97" y="518"/>
                </a:lnTo>
                <a:lnTo>
                  <a:pt x="101" y="513"/>
                </a:lnTo>
                <a:lnTo>
                  <a:pt x="106" y="513"/>
                </a:lnTo>
                <a:lnTo>
                  <a:pt x="116" y="503"/>
                </a:lnTo>
                <a:lnTo>
                  <a:pt x="116" y="498"/>
                </a:lnTo>
                <a:lnTo>
                  <a:pt x="121" y="494"/>
                </a:lnTo>
                <a:lnTo>
                  <a:pt x="126" y="489"/>
                </a:lnTo>
                <a:lnTo>
                  <a:pt x="130" y="489"/>
                </a:lnTo>
                <a:lnTo>
                  <a:pt x="140" y="479"/>
                </a:lnTo>
                <a:lnTo>
                  <a:pt x="140" y="474"/>
                </a:lnTo>
                <a:lnTo>
                  <a:pt x="145" y="469"/>
                </a:lnTo>
                <a:lnTo>
                  <a:pt x="150" y="469"/>
                </a:lnTo>
                <a:lnTo>
                  <a:pt x="159" y="460"/>
                </a:lnTo>
                <a:lnTo>
                  <a:pt x="159" y="455"/>
                </a:lnTo>
                <a:lnTo>
                  <a:pt x="164" y="450"/>
                </a:lnTo>
                <a:lnTo>
                  <a:pt x="169" y="445"/>
                </a:lnTo>
                <a:lnTo>
                  <a:pt x="174" y="445"/>
                </a:lnTo>
                <a:lnTo>
                  <a:pt x="184" y="436"/>
                </a:lnTo>
                <a:lnTo>
                  <a:pt x="184" y="431"/>
                </a:lnTo>
                <a:lnTo>
                  <a:pt x="188" y="426"/>
                </a:lnTo>
                <a:lnTo>
                  <a:pt x="193" y="426"/>
                </a:lnTo>
                <a:lnTo>
                  <a:pt x="203" y="416"/>
                </a:lnTo>
                <a:lnTo>
                  <a:pt x="203" y="411"/>
                </a:lnTo>
                <a:lnTo>
                  <a:pt x="208" y="407"/>
                </a:lnTo>
                <a:lnTo>
                  <a:pt x="213" y="402"/>
                </a:lnTo>
                <a:lnTo>
                  <a:pt x="217" y="402"/>
                </a:lnTo>
                <a:lnTo>
                  <a:pt x="227" y="392"/>
                </a:lnTo>
                <a:lnTo>
                  <a:pt x="227" y="387"/>
                </a:lnTo>
                <a:lnTo>
                  <a:pt x="232" y="382"/>
                </a:lnTo>
                <a:lnTo>
                  <a:pt x="237" y="382"/>
                </a:lnTo>
                <a:lnTo>
                  <a:pt x="246" y="373"/>
                </a:lnTo>
                <a:lnTo>
                  <a:pt x="246" y="368"/>
                </a:lnTo>
                <a:lnTo>
                  <a:pt x="251" y="363"/>
                </a:lnTo>
                <a:lnTo>
                  <a:pt x="256" y="358"/>
                </a:lnTo>
                <a:lnTo>
                  <a:pt x="261" y="358"/>
                </a:lnTo>
                <a:lnTo>
                  <a:pt x="271" y="349"/>
                </a:lnTo>
                <a:lnTo>
                  <a:pt x="271" y="344"/>
                </a:lnTo>
                <a:lnTo>
                  <a:pt x="276" y="339"/>
                </a:lnTo>
                <a:lnTo>
                  <a:pt x="280" y="339"/>
                </a:lnTo>
                <a:lnTo>
                  <a:pt x="290" y="329"/>
                </a:lnTo>
                <a:lnTo>
                  <a:pt x="290" y="324"/>
                </a:lnTo>
                <a:lnTo>
                  <a:pt x="295" y="320"/>
                </a:lnTo>
                <a:lnTo>
                  <a:pt x="300" y="315"/>
                </a:lnTo>
                <a:lnTo>
                  <a:pt x="305" y="315"/>
                </a:lnTo>
                <a:lnTo>
                  <a:pt x="314" y="305"/>
                </a:lnTo>
                <a:lnTo>
                  <a:pt x="314" y="300"/>
                </a:lnTo>
                <a:lnTo>
                  <a:pt x="319" y="295"/>
                </a:lnTo>
                <a:lnTo>
                  <a:pt x="324" y="295"/>
                </a:lnTo>
                <a:lnTo>
                  <a:pt x="334" y="286"/>
                </a:lnTo>
                <a:lnTo>
                  <a:pt x="334" y="281"/>
                </a:lnTo>
                <a:lnTo>
                  <a:pt x="338" y="276"/>
                </a:lnTo>
                <a:lnTo>
                  <a:pt x="343" y="271"/>
                </a:lnTo>
                <a:lnTo>
                  <a:pt x="348" y="271"/>
                </a:lnTo>
                <a:lnTo>
                  <a:pt x="358" y="262"/>
                </a:lnTo>
                <a:lnTo>
                  <a:pt x="358" y="257"/>
                </a:lnTo>
                <a:lnTo>
                  <a:pt x="363" y="252"/>
                </a:lnTo>
                <a:lnTo>
                  <a:pt x="367" y="252"/>
                </a:lnTo>
                <a:lnTo>
                  <a:pt x="377" y="242"/>
                </a:lnTo>
                <a:lnTo>
                  <a:pt x="377" y="237"/>
                </a:lnTo>
                <a:lnTo>
                  <a:pt x="382" y="233"/>
                </a:lnTo>
                <a:lnTo>
                  <a:pt x="387" y="228"/>
                </a:lnTo>
                <a:lnTo>
                  <a:pt x="392" y="228"/>
                </a:lnTo>
                <a:lnTo>
                  <a:pt x="401" y="218"/>
                </a:lnTo>
                <a:lnTo>
                  <a:pt x="401" y="213"/>
                </a:lnTo>
                <a:lnTo>
                  <a:pt x="406" y="208"/>
                </a:lnTo>
                <a:lnTo>
                  <a:pt x="411" y="208"/>
                </a:lnTo>
                <a:lnTo>
                  <a:pt x="421" y="199"/>
                </a:lnTo>
                <a:lnTo>
                  <a:pt x="421" y="194"/>
                </a:lnTo>
                <a:lnTo>
                  <a:pt x="425" y="189"/>
                </a:lnTo>
                <a:lnTo>
                  <a:pt x="430" y="184"/>
                </a:lnTo>
                <a:lnTo>
                  <a:pt x="435" y="184"/>
                </a:lnTo>
                <a:lnTo>
                  <a:pt x="445" y="175"/>
                </a:lnTo>
                <a:lnTo>
                  <a:pt x="445" y="170"/>
                </a:lnTo>
                <a:lnTo>
                  <a:pt x="450" y="165"/>
                </a:lnTo>
                <a:lnTo>
                  <a:pt x="454" y="165"/>
                </a:lnTo>
                <a:lnTo>
                  <a:pt x="464" y="155"/>
                </a:lnTo>
                <a:lnTo>
                  <a:pt x="464" y="150"/>
                </a:lnTo>
                <a:lnTo>
                  <a:pt x="469" y="146"/>
                </a:lnTo>
                <a:lnTo>
                  <a:pt x="474" y="141"/>
                </a:lnTo>
                <a:lnTo>
                  <a:pt x="479" y="141"/>
                </a:lnTo>
                <a:lnTo>
                  <a:pt x="488" y="131"/>
                </a:lnTo>
                <a:lnTo>
                  <a:pt x="488" y="126"/>
                </a:lnTo>
                <a:lnTo>
                  <a:pt x="493" y="121"/>
                </a:lnTo>
                <a:lnTo>
                  <a:pt x="498" y="121"/>
                </a:lnTo>
                <a:lnTo>
                  <a:pt x="508" y="112"/>
                </a:lnTo>
                <a:lnTo>
                  <a:pt x="508" y="107"/>
                </a:lnTo>
                <a:lnTo>
                  <a:pt x="512" y="102"/>
                </a:lnTo>
                <a:lnTo>
                  <a:pt x="517" y="97"/>
                </a:lnTo>
                <a:lnTo>
                  <a:pt x="522" y="97"/>
                </a:lnTo>
                <a:lnTo>
                  <a:pt x="532" y="87"/>
                </a:lnTo>
                <a:lnTo>
                  <a:pt x="532" y="83"/>
                </a:lnTo>
                <a:lnTo>
                  <a:pt x="537" y="78"/>
                </a:lnTo>
                <a:lnTo>
                  <a:pt x="541" y="78"/>
                </a:lnTo>
                <a:lnTo>
                  <a:pt x="551" y="68"/>
                </a:lnTo>
                <a:lnTo>
                  <a:pt x="551" y="63"/>
                </a:lnTo>
                <a:lnTo>
                  <a:pt x="556" y="58"/>
                </a:lnTo>
                <a:lnTo>
                  <a:pt x="561" y="54"/>
                </a:lnTo>
                <a:lnTo>
                  <a:pt x="566" y="54"/>
                </a:lnTo>
                <a:lnTo>
                  <a:pt x="575" y="44"/>
                </a:lnTo>
                <a:lnTo>
                  <a:pt x="575" y="39"/>
                </a:lnTo>
                <a:lnTo>
                  <a:pt x="580" y="34"/>
                </a:lnTo>
                <a:lnTo>
                  <a:pt x="585" y="34"/>
                </a:lnTo>
                <a:lnTo>
                  <a:pt x="595" y="25"/>
                </a:lnTo>
                <a:lnTo>
                  <a:pt x="595" y="20"/>
                </a:lnTo>
                <a:lnTo>
                  <a:pt x="599" y="15"/>
                </a:lnTo>
                <a:lnTo>
                  <a:pt x="604" y="10"/>
                </a:lnTo>
                <a:lnTo>
                  <a:pt x="609"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4" name="Freeform 192"/>
          <p:cNvSpPr>
            <a:spLocks/>
          </p:cNvSpPr>
          <p:nvPr/>
        </p:nvSpPr>
        <p:spPr bwMode="auto">
          <a:xfrm>
            <a:off x="4987925"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9" y="24"/>
                </a:lnTo>
                <a:lnTo>
                  <a:pt x="19" y="14"/>
                </a:lnTo>
                <a:lnTo>
                  <a:pt x="19" y="9"/>
                </a:lnTo>
                <a:lnTo>
                  <a:pt x="24"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5" name="Freeform 193"/>
          <p:cNvSpPr>
            <a:spLocks/>
          </p:cNvSpPr>
          <p:nvPr/>
        </p:nvSpPr>
        <p:spPr bwMode="auto">
          <a:xfrm>
            <a:off x="4021138" y="4398963"/>
            <a:ext cx="782637" cy="790575"/>
          </a:xfrm>
          <a:custGeom>
            <a:avLst/>
            <a:gdLst>
              <a:gd name="T0" fmla="*/ 2147483647 w 493"/>
              <a:gd name="T1" fmla="*/ 2147483647 h 498"/>
              <a:gd name="T2" fmla="*/ 2147483647 w 493"/>
              <a:gd name="T3" fmla="*/ 2147483647 h 498"/>
              <a:gd name="T4" fmla="*/ 2147483647 w 493"/>
              <a:gd name="T5" fmla="*/ 2147483647 h 498"/>
              <a:gd name="T6" fmla="*/ 2147483647 w 493"/>
              <a:gd name="T7" fmla="*/ 2147483647 h 498"/>
              <a:gd name="T8" fmla="*/ 2147483647 w 493"/>
              <a:gd name="T9" fmla="*/ 2147483647 h 498"/>
              <a:gd name="T10" fmla="*/ 2147483647 w 493"/>
              <a:gd name="T11" fmla="*/ 2147483647 h 498"/>
              <a:gd name="T12" fmla="*/ 2147483647 w 493"/>
              <a:gd name="T13" fmla="*/ 2147483647 h 498"/>
              <a:gd name="T14" fmla="*/ 2147483647 w 493"/>
              <a:gd name="T15" fmla="*/ 2147483647 h 498"/>
              <a:gd name="T16" fmla="*/ 2147483647 w 493"/>
              <a:gd name="T17" fmla="*/ 2147483647 h 498"/>
              <a:gd name="T18" fmla="*/ 2147483647 w 493"/>
              <a:gd name="T19" fmla="*/ 2147483647 h 498"/>
              <a:gd name="T20" fmla="*/ 2147483647 w 493"/>
              <a:gd name="T21" fmla="*/ 2147483647 h 498"/>
              <a:gd name="T22" fmla="*/ 2147483647 w 493"/>
              <a:gd name="T23" fmla="*/ 2147483647 h 498"/>
              <a:gd name="T24" fmla="*/ 2147483647 w 493"/>
              <a:gd name="T25" fmla="*/ 2147483647 h 498"/>
              <a:gd name="T26" fmla="*/ 2147483647 w 493"/>
              <a:gd name="T27" fmla="*/ 2147483647 h 498"/>
              <a:gd name="T28" fmla="*/ 2147483647 w 493"/>
              <a:gd name="T29" fmla="*/ 2147483647 h 498"/>
              <a:gd name="T30" fmla="*/ 2147483647 w 493"/>
              <a:gd name="T31" fmla="*/ 2147483647 h 498"/>
              <a:gd name="T32" fmla="*/ 2147483647 w 493"/>
              <a:gd name="T33" fmla="*/ 2147483647 h 498"/>
              <a:gd name="T34" fmla="*/ 2147483647 w 493"/>
              <a:gd name="T35" fmla="*/ 2147483647 h 498"/>
              <a:gd name="T36" fmla="*/ 2147483647 w 493"/>
              <a:gd name="T37" fmla="*/ 2147483647 h 498"/>
              <a:gd name="T38" fmla="*/ 2147483647 w 493"/>
              <a:gd name="T39" fmla="*/ 2147483647 h 498"/>
              <a:gd name="T40" fmla="*/ 2147483647 w 493"/>
              <a:gd name="T41" fmla="*/ 2147483647 h 498"/>
              <a:gd name="T42" fmla="*/ 2147483647 w 493"/>
              <a:gd name="T43" fmla="*/ 2147483647 h 498"/>
              <a:gd name="T44" fmla="*/ 2147483647 w 493"/>
              <a:gd name="T45" fmla="*/ 2147483647 h 498"/>
              <a:gd name="T46" fmla="*/ 2147483647 w 493"/>
              <a:gd name="T47" fmla="*/ 2147483647 h 498"/>
              <a:gd name="T48" fmla="*/ 2147483647 w 493"/>
              <a:gd name="T49" fmla="*/ 2147483647 h 498"/>
              <a:gd name="T50" fmla="*/ 2147483647 w 493"/>
              <a:gd name="T51" fmla="*/ 2147483647 h 498"/>
              <a:gd name="T52" fmla="*/ 2147483647 w 493"/>
              <a:gd name="T53" fmla="*/ 2147483647 h 498"/>
              <a:gd name="T54" fmla="*/ 2147483647 w 493"/>
              <a:gd name="T55" fmla="*/ 2147483647 h 498"/>
              <a:gd name="T56" fmla="*/ 2147483647 w 493"/>
              <a:gd name="T57" fmla="*/ 2147483647 h 498"/>
              <a:gd name="T58" fmla="*/ 2147483647 w 493"/>
              <a:gd name="T59" fmla="*/ 2147483647 h 498"/>
              <a:gd name="T60" fmla="*/ 2147483647 w 493"/>
              <a:gd name="T61" fmla="*/ 2147483647 h 498"/>
              <a:gd name="T62" fmla="*/ 2147483647 w 493"/>
              <a:gd name="T63" fmla="*/ 2147483647 h 498"/>
              <a:gd name="T64" fmla="*/ 2147483647 w 493"/>
              <a:gd name="T65" fmla="*/ 2147483647 h 498"/>
              <a:gd name="T66" fmla="*/ 2147483647 w 493"/>
              <a:gd name="T67" fmla="*/ 2147483647 h 498"/>
              <a:gd name="T68" fmla="*/ 2147483647 w 493"/>
              <a:gd name="T69" fmla="*/ 2147483647 h 498"/>
              <a:gd name="T70" fmla="*/ 2147483647 w 493"/>
              <a:gd name="T71" fmla="*/ 2147483647 h 498"/>
              <a:gd name="T72" fmla="*/ 2147483647 w 493"/>
              <a:gd name="T73" fmla="*/ 2147483647 h 498"/>
              <a:gd name="T74" fmla="*/ 2147483647 w 493"/>
              <a:gd name="T75" fmla="*/ 2147483647 h 498"/>
              <a:gd name="T76" fmla="*/ 2147483647 w 493"/>
              <a:gd name="T77" fmla="*/ 2147483647 h 498"/>
              <a:gd name="T78" fmla="*/ 2147483647 w 493"/>
              <a:gd name="T79" fmla="*/ 2147483647 h 498"/>
              <a:gd name="T80" fmla="*/ 2147483647 w 493"/>
              <a:gd name="T81" fmla="*/ 2147483647 h 498"/>
              <a:gd name="T82" fmla="*/ 2147483647 w 493"/>
              <a:gd name="T83" fmla="*/ 2147483647 h 4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3"/>
              <a:gd name="T127" fmla="*/ 0 h 498"/>
              <a:gd name="T128" fmla="*/ 493 w 493"/>
              <a:gd name="T129" fmla="*/ 498 h 4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3" h="498">
                <a:moveTo>
                  <a:pt x="0" y="498"/>
                </a:moveTo>
                <a:lnTo>
                  <a:pt x="0" y="493"/>
                </a:lnTo>
                <a:lnTo>
                  <a:pt x="4" y="489"/>
                </a:lnTo>
                <a:lnTo>
                  <a:pt x="9" y="484"/>
                </a:lnTo>
                <a:lnTo>
                  <a:pt x="14" y="479"/>
                </a:lnTo>
                <a:lnTo>
                  <a:pt x="19" y="474"/>
                </a:lnTo>
                <a:lnTo>
                  <a:pt x="24" y="469"/>
                </a:lnTo>
                <a:lnTo>
                  <a:pt x="29" y="464"/>
                </a:lnTo>
                <a:lnTo>
                  <a:pt x="33" y="464"/>
                </a:lnTo>
                <a:lnTo>
                  <a:pt x="38" y="460"/>
                </a:lnTo>
                <a:lnTo>
                  <a:pt x="43" y="455"/>
                </a:lnTo>
                <a:lnTo>
                  <a:pt x="48" y="450"/>
                </a:lnTo>
                <a:lnTo>
                  <a:pt x="53" y="445"/>
                </a:lnTo>
                <a:lnTo>
                  <a:pt x="58" y="440"/>
                </a:lnTo>
                <a:lnTo>
                  <a:pt x="62" y="435"/>
                </a:lnTo>
                <a:lnTo>
                  <a:pt x="72" y="426"/>
                </a:lnTo>
                <a:lnTo>
                  <a:pt x="72" y="421"/>
                </a:lnTo>
                <a:lnTo>
                  <a:pt x="77" y="416"/>
                </a:lnTo>
                <a:lnTo>
                  <a:pt x="82" y="411"/>
                </a:lnTo>
                <a:lnTo>
                  <a:pt x="91" y="402"/>
                </a:lnTo>
                <a:lnTo>
                  <a:pt x="91" y="397"/>
                </a:lnTo>
                <a:lnTo>
                  <a:pt x="96" y="392"/>
                </a:lnTo>
                <a:lnTo>
                  <a:pt x="101" y="387"/>
                </a:lnTo>
                <a:lnTo>
                  <a:pt x="111" y="377"/>
                </a:lnTo>
                <a:lnTo>
                  <a:pt x="111" y="372"/>
                </a:lnTo>
                <a:lnTo>
                  <a:pt x="120" y="363"/>
                </a:lnTo>
                <a:lnTo>
                  <a:pt x="116" y="363"/>
                </a:lnTo>
                <a:lnTo>
                  <a:pt x="120" y="363"/>
                </a:lnTo>
                <a:lnTo>
                  <a:pt x="125" y="358"/>
                </a:lnTo>
                <a:lnTo>
                  <a:pt x="125" y="353"/>
                </a:lnTo>
                <a:lnTo>
                  <a:pt x="130" y="348"/>
                </a:lnTo>
                <a:lnTo>
                  <a:pt x="135" y="343"/>
                </a:lnTo>
                <a:lnTo>
                  <a:pt x="135" y="339"/>
                </a:lnTo>
                <a:lnTo>
                  <a:pt x="140" y="334"/>
                </a:lnTo>
                <a:lnTo>
                  <a:pt x="145" y="329"/>
                </a:lnTo>
                <a:lnTo>
                  <a:pt x="145" y="319"/>
                </a:lnTo>
                <a:lnTo>
                  <a:pt x="149" y="314"/>
                </a:lnTo>
                <a:lnTo>
                  <a:pt x="149" y="310"/>
                </a:lnTo>
                <a:lnTo>
                  <a:pt x="154" y="300"/>
                </a:lnTo>
                <a:lnTo>
                  <a:pt x="154" y="295"/>
                </a:lnTo>
                <a:lnTo>
                  <a:pt x="159" y="290"/>
                </a:lnTo>
                <a:lnTo>
                  <a:pt x="159" y="285"/>
                </a:lnTo>
                <a:lnTo>
                  <a:pt x="164" y="276"/>
                </a:lnTo>
                <a:lnTo>
                  <a:pt x="169" y="271"/>
                </a:lnTo>
                <a:lnTo>
                  <a:pt x="169" y="266"/>
                </a:lnTo>
                <a:lnTo>
                  <a:pt x="174" y="256"/>
                </a:lnTo>
                <a:lnTo>
                  <a:pt x="174" y="252"/>
                </a:lnTo>
                <a:lnTo>
                  <a:pt x="178" y="247"/>
                </a:lnTo>
                <a:lnTo>
                  <a:pt x="178" y="242"/>
                </a:lnTo>
                <a:lnTo>
                  <a:pt x="183" y="232"/>
                </a:lnTo>
                <a:lnTo>
                  <a:pt x="188" y="227"/>
                </a:lnTo>
                <a:lnTo>
                  <a:pt x="188" y="223"/>
                </a:lnTo>
                <a:lnTo>
                  <a:pt x="193" y="213"/>
                </a:lnTo>
                <a:lnTo>
                  <a:pt x="193" y="208"/>
                </a:lnTo>
                <a:lnTo>
                  <a:pt x="198" y="203"/>
                </a:lnTo>
                <a:lnTo>
                  <a:pt x="198" y="198"/>
                </a:lnTo>
                <a:lnTo>
                  <a:pt x="203" y="194"/>
                </a:lnTo>
                <a:lnTo>
                  <a:pt x="203" y="189"/>
                </a:lnTo>
                <a:lnTo>
                  <a:pt x="207" y="184"/>
                </a:lnTo>
                <a:lnTo>
                  <a:pt x="212" y="179"/>
                </a:lnTo>
                <a:lnTo>
                  <a:pt x="217" y="174"/>
                </a:lnTo>
                <a:lnTo>
                  <a:pt x="222" y="169"/>
                </a:lnTo>
                <a:lnTo>
                  <a:pt x="227" y="165"/>
                </a:lnTo>
                <a:lnTo>
                  <a:pt x="232" y="160"/>
                </a:lnTo>
                <a:lnTo>
                  <a:pt x="236" y="155"/>
                </a:lnTo>
                <a:lnTo>
                  <a:pt x="246" y="145"/>
                </a:lnTo>
                <a:lnTo>
                  <a:pt x="246" y="140"/>
                </a:lnTo>
                <a:lnTo>
                  <a:pt x="251" y="136"/>
                </a:lnTo>
                <a:lnTo>
                  <a:pt x="256" y="140"/>
                </a:lnTo>
                <a:lnTo>
                  <a:pt x="261" y="140"/>
                </a:lnTo>
                <a:lnTo>
                  <a:pt x="266" y="145"/>
                </a:lnTo>
                <a:lnTo>
                  <a:pt x="270" y="145"/>
                </a:lnTo>
                <a:lnTo>
                  <a:pt x="275" y="150"/>
                </a:lnTo>
                <a:lnTo>
                  <a:pt x="280" y="150"/>
                </a:lnTo>
                <a:lnTo>
                  <a:pt x="285" y="155"/>
                </a:lnTo>
                <a:lnTo>
                  <a:pt x="290" y="155"/>
                </a:lnTo>
                <a:lnTo>
                  <a:pt x="295" y="155"/>
                </a:lnTo>
                <a:lnTo>
                  <a:pt x="299" y="160"/>
                </a:lnTo>
                <a:lnTo>
                  <a:pt x="304" y="165"/>
                </a:lnTo>
                <a:lnTo>
                  <a:pt x="309" y="165"/>
                </a:lnTo>
                <a:lnTo>
                  <a:pt x="314" y="165"/>
                </a:lnTo>
                <a:lnTo>
                  <a:pt x="319" y="165"/>
                </a:lnTo>
                <a:lnTo>
                  <a:pt x="324" y="165"/>
                </a:lnTo>
                <a:lnTo>
                  <a:pt x="328" y="169"/>
                </a:lnTo>
                <a:lnTo>
                  <a:pt x="333" y="169"/>
                </a:lnTo>
                <a:lnTo>
                  <a:pt x="338" y="174"/>
                </a:lnTo>
                <a:lnTo>
                  <a:pt x="343" y="174"/>
                </a:lnTo>
                <a:lnTo>
                  <a:pt x="348" y="179"/>
                </a:lnTo>
                <a:lnTo>
                  <a:pt x="353" y="179"/>
                </a:lnTo>
                <a:lnTo>
                  <a:pt x="357" y="179"/>
                </a:lnTo>
                <a:lnTo>
                  <a:pt x="362" y="184"/>
                </a:lnTo>
                <a:lnTo>
                  <a:pt x="367" y="184"/>
                </a:lnTo>
                <a:lnTo>
                  <a:pt x="372" y="189"/>
                </a:lnTo>
                <a:lnTo>
                  <a:pt x="377" y="189"/>
                </a:lnTo>
                <a:lnTo>
                  <a:pt x="382" y="194"/>
                </a:lnTo>
                <a:lnTo>
                  <a:pt x="391" y="184"/>
                </a:lnTo>
                <a:lnTo>
                  <a:pt x="391" y="179"/>
                </a:lnTo>
                <a:lnTo>
                  <a:pt x="396" y="174"/>
                </a:lnTo>
                <a:lnTo>
                  <a:pt x="401" y="169"/>
                </a:lnTo>
                <a:lnTo>
                  <a:pt x="406" y="165"/>
                </a:lnTo>
                <a:lnTo>
                  <a:pt x="411" y="160"/>
                </a:lnTo>
                <a:lnTo>
                  <a:pt x="420" y="150"/>
                </a:lnTo>
                <a:lnTo>
                  <a:pt x="420" y="145"/>
                </a:lnTo>
                <a:lnTo>
                  <a:pt x="425" y="145"/>
                </a:lnTo>
                <a:lnTo>
                  <a:pt x="430" y="140"/>
                </a:lnTo>
                <a:lnTo>
                  <a:pt x="430" y="136"/>
                </a:lnTo>
                <a:lnTo>
                  <a:pt x="435" y="131"/>
                </a:lnTo>
                <a:lnTo>
                  <a:pt x="435" y="126"/>
                </a:lnTo>
                <a:lnTo>
                  <a:pt x="440" y="121"/>
                </a:lnTo>
                <a:lnTo>
                  <a:pt x="440" y="116"/>
                </a:lnTo>
                <a:lnTo>
                  <a:pt x="444" y="107"/>
                </a:lnTo>
                <a:lnTo>
                  <a:pt x="449" y="102"/>
                </a:lnTo>
                <a:lnTo>
                  <a:pt x="449" y="97"/>
                </a:lnTo>
                <a:lnTo>
                  <a:pt x="454" y="87"/>
                </a:lnTo>
                <a:lnTo>
                  <a:pt x="454" y="82"/>
                </a:lnTo>
                <a:lnTo>
                  <a:pt x="459" y="78"/>
                </a:lnTo>
                <a:lnTo>
                  <a:pt x="459" y="73"/>
                </a:lnTo>
                <a:lnTo>
                  <a:pt x="464" y="63"/>
                </a:lnTo>
                <a:lnTo>
                  <a:pt x="464" y="58"/>
                </a:lnTo>
                <a:lnTo>
                  <a:pt x="469" y="53"/>
                </a:lnTo>
                <a:lnTo>
                  <a:pt x="473" y="44"/>
                </a:lnTo>
                <a:lnTo>
                  <a:pt x="473" y="39"/>
                </a:lnTo>
                <a:lnTo>
                  <a:pt x="478" y="34"/>
                </a:lnTo>
                <a:lnTo>
                  <a:pt x="478" y="29"/>
                </a:lnTo>
                <a:lnTo>
                  <a:pt x="483" y="20"/>
                </a:lnTo>
                <a:lnTo>
                  <a:pt x="483" y="15"/>
                </a:lnTo>
                <a:lnTo>
                  <a:pt x="488" y="10"/>
                </a:lnTo>
                <a:lnTo>
                  <a:pt x="49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6" name="Freeform 194"/>
          <p:cNvSpPr>
            <a:spLocks/>
          </p:cNvSpPr>
          <p:nvPr/>
        </p:nvSpPr>
        <p:spPr bwMode="auto">
          <a:xfrm>
            <a:off x="4803775" y="4146550"/>
            <a:ext cx="214313" cy="252413"/>
          </a:xfrm>
          <a:custGeom>
            <a:avLst/>
            <a:gdLst>
              <a:gd name="T0" fmla="*/ 0 w 135"/>
              <a:gd name="T1" fmla="*/ 2147483647 h 159"/>
              <a:gd name="T2" fmla="*/ 0 w 135"/>
              <a:gd name="T3" fmla="*/ 2147483647 h 159"/>
              <a:gd name="T4" fmla="*/ 2147483647 w 135"/>
              <a:gd name="T5" fmla="*/ 2147483647 h 159"/>
              <a:gd name="T6" fmla="*/ 2147483647 w 135"/>
              <a:gd name="T7" fmla="*/ 2147483647 h 159"/>
              <a:gd name="T8" fmla="*/ 2147483647 w 135"/>
              <a:gd name="T9" fmla="*/ 2147483647 h 159"/>
              <a:gd name="T10" fmla="*/ 2147483647 w 135"/>
              <a:gd name="T11" fmla="*/ 2147483647 h 159"/>
              <a:gd name="T12" fmla="*/ 2147483647 w 135"/>
              <a:gd name="T13" fmla="*/ 2147483647 h 159"/>
              <a:gd name="T14" fmla="*/ 2147483647 w 135"/>
              <a:gd name="T15" fmla="*/ 2147483647 h 159"/>
              <a:gd name="T16" fmla="*/ 2147483647 w 135"/>
              <a:gd name="T17" fmla="*/ 2147483647 h 159"/>
              <a:gd name="T18" fmla="*/ 2147483647 w 135"/>
              <a:gd name="T19" fmla="*/ 2147483647 h 159"/>
              <a:gd name="T20" fmla="*/ 2147483647 w 135"/>
              <a:gd name="T21" fmla="*/ 2147483647 h 159"/>
              <a:gd name="T22" fmla="*/ 2147483647 w 135"/>
              <a:gd name="T23" fmla="*/ 2147483647 h 159"/>
              <a:gd name="T24" fmla="*/ 2147483647 w 135"/>
              <a:gd name="T25" fmla="*/ 2147483647 h 159"/>
              <a:gd name="T26" fmla="*/ 2147483647 w 135"/>
              <a:gd name="T27" fmla="*/ 2147483647 h 159"/>
              <a:gd name="T28" fmla="*/ 2147483647 w 135"/>
              <a:gd name="T29" fmla="*/ 2147483647 h 159"/>
              <a:gd name="T30" fmla="*/ 2147483647 w 135"/>
              <a:gd name="T31" fmla="*/ 2147483647 h 159"/>
              <a:gd name="T32" fmla="*/ 2147483647 w 135"/>
              <a:gd name="T33" fmla="*/ 2147483647 h 159"/>
              <a:gd name="T34" fmla="*/ 2147483647 w 135"/>
              <a:gd name="T35" fmla="*/ 2147483647 h 159"/>
              <a:gd name="T36" fmla="*/ 2147483647 w 135"/>
              <a:gd name="T37" fmla="*/ 2147483647 h 159"/>
              <a:gd name="T38" fmla="*/ 2147483647 w 135"/>
              <a:gd name="T39" fmla="*/ 2147483647 h 159"/>
              <a:gd name="T40" fmla="*/ 2147483647 w 135"/>
              <a:gd name="T41" fmla="*/ 2147483647 h 159"/>
              <a:gd name="T42" fmla="*/ 2147483647 w 135"/>
              <a:gd name="T43" fmla="*/ 2147483647 h 159"/>
              <a:gd name="T44" fmla="*/ 2147483647 w 135"/>
              <a:gd name="T45" fmla="*/ 2147483647 h 159"/>
              <a:gd name="T46" fmla="*/ 2147483647 w 135"/>
              <a:gd name="T47" fmla="*/ 2147483647 h 159"/>
              <a:gd name="T48" fmla="*/ 2147483647 w 135"/>
              <a:gd name="T49" fmla="*/ 2147483647 h 159"/>
              <a:gd name="T50" fmla="*/ 2147483647 w 135"/>
              <a:gd name="T51" fmla="*/ 2147483647 h 159"/>
              <a:gd name="T52" fmla="*/ 2147483647 w 135"/>
              <a:gd name="T53" fmla="*/ 2147483647 h 159"/>
              <a:gd name="T54" fmla="*/ 2147483647 w 135"/>
              <a:gd name="T55" fmla="*/ 2147483647 h 159"/>
              <a:gd name="T56" fmla="*/ 2147483647 w 135"/>
              <a:gd name="T57" fmla="*/ 2147483647 h 159"/>
              <a:gd name="T58" fmla="*/ 2147483647 w 135"/>
              <a:gd name="T59" fmla="*/ 2147483647 h 159"/>
              <a:gd name="T60" fmla="*/ 2147483647 w 135"/>
              <a:gd name="T61" fmla="*/ 2147483647 h 159"/>
              <a:gd name="T62" fmla="*/ 2147483647 w 135"/>
              <a:gd name="T63" fmla="*/ 2147483647 h 159"/>
              <a:gd name="T64" fmla="*/ 2147483647 w 135"/>
              <a:gd name="T65" fmla="*/ 2147483647 h 159"/>
              <a:gd name="T66" fmla="*/ 2147483647 w 135"/>
              <a:gd name="T67" fmla="*/ 0 h 1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5"/>
              <a:gd name="T103" fmla="*/ 0 h 159"/>
              <a:gd name="T104" fmla="*/ 135 w 135"/>
              <a:gd name="T105" fmla="*/ 159 h 1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5" h="159">
                <a:moveTo>
                  <a:pt x="0" y="159"/>
                </a:moveTo>
                <a:lnTo>
                  <a:pt x="0" y="154"/>
                </a:lnTo>
                <a:lnTo>
                  <a:pt x="5" y="150"/>
                </a:lnTo>
                <a:lnTo>
                  <a:pt x="5" y="145"/>
                </a:lnTo>
                <a:lnTo>
                  <a:pt x="9" y="140"/>
                </a:lnTo>
                <a:lnTo>
                  <a:pt x="14" y="135"/>
                </a:lnTo>
                <a:lnTo>
                  <a:pt x="14" y="130"/>
                </a:lnTo>
                <a:lnTo>
                  <a:pt x="19" y="125"/>
                </a:lnTo>
                <a:lnTo>
                  <a:pt x="24" y="120"/>
                </a:lnTo>
                <a:lnTo>
                  <a:pt x="34" y="111"/>
                </a:lnTo>
                <a:lnTo>
                  <a:pt x="34" y="106"/>
                </a:lnTo>
                <a:lnTo>
                  <a:pt x="38" y="101"/>
                </a:lnTo>
                <a:lnTo>
                  <a:pt x="43" y="96"/>
                </a:lnTo>
                <a:lnTo>
                  <a:pt x="53" y="87"/>
                </a:lnTo>
                <a:lnTo>
                  <a:pt x="53" y="82"/>
                </a:lnTo>
                <a:lnTo>
                  <a:pt x="63" y="72"/>
                </a:lnTo>
                <a:lnTo>
                  <a:pt x="58" y="72"/>
                </a:lnTo>
                <a:lnTo>
                  <a:pt x="63" y="72"/>
                </a:lnTo>
                <a:lnTo>
                  <a:pt x="72" y="62"/>
                </a:lnTo>
                <a:lnTo>
                  <a:pt x="72" y="58"/>
                </a:lnTo>
                <a:lnTo>
                  <a:pt x="82" y="48"/>
                </a:lnTo>
                <a:lnTo>
                  <a:pt x="77" y="48"/>
                </a:lnTo>
                <a:lnTo>
                  <a:pt x="82" y="48"/>
                </a:lnTo>
                <a:lnTo>
                  <a:pt x="87" y="43"/>
                </a:lnTo>
                <a:lnTo>
                  <a:pt x="92" y="38"/>
                </a:lnTo>
                <a:lnTo>
                  <a:pt x="96" y="33"/>
                </a:lnTo>
                <a:lnTo>
                  <a:pt x="101" y="29"/>
                </a:lnTo>
                <a:lnTo>
                  <a:pt x="106" y="24"/>
                </a:lnTo>
                <a:lnTo>
                  <a:pt x="111" y="19"/>
                </a:lnTo>
                <a:lnTo>
                  <a:pt x="116" y="14"/>
                </a:lnTo>
                <a:lnTo>
                  <a:pt x="121" y="9"/>
                </a:lnTo>
                <a:lnTo>
                  <a:pt x="125" y="9"/>
                </a:lnTo>
                <a:lnTo>
                  <a:pt x="130" y="4"/>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7" name="Rectangle 195"/>
          <p:cNvSpPr>
            <a:spLocks noChangeArrowheads="1"/>
          </p:cNvSpPr>
          <p:nvPr/>
        </p:nvSpPr>
        <p:spPr bwMode="auto">
          <a:xfrm>
            <a:off x="5762625" y="4146550"/>
            <a:ext cx="1036638" cy="10350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188" name="Rectangle 196"/>
          <p:cNvSpPr>
            <a:spLocks noChangeArrowheads="1"/>
          </p:cNvSpPr>
          <p:nvPr/>
        </p:nvSpPr>
        <p:spPr bwMode="auto">
          <a:xfrm>
            <a:off x="5762625" y="4146550"/>
            <a:ext cx="1036638" cy="103505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9" name="Freeform 197"/>
          <p:cNvSpPr>
            <a:spLocks/>
          </p:cNvSpPr>
          <p:nvPr/>
        </p:nvSpPr>
        <p:spPr bwMode="auto">
          <a:xfrm>
            <a:off x="6284913" y="4146550"/>
            <a:ext cx="1587" cy="1035050"/>
          </a:xfrm>
          <a:custGeom>
            <a:avLst/>
            <a:gdLst>
              <a:gd name="T0" fmla="*/ 0 w 1587"/>
              <a:gd name="T1" fmla="*/ 2147483647 h 135"/>
              <a:gd name="T2" fmla="*/ 0 w 1587"/>
              <a:gd name="T3" fmla="*/ 0 h 135"/>
              <a:gd name="T4" fmla="*/ 0 w 1587"/>
              <a:gd name="T5" fmla="*/ 0 h 135"/>
              <a:gd name="T6" fmla="*/ 0 60000 65536"/>
              <a:gd name="T7" fmla="*/ 0 60000 65536"/>
              <a:gd name="T8" fmla="*/ 0 60000 65536"/>
              <a:gd name="T9" fmla="*/ 0 w 1587"/>
              <a:gd name="T10" fmla="*/ 0 h 135"/>
              <a:gd name="T11" fmla="*/ 1587 w 1587"/>
              <a:gd name="T12" fmla="*/ 135 h 135"/>
            </a:gdLst>
            <a:ahLst/>
            <a:cxnLst>
              <a:cxn ang="T6">
                <a:pos x="T0" y="T1"/>
              </a:cxn>
              <a:cxn ang="T7">
                <a:pos x="T2" y="T3"/>
              </a:cxn>
              <a:cxn ang="T8">
                <a:pos x="T4" y="T5"/>
              </a:cxn>
            </a:cxnLst>
            <a:rect l="T9" t="T10" r="T11" b="T12"/>
            <a:pathLst>
              <a:path w="1587" h="135">
                <a:moveTo>
                  <a:pt x="0" y="13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90" name="Freeform 198"/>
          <p:cNvSpPr>
            <a:spLocks/>
          </p:cNvSpPr>
          <p:nvPr/>
        </p:nvSpPr>
        <p:spPr bwMode="auto">
          <a:xfrm>
            <a:off x="5762625" y="4660900"/>
            <a:ext cx="1036638" cy="1588"/>
          </a:xfrm>
          <a:custGeom>
            <a:avLst/>
            <a:gdLst>
              <a:gd name="T0" fmla="*/ 0 w 135"/>
              <a:gd name="T1" fmla="*/ 0 h 1588"/>
              <a:gd name="T2" fmla="*/ 2147483647 w 135"/>
              <a:gd name="T3" fmla="*/ 0 h 1588"/>
              <a:gd name="T4" fmla="*/ 2147483647 w 135"/>
              <a:gd name="T5" fmla="*/ 0 h 1588"/>
              <a:gd name="T6" fmla="*/ 0 60000 65536"/>
              <a:gd name="T7" fmla="*/ 0 60000 65536"/>
              <a:gd name="T8" fmla="*/ 0 60000 65536"/>
              <a:gd name="T9" fmla="*/ 0 w 135"/>
              <a:gd name="T10" fmla="*/ 0 h 1588"/>
              <a:gd name="T11" fmla="*/ 135 w 135"/>
              <a:gd name="T12" fmla="*/ 1588 h 1588"/>
            </a:gdLst>
            <a:ahLst/>
            <a:cxnLst>
              <a:cxn ang="T6">
                <a:pos x="T0" y="T1"/>
              </a:cxn>
              <a:cxn ang="T7">
                <a:pos x="T2" y="T3"/>
              </a:cxn>
              <a:cxn ang="T8">
                <a:pos x="T4" y="T5"/>
              </a:cxn>
            </a:cxnLst>
            <a:rect l="T9" t="T10" r="T11" b="T12"/>
            <a:pathLst>
              <a:path w="135" h="1588">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91" name="Line 199"/>
          <p:cNvSpPr>
            <a:spLocks noChangeShapeType="1"/>
          </p:cNvSpPr>
          <p:nvPr/>
        </p:nvSpPr>
        <p:spPr bwMode="auto">
          <a:xfrm>
            <a:off x="5762625" y="414655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2" name="Freeform 200"/>
          <p:cNvSpPr>
            <a:spLocks/>
          </p:cNvSpPr>
          <p:nvPr/>
        </p:nvSpPr>
        <p:spPr bwMode="auto">
          <a:xfrm>
            <a:off x="5762625" y="4146550"/>
            <a:ext cx="1036638"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93" name="Line 201"/>
          <p:cNvSpPr>
            <a:spLocks noChangeShapeType="1"/>
          </p:cNvSpPr>
          <p:nvPr/>
        </p:nvSpPr>
        <p:spPr bwMode="auto">
          <a:xfrm flipV="1">
            <a:off x="5762625"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4" name="Line 202"/>
          <p:cNvSpPr>
            <a:spLocks noChangeShapeType="1"/>
          </p:cNvSpPr>
          <p:nvPr/>
        </p:nvSpPr>
        <p:spPr bwMode="auto">
          <a:xfrm>
            <a:off x="5762625" y="51816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5" name="Line 203"/>
          <p:cNvSpPr>
            <a:spLocks noChangeShapeType="1"/>
          </p:cNvSpPr>
          <p:nvPr/>
        </p:nvSpPr>
        <p:spPr bwMode="auto">
          <a:xfrm flipV="1">
            <a:off x="5762625"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6" name="Line 204"/>
          <p:cNvSpPr>
            <a:spLocks noChangeShapeType="1"/>
          </p:cNvSpPr>
          <p:nvPr/>
        </p:nvSpPr>
        <p:spPr bwMode="auto">
          <a:xfrm flipV="1">
            <a:off x="6284913" y="51673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7" name="Line 205"/>
          <p:cNvSpPr>
            <a:spLocks noChangeShapeType="1"/>
          </p:cNvSpPr>
          <p:nvPr/>
        </p:nvSpPr>
        <p:spPr bwMode="auto">
          <a:xfrm>
            <a:off x="6284913" y="4146550"/>
            <a:ext cx="1587"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8" name="Line 206"/>
          <p:cNvSpPr>
            <a:spLocks noChangeShapeType="1"/>
          </p:cNvSpPr>
          <p:nvPr/>
        </p:nvSpPr>
        <p:spPr bwMode="auto">
          <a:xfrm>
            <a:off x="5762625" y="46609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9" name="Line 207"/>
          <p:cNvSpPr>
            <a:spLocks noChangeShapeType="1"/>
          </p:cNvSpPr>
          <p:nvPr/>
        </p:nvSpPr>
        <p:spPr bwMode="auto">
          <a:xfrm flipH="1">
            <a:off x="6791325" y="46609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200" name="Line 208"/>
          <p:cNvSpPr>
            <a:spLocks noChangeShapeType="1"/>
          </p:cNvSpPr>
          <p:nvPr/>
        </p:nvSpPr>
        <p:spPr bwMode="auto">
          <a:xfrm>
            <a:off x="5762625" y="414655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201" name="Freeform 209"/>
          <p:cNvSpPr>
            <a:spLocks/>
          </p:cNvSpPr>
          <p:nvPr/>
        </p:nvSpPr>
        <p:spPr bwMode="auto">
          <a:xfrm>
            <a:off x="5762625" y="4146550"/>
            <a:ext cx="1036638"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2" name="Line 210"/>
          <p:cNvSpPr>
            <a:spLocks noChangeShapeType="1"/>
          </p:cNvSpPr>
          <p:nvPr/>
        </p:nvSpPr>
        <p:spPr bwMode="auto">
          <a:xfrm flipV="1">
            <a:off x="5762625"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203" name="Freeform 211"/>
          <p:cNvSpPr>
            <a:spLocks/>
          </p:cNvSpPr>
          <p:nvPr/>
        </p:nvSpPr>
        <p:spPr bwMode="auto">
          <a:xfrm>
            <a:off x="5762625" y="4198938"/>
            <a:ext cx="982663"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5" y="600"/>
                </a:lnTo>
                <a:lnTo>
                  <a:pt x="20" y="600"/>
                </a:lnTo>
                <a:lnTo>
                  <a:pt x="29" y="590"/>
                </a:lnTo>
                <a:lnTo>
                  <a:pt x="29" y="586"/>
                </a:lnTo>
                <a:lnTo>
                  <a:pt x="34" y="581"/>
                </a:lnTo>
                <a:lnTo>
                  <a:pt x="39" y="576"/>
                </a:lnTo>
                <a:lnTo>
                  <a:pt x="44" y="576"/>
                </a:lnTo>
                <a:lnTo>
                  <a:pt x="53" y="566"/>
                </a:lnTo>
                <a:lnTo>
                  <a:pt x="53" y="561"/>
                </a:lnTo>
                <a:lnTo>
                  <a:pt x="58" y="557"/>
                </a:lnTo>
                <a:lnTo>
                  <a:pt x="63" y="557"/>
                </a:lnTo>
                <a:lnTo>
                  <a:pt x="73" y="547"/>
                </a:lnTo>
                <a:lnTo>
                  <a:pt x="73" y="542"/>
                </a:lnTo>
                <a:lnTo>
                  <a:pt x="78" y="537"/>
                </a:lnTo>
                <a:lnTo>
                  <a:pt x="82" y="532"/>
                </a:lnTo>
                <a:lnTo>
                  <a:pt x="87" y="532"/>
                </a:lnTo>
                <a:lnTo>
                  <a:pt x="97" y="523"/>
                </a:lnTo>
                <a:lnTo>
                  <a:pt x="97" y="518"/>
                </a:lnTo>
                <a:lnTo>
                  <a:pt x="102" y="513"/>
                </a:lnTo>
                <a:lnTo>
                  <a:pt x="107" y="513"/>
                </a:lnTo>
                <a:lnTo>
                  <a:pt x="116" y="503"/>
                </a:lnTo>
                <a:lnTo>
                  <a:pt x="116" y="498"/>
                </a:lnTo>
                <a:lnTo>
                  <a:pt x="121" y="494"/>
                </a:lnTo>
                <a:lnTo>
                  <a:pt x="126" y="489"/>
                </a:lnTo>
                <a:lnTo>
                  <a:pt x="131" y="489"/>
                </a:lnTo>
                <a:lnTo>
                  <a:pt x="140" y="479"/>
                </a:lnTo>
                <a:lnTo>
                  <a:pt x="140" y="474"/>
                </a:lnTo>
                <a:lnTo>
                  <a:pt x="145" y="469"/>
                </a:lnTo>
                <a:lnTo>
                  <a:pt x="150" y="469"/>
                </a:lnTo>
                <a:lnTo>
                  <a:pt x="160" y="460"/>
                </a:lnTo>
                <a:lnTo>
                  <a:pt x="160" y="455"/>
                </a:lnTo>
                <a:lnTo>
                  <a:pt x="165" y="450"/>
                </a:lnTo>
                <a:lnTo>
                  <a:pt x="169" y="445"/>
                </a:lnTo>
                <a:lnTo>
                  <a:pt x="174" y="445"/>
                </a:lnTo>
                <a:lnTo>
                  <a:pt x="184" y="436"/>
                </a:lnTo>
                <a:lnTo>
                  <a:pt x="184" y="431"/>
                </a:lnTo>
                <a:lnTo>
                  <a:pt x="189" y="426"/>
                </a:lnTo>
                <a:lnTo>
                  <a:pt x="194" y="426"/>
                </a:lnTo>
                <a:lnTo>
                  <a:pt x="203" y="416"/>
                </a:lnTo>
                <a:lnTo>
                  <a:pt x="203" y="411"/>
                </a:lnTo>
                <a:lnTo>
                  <a:pt x="208" y="407"/>
                </a:lnTo>
                <a:lnTo>
                  <a:pt x="213" y="402"/>
                </a:lnTo>
                <a:lnTo>
                  <a:pt x="218" y="402"/>
                </a:lnTo>
                <a:lnTo>
                  <a:pt x="227" y="392"/>
                </a:lnTo>
                <a:lnTo>
                  <a:pt x="227" y="387"/>
                </a:lnTo>
                <a:lnTo>
                  <a:pt x="232" y="382"/>
                </a:lnTo>
                <a:lnTo>
                  <a:pt x="237" y="382"/>
                </a:lnTo>
                <a:lnTo>
                  <a:pt x="247" y="373"/>
                </a:lnTo>
                <a:lnTo>
                  <a:pt x="247" y="368"/>
                </a:lnTo>
                <a:lnTo>
                  <a:pt x="252" y="363"/>
                </a:lnTo>
                <a:lnTo>
                  <a:pt x="256" y="358"/>
                </a:lnTo>
                <a:lnTo>
                  <a:pt x="261" y="358"/>
                </a:lnTo>
                <a:lnTo>
                  <a:pt x="271" y="349"/>
                </a:lnTo>
                <a:lnTo>
                  <a:pt x="271" y="344"/>
                </a:lnTo>
                <a:lnTo>
                  <a:pt x="276" y="339"/>
                </a:lnTo>
                <a:lnTo>
                  <a:pt x="281" y="339"/>
                </a:lnTo>
                <a:lnTo>
                  <a:pt x="290" y="329"/>
                </a:lnTo>
                <a:lnTo>
                  <a:pt x="290" y="324"/>
                </a:lnTo>
                <a:lnTo>
                  <a:pt x="295" y="320"/>
                </a:lnTo>
                <a:lnTo>
                  <a:pt x="300" y="315"/>
                </a:lnTo>
                <a:lnTo>
                  <a:pt x="305" y="315"/>
                </a:lnTo>
                <a:lnTo>
                  <a:pt x="314" y="305"/>
                </a:lnTo>
                <a:lnTo>
                  <a:pt x="314" y="300"/>
                </a:lnTo>
                <a:lnTo>
                  <a:pt x="319" y="295"/>
                </a:lnTo>
                <a:lnTo>
                  <a:pt x="324" y="295"/>
                </a:lnTo>
                <a:lnTo>
                  <a:pt x="334" y="286"/>
                </a:lnTo>
                <a:lnTo>
                  <a:pt x="334" y="281"/>
                </a:lnTo>
                <a:lnTo>
                  <a:pt x="339" y="276"/>
                </a:lnTo>
                <a:lnTo>
                  <a:pt x="344" y="271"/>
                </a:lnTo>
                <a:lnTo>
                  <a:pt x="348" y="271"/>
                </a:lnTo>
                <a:lnTo>
                  <a:pt x="358" y="262"/>
                </a:lnTo>
                <a:lnTo>
                  <a:pt x="358" y="257"/>
                </a:lnTo>
                <a:lnTo>
                  <a:pt x="363" y="252"/>
                </a:lnTo>
                <a:lnTo>
                  <a:pt x="368" y="252"/>
                </a:lnTo>
                <a:lnTo>
                  <a:pt x="377" y="242"/>
                </a:lnTo>
                <a:lnTo>
                  <a:pt x="377" y="237"/>
                </a:lnTo>
                <a:lnTo>
                  <a:pt x="382" y="233"/>
                </a:lnTo>
                <a:lnTo>
                  <a:pt x="387" y="228"/>
                </a:lnTo>
                <a:lnTo>
                  <a:pt x="392" y="228"/>
                </a:lnTo>
                <a:lnTo>
                  <a:pt x="402" y="218"/>
                </a:lnTo>
                <a:lnTo>
                  <a:pt x="402" y="213"/>
                </a:lnTo>
                <a:lnTo>
                  <a:pt x="406" y="208"/>
                </a:lnTo>
                <a:lnTo>
                  <a:pt x="411" y="208"/>
                </a:lnTo>
                <a:lnTo>
                  <a:pt x="421" y="199"/>
                </a:lnTo>
                <a:lnTo>
                  <a:pt x="421" y="194"/>
                </a:lnTo>
                <a:lnTo>
                  <a:pt x="426" y="189"/>
                </a:lnTo>
                <a:lnTo>
                  <a:pt x="431" y="184"/>
                </a:lnTo>
                <a:lnTo>
                  <a:pt x="435" y="184"/>
                </a:lnTo>
                <a:lnTo>
                  <a:pt x="445" y="175"/>
                </a:lnTo>
                <a:lnTo>
                  <a:pt x="445" y="170"/>
                </a:lnTo>
                <a:lnTo>
                  <a:pt x="450" y="165"/>
                </a:lnTo>
                <a:lnTo>
                  <a:pt x="455" y="165"/>
                </a:lnTo>
                <a:lnTo>
                  <a:pt x="464" y="155"/>
                </a:lnTo>
                <a:lnTo>
                  <a:pt x="464" y="150"/>
                </a:lnTo>
                <a:lnTo>
                  <a:pt x="469" y="146"/>
                </a:lnTo>
                <a:lnTo>
                  <a:pt x="474" y="141"/>
                </a:lnTo>
                <a:lnTo>
                  <a:pt x="479" y="141"/>
                </a:lnTo>
                <a:lnTo>
                  <a:pt x="489" y="131"/>
                </a:lnTo>
                <a:lnTo>
                  <a:pt x="489" y="126"/>
                </a:lnTo>
                <a:lnTo>
                  <a:pt x="493" y="121"/>
                </a:lnTo>
                <a:lnTo>
                  <a:pt x="498" y="121"/>
                </a:lnTo>
                <a:lnTo>
                  <a:pt x="508" y="112"/>
                </a:lnTo>
                <a:lnTo>
                  <a:pt x="508" y="107"/>
                </a:lnTo>
                <a:lnTo>
                  <a:pt x="513" y="102"/>
                </a:lnTo>
                <a:lnTo>
                  <a:pt x="518" y="97"/>
                </a:lnTo>
                <a:lnTo>
                  <a:pt x="522" y="97"/>
                </a:lnTo>
                <a:lnTo>
                  <a:pt x="532" y="87"/>
                </a:lnTo>
                <a:lnTo>
                  <a:pt x="532" y="83"/>
                </a:lnTo>
                <a:lnTo>
                  <a:pt x="537" y="78"/>
                </a:lnTo>
                <a:lnTo>
                  <a:pt x="542" y="78"/>
                </a:lnTo>
                <a:lnTo>
                  <a:pt x="551" y="68"/>
                </a:lnTo>
                <a:lnTo>
                  <a:pt x="551" y="63"/>
                </a:lnTo>
                <a:lnTo>
                  <a:pt x="556" y="58"/>
                </a:lnTo>
                <a:lnTo>
                  <a:pt x="561" y="54"/>
                </a:lnTo>
                <a:lnTo>
                  <a:pt x="566" y="54"/>
                </a:lnTo>
                <a:lnTo>
                  <a:pt x="576" y="44"/>
                </a:lnTo>
                <a:lnTo>
                  <a:pt x="576" y="39"/>
                </a:lnTo>
                <a:lnTo>
                  <a:pt x="580" y="34"/>
                </a:lnTo>
                <a:lnTo>
                  <a:pt x="585" y="34"/>
                </a:lnTo>
                <a:lnTo>
                  <a:pt x="595" y="25"/>
                </a:lnTo>
                <a:lnTo>
                  <a:pt x="595" y="20"/>
                </a:lnTo>
                <a:lnTo>
                  <a:pt x="600" y="15"/>
                </a:lnTo>
                <a:lnTo>
                  <a:pt x="605" y="10"/>
                </a:lnTo>
                <a:lnTo>
                  <a:pt x="609"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4" name="Freeform 212"/>
          <p:cNvSpPr>
            <a:spLocks/>
          </p:cNvSpPr>
          <p:nvPr/>
        </p:nvSpPr>
        <p:spPr bwMode="auto">
          <a:xfrm>
            <a:off x="6745288"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10" y="24"/>
                </a:lnTo>
                <a:lnTo>
                  <a:pt x="19" y="14"/>
                </a:lnTo>
                <a:lnTo>
                  <a:pt x="19" y="9"/>
                </a:lnTo>
                <a:lnTo>
                  <a:pt x="24"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5" name="Freeform 213"/>
          <p:cNvSpPr>
            <a:spLocks/>
          </p:cNvSpPr>
          <p:nvPr/>
        </p:nvSpPr>
        <p:spPr bwMode="auto">
          <a:xfrm>
            <a:off x="5770563" y="4406900"/>
            <a:ext cx="774700" cy="774700"/>
          </a:xfrm>
          <a:custGeom>
            <a:avLst/>
            <a:gdLst>
              <a:gd name="T0" fmla="*/ 2147483647 w 488"/>
              <a:gd name="T1" fmla="*/ 2147483647 h 488"/>
              <a:gd name="T2" fmla="*/ 2147483647 w 488"/>
              <a:gd name="T3" fmla="*/ 2147483647 h 488"/>
              <a:gd name="T4" fmla="*/ 2147483647 w 488"/>
              <a:gd name="T5" fmla="*/ 2147483647 h 488"/>
              <a:gd name="T6" fmla="*/ 2147483647 w 488"/>
              <a:gd name="T7" fmla="*/ 2147483647 h 488"/>
              <a:gd name="T8" fmla="*/ 2147483647 w 488"/>
              <a:gd name="T9" fmla="*/ 2147483647 h 488"/>
              <a:gd name="T10" fmla="*/ 2147483647 w 488"/>
              <a:gd name="T11" fmla="*/ 2147483647 h 488"/>
              <a:gd name="T12" fmla="*/ 2147483647 w 488"/>
              <a:gd name="T13" fmla="*/ 2147483647 h 488"/>
              <a:gd name="T14" fmla="*/ 2147483647 w 488"/>
              <a:gd name="T15" fmla="*/ 2147483647 h 488"/>
              <a:gd name="T16" fmla="*/ 2147483647 w 488"/>
              <a:gd name="T17" fmla="*/ 2147483647 h 488"/>
              <a:gd name="T18" fmla="*/ 2147483647 w 488"/>
              <a:gd name="T19" fmla="*/ 2147483647 h 488"/>
              <a:gd name="T20" fmla="*/ 2147483647 w 488"/>
              <a:gd name="T21" fmla="*/ 2147483647 h 488"/>
              <a:gd name="T22" fmla="*/ 2147483647 w 488"/>
              <a:gd name="T23" fmla="*/ 2147483647 h 488"/>
              <a:gd name="T24" fmla="*/ 2147483647 w 488"/>
              <a:gd name="T25" fmla="*/ 2147483647 h 488"/>
              <a:gd name="T26" fmla="*/ 2147483647 w 488"/>
              <a:gd name="T27" fmla="*/ 2147483647 h 488"/>
              <a:gd name="T28" fmla="*/ 2147483647 w 488"/>
              <a:gd name="T29" fmla="*/ 2147483647 h 488"/>
              <a:gd name="T30" fmla="*/ 2147483647 w 488"/>
              <a:gd name="T31" fmla="*/ 2147483647 h 488"/>
              <a:gd name="T32" fmla="*/ 2147483647 w 488"/>
              <a:gd name="T33" fmla="*/ 2147483647 h 488"/>
              <a:gd name="T34" fmla="*/ 2147483647 w 488"/>
              <a:gd name="T35" fmla="*/ 2147483647 h 488"/>
              <a:gd name="T36" fmla="*/ 2147483647 w 488"/>
              <a:gd name="T37" fmla="*/ 2147483647 h 488"/>
              <a:gd name="T38" fmla="*/ 2147483647 w 488"/>
              <a:gd name="T39" fmla="*/ 2147483647 h 488"/>
              <a:gd name="T40" fmla="*/ 2147483647 w 488"/>
              <a:gd name="T41" fmla="*/ 2147483647 h 488"/>
              <a:gd name="T42" fmla="*/ 2147483647 w 488"/>
              <a:gd name="T43" fmla="*/ 2147483647 h 488"/>
              <a:gd name="T44" fmla="*/ 2147483647 w 488"/>
              <a:gd name="T45" fmla="*/ 2147483647 h 488"/>
              <a:gd name="T46" fmla="*/ 2147483647 w 488"/>
              <a:gd name="T47" fmla="*/ 2147483647 h 488"/>
              <a:gd name="T48" fmla="*/ 2147483647 w 488"/>
              <a:gd name="T49" fmla="*/ 2147483647 h 488"/>
              <a:gd name="T50" fmla="*/ 2147483647 w 488"/>
              <a:gd name="T51" fmla="*/ 2147483647 h 488"/>
              <a:gd name="T52" fmla="*/ 2147483647 w 488"/>
              <a:gd name="T53" fmla="*/ 2147483647 h 488"/>
              <a:gd name="T54" fmla="*/ 2147483647 w 488"/>
              <a:gd name="T55" fmla="*/ 2147483647 h 488"/>
              <a:gd name="T56" fmla="*/ 2147483647 w 488"/>
              <a:gd name="T57" fmla="*/ 2147483647 h 488"/>
              <a:gd name="T58" fmla="*/ 2147483647 w 488"/>
              <a:gd name="T59" fmla="*/ 2147483647 h 488"/>
              <a:gd name="T60" fmla="*/ 2147483647 w 488"/>
              <a:gd name="T61" fmla="*/ 2147483647 h 488"/>
              <a:gd name="T62" fmla="*/ 2147483647 w 488"/>
              <a:gd name="T63" fmla="*/ 2147483647 h 488"/>
              <a:gd name="T64" fmla="*/ 2147483647 w 488"/>
              <a:gd name="T65" fmla="*/ 2147483647 h 488"/>
              <a:gd name="T66" fmla="*/ 2147483647 w 488"/>
              <a:gd name="T67" fmla="*/ 2147483647 h 488"/>
              <a:gd name="T68" fmla="*/ 2147483647 w 488"/>
              <a:gd name="T69" fmla="*/ 2147483647 h 488"/>
              <a:gd name="T70" fmla="*/ 2147483647 w 488"/>
              <a:gd name="T71" fmla="*/ 2147483647 h 488"/>
              <a:gd name="T72" fmla="*/ 2147483647 w 488"/>
              <a:gd name="T73" fmla="*/ 2147483647 h 488"/>
              <a:gd name="T74" fmla="*/ 2147483647 w 488"/>
              <a:gd name="T75" fmla="*/ 2147483647 h 488"/>
              <a:gd name="T76" fmla="*/ 2147483647 w 488"/>
              <a:gd name="T77" fmla="*/ 2147483647 h 488"/>
              <a:gd name="T78" fmla="*/ 2147483647 w 488"/>
              <a:gd name="T79" fmla="*/ 2147483647 h 488"/>
              <a:gd name="T80" fmla="*/ 2147483647 w 488"/>
              <a:gd name="T81" fmla="*/ 2147483647 h 488"/>
              <a:gd name="T82" fmla="*/ 2147483647 w 488"/>
              <a:gd name="T83" fmla="*/ 2147483647 h 4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8"/>
              <a:gd name="T127" fmla="*/ 0 h 488"/>
              <a:gd name="T128" fmla="*/ 488 w 488"/>
              <a:gd name="T129" fmla="*/ 488 h 4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8" h="488">
                <a:moveTo>
                  <a:pt x="0" y="488"/>
                </a:moveTo>
                <a:lnTo>
                  <a:pt x="0" y="484"/>
                </a:lnTo>
                <a:lnTo>
                  <a:pt x="5" y="479"/>
                </a:lnTo>
                <a:lnTo>
                  <a:pt x="10" y="474"/>
                </a:lnTo>
                <a:lnTo>
                  <a:pt x="15" y="474"/>
                </a:lnTo>
                <a:lnTo>
                  <a:pt x="19" y="469"/>
                </a:lnTo>
                <a:lnTo>
                  <a:pt x="24" y="464"/>
                </a:lnTo>
                <a:lnTo>
                  <a:pt x="29" y="459"/>
                </a:lnTo>
                <a:lnTo>
                  <a:pt x="34" y="455"/>
                </a:lnTo>
                <a:lnTo>
                  <a:pt x="39" y="450"/>
                </a:lnTo>
                <a:lnTo>
                  <a:pt x="44" y="445"/>
                </a:lnTo>
                <a:lnTo>
                  <a:pt x="48" y="440"/>
                </a:lnTo>
                <a:lnTo>
                  <a:pt x="53" y="435"/>
                </a:lnTo>
                <a:lnTo>
                  <a:pt x="58" y="430"/>
                </a:lnTo>
                <a:lnTo>
                  <a:pt x="63" y="426"/>
                </a:lnTo>
                <a:lnTo>
                  <a:pt x="68" y="421"/>
                </a:lnTo>
                <a:lnTo>
                  <a:pt x="73" y="416"/>
                </a:lnTo>
                <a:lnTo>
                  <a:pt x="77" y="411"/>
                </a:lnTo>
                <a:lnTo>
                  <a:pt x="82" y="411"/>
                </a:lnTo>
                <a:lnTo>
                  <a:pt x="87" y="406"/>
                </a:lnTo>
                <a:lnTo>
                  <a:pt x="97" y="397"/>
                </a:lnTo>
                <a:lnTo>
                  <a:pt x="97" y="392"/>
                </a:lnTo>
                <a:lnTo>
                  <a:pt x="102" y="392"/>
                </a:lnTo>
                <a:lnTo>
                  <a:pt x="111" y="382"/>
                </a:lnTo>
                <a:lnTo>
                  <a:pt x="111" y="377"/>
                </a:lnTo>
                <a:lnTo>
                  <a:pt x="116" y="372"/>
                </a:lnTo>
                <a:lnTo>
                  <a:pt x="121" y="367"/>
                </a:lnTo>
                <a:lnTo>
                  <a:pt x="126" y="363"/>
                </a:lnTo>
                <a:lnTo>
                  <a:pt x="131" y="358"/>
                </a:lnTo>
                <a:lnTo>
                  <a:pt x="135" y="353"/>
                </a:lnTo>
                <a:lnTo>
                  <a:pt x="135" y="348"/>
                </a:lnTo>
                <a:lnTo>
                  <a:pt x="140" y="343"/>
                </a:lnTo>
                <a:lnTo>
                  <a:pt x="140" y="338"/>
                </a:lnTo>
                <a:lnTo>
                  <a:pt x="145" y="334"/>
                </a:lnTo>
                <a:lnTo>
                  <a:pt x="150" y="329"/>
                </a:lnTo>
                <a:lnTo>
                  <a:pt x="150" y="324"/>
                </a:lnTo>
                <a:lnTo>
                  <a:pt x="155" y="319"/>
                </a:lnTo>
                <a:lnTo>
                  <a:pt x="155" y="314"/>
                </a:lnTo>
                <a:lnTo>
                  <a:pt x="160" y="309"/>
                </a:lnTo>
                <a:lnTo>
                  <a:pt x="160" y="305"/>
                </a:lnTo>
                <a:lnTo>
                  <a:pt x="164" y="300"/>
                </a:lnTo>
                <a:lnTo>
                  <a:pt x="164" y="295"/>
                </a:lnTo>
                <a:lnTo>
                  <a:pt x="169" y="290"/>
                </a:lnTo>
                <a:lnTo>
                  <a:pt x="174" y="285"/>
                </a:lnTo>
                <a:lnTo>
                  <a:pt x="174" y="280"/>
                </a:lnTo>
                <a:lnTo>
                  <a:pt x="179" y="271"/>
                </a:lnTo>
                <a:lnTo>
                  <a:pt x="179" y="266"/>
                </a:lnTo>
                <a:lnTo>
                  <a:pt x="184" y="261"/>
                </a:lnTo>
                <a:lnTo>
                  <a:pt x="184" y="251"/>
                </a:lnTo>
                <a:lnTo>
                  <a:pt x="189" y="247"/>
                </a:lnTo>
                <a:lnTo>
                  <a:pt x="193" y="242"/>
                </a:lnTo>
                <a:lnTo>
                  <a:pt x="193" y="232"/>
                </a:lnTo>
                <a:lnTo>
                  <a:pt x="198" y="227"/>
                </a:lnTo>
                <a:lnTo>
                  <a:pt x="198" y="218"/>
                </a:lnTo>
                <a:lnTo>
                  <a:pt x="203" y="213"/>
                </a:lnTo>
                <a:lnTo>
                  <a:pt x="203" y="208"/>
                </a:lnTo>
                <a:lnTo>
                  <a:pt x="208" y="198"/>
                </a:lnTo>
                <a:lnTo>
                  <a:pt x="208" y="193"/>
                </a:lnTo>
                <a:lnTo>
                  <a:pt x="213" y="189"/>
                </a:lnTo>
                <a:lnTo>
                  <a:pt x="218" y="184"/>
                </a:lnTo>
                <a:lnTo>
                  <a:pt x="218" y="179"/>
                </a:lnTo>
                <a:lnTo>
                  <a:pt x="227" y="169"/>
                </a:lnTo>
                <a:lnTo>
                  <a:pt x="227" y="164"/>
                </a:lnTo>
                <a:lnTo>
                  <a:pt x="232" y="160"/>
                </a:lnTo>
                <a:lnTo>
                  <a:pt x="237" y="155"/>
                </a:lnTo>
                <a:lnTo>
                  <a:pt x="247" y="145"/>
                </a:lnTo>
                <a:lnTo>
                  <a:pt x="247" y="140"/>
                </a:lnTo>
                <a:lnTo>
                  <a:pt x="251" y="140"/>
                </a:lnTo>
                <a:lnTo>
                  <a:pt x="256" y="140"/>
                </a:lnTo>
                <a:lnTo>
                  <a:pt x="261" y="145"/>
                </a:lnTo>
                <a:lnTo>
                  <a:pt x="266" y="145"/>
                </a:lnTo>
                <a:lnTo>
                  <a:pt x="271" y="145"/>
                </a:lnTo>
                <a:lnTo>
                  <a:pt x="276" y="145"/>
                </a:lnTo>
                <a:lnTo>
                  <a:pt x="280" y="145"/>
                </a:lnTo>
                <a:lnTo>
                  <a:pt x="285" y="150"/>
                </a:lnTo>
                <a:lnTo>
                  <a:pt x="290" y="150"/>
                </a:lnTo>
                <a:lnTo>
                  <a:pt x="295" y="155"/>
                </a:lnTo>
                <a:lnTo>
                  <a:pt x="300" y="155"/>
                </a:lnTo>
                <a:lnTo>
                  <a:pt x="305" y="155"/>
                </a:lnTo>
                <a:lnTo>
                  <a:pt x="309" y="160"/>
                </a:lnTo>
                <a:lnTo>
                  <a:pt x="314" y="160"/>
                </a:lnTo>
                <a:lnTo>
                  <a:pt x="319" y="160"/>
                </a:lnTo>
                <a:lnTo>
                  <a:pt x="324" y="160"/>
                </a:lnTo>
                <a:lnTo>
                  <a:pt x="329" y="160"/>
                </a:lnTo>
                <a:lnTo>
                  <a:pt x="334" y="160"/>
                </a:lnTo>
                <a:lnTo>
                  <a:pt x="339" y="164"/>
                </a:lnTo>
                <a:lnTo>
                  <a:pt x="343" y="164"/>
                </a:lnTo>
                <a:lnTo>
                  <a:pt x="348" y="164"/>
                </a:lnTo>
                <a:lnTo>
                  <a:pt x="353" y="169"/>
                </a:lnTo>
                <a:lnTo>
                  <a:pt x="358" y="169"/>
                </a:lnTo>
                <a:lnTo>
                  <a:pt x="363" y="174"/>
                </a:lnTo>
                <a:lnTo>
                  <a:pt x="368" y="174"/>
                </a:lnTo>
                <a:lnTo>
                  <a:pt x="372" y="174"/>
                </a:lnTo>
                <a:lnTo>
                  <a:pt x="377" y="174"/>
                </a:lnTo>
                <a:lnTo>
                  <a:pt x="382" y="179"/>
                </a:lnTo>
                <a:lnTo>
                  <a:pt x="387" y="179"/>
                </a:lnTo>
                <a:lnTo>
                  <a:pt x="392" y="179"/>
                </a:lnTo>
                <a:lnTo>
                  <a:pt x="397" y="174"/>
                </a:lnTo>
                <a:lnTo>
                  <a:pt x="401" y="169"/>
                </a:lnTo>
                <a:lnTo>
                  <a:pt x="406" y="164"/>
                </a:lnTo>
                <a:lnTo>
                  <a:pt x="411" y="160"/>
                </a:lnTo>
                <a:lnTo>
                  <a:pt x="421" y="150"/>
                </a:lnTo>
                <a:lnTo>
                  <a:pt x="421" y="145"/>
                </a:lnTo>
                <a:lnTo>
                  <a:pt x="426" y="140"/>
                </a:lnTo>
                <a:lnTo>
                  <a:pt x="426" y="135"/>
                </a:lnTo>
                <a:lnTo>
                  <a:pt x="430" y="131"/>
                </a:lnTo>
                <a:lnTo>
                  <a:pt x="435" y="126"/>
                </a:lnTo>
                <a:lnTo>
                  <a:pt x="435" y="121"/>
                </a:lnTo>
                <a:lnTo>
                  <a:pt x="440" y="111"/>
                </a:lnTo>
                <a:lnTo>
                  <a:pt x="440" y="106"/>
                </a:lnTo>
                <a:lnTo>
                  <a:pt x="445" y="102"/>
                </a:lnTo>
                <a:lnTo>
                  <a:pt x="445" y="92"/>
                </a:lnTo>
                <a:lnTo>
                  <a:pt x="450" y="87"/>
                </a:lnTo>
                <a:lnTo>
                  <a:pt x="455" y="77"/>
                </a:lnTo>
                <a:lnTo>
                  <a:pt x="455" y="73"/>
                </a:lnTo>
                <a:lnTo>
                  <a:pt x="459" y="68"/>
                </a:lnTo>
                <a:lnTo>
                  <a:pt x="459" y="58"/>
                </a:lnTo>
                <a:lnTo>
                  <a:pt x="464" y="53"/>
                </a:lnTo>
                <a:lnTo>
                  <a:pt x="464" y="48"/>
                </a:lnTo>
                <a:lnTo>
                  <a:pt x="469" y="39"/>
                </a:lnTo>
                <a:lnTo>
                  <a:pt x="469" y="34"/>
                </a:lnTo>
                <a:lnTo>
                  <a:pt x="474" y="29"/>
                </a:lnTo>
                <a:lnTo>
                  <a:pt x="479" y="24"/>
                </a:lnTo>
                <a:lnTo>
                  <a:pt x="479" y="19"/>
                </a:lnTo>
                <a:lnTo>
                  <a:pt x="484" y="15"/>
                </a:lnTo>
                <a:lnTo>
                  <a:pt x="484" y="10"/>
                </a:lnTo>
                <a:lnTo>
                  <a:pt x="488" y="5"/>
                </a:lnTo>
                <a:lnTo>
                  <a:pt x="488"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6" name="Freeform 214"/>
          <p:cNvSpPr>
            <a:spLocks/>
          </p:cNvSpPr>
          <p:nvPr/>
        </p:nvSpPr>
        <p:spPr bwMode="auto">
          <a:xfrm>
            <a:off x="6545263" y="4146550"/>
            <a:ext cx="246062" cy="260350"/>
          </a:xfrm>
          <a:custGeom>
            <a:avLst/>
            <a:gdLst>
              <a:gd name="T0" fmla="*/ 0 w 155"/>
              <a:gd name="T1" fmla="*/ 2147483647 h 164"/>
              <a:gd name="T2" fmla="*/ 2147483647 w 155"/>
              <a:gd name="T3" fmla="*/ 2147483647 h 164"/>
              <a:gd name="T4" fmla="*/ 2147483647 w 155"/>
              <a:gd name="T5" fmla="*/ 2147483647 h 164"/>
              <a:gd name="T6" fmla="*/ 2147483647 w 155"/>
              <a:gd name="T7" fmla="*/ 2147483647 h 164"/>
              <a:gd name="T8" fmla="*/ 2147483647 w 155"/>
              <a:gd name="T9" fmla="*/ 2147483647 h 164"/>
              <a:gd name="T10" fmla="*/ 2147483647 w 155"/>
              <a:gd name="T11" fmla="*/ 2147483647 h 164"/>
              <a:gd name="T12" fmla="*/ 2147483647 w 155"/>
              <a:gd name="T13" fmla="*/ 2147483647 h 164"/>
              <a:gd name="T14" fmla="*/ 2147483647 w 155"/>
              <a:gd name="T15" fmla="*/ 2147483647 h 164"/>
              <a:gd name="T16" fmla="*/ 2147483647 w 155"/>
              <a:gd name="T17" fmla="*/ 2147483647 h 164"/>
              <a:gd name="T18" fmla="*/ 2147483647 w 155"/>
              <a:gd name="T19" fmla="*/ 2147483647 h 164"/>
              <a:gd name="T20" fmla="*/ 2147483647 w 155"/>
              <a:gd name="T21" fmla="*/ 2147483647 h 164"/>
              <a:gd name="T22" fmla="*/ 2147483647 w 155"/>
              <a:gd name="T23" fmla="*/ 2147483647 h 164"/>
              <a:gd name="T24" fmla="*/ 2147483647 w 155"/>
              <a:gd name="T25" fmla="*/ 2147483647 h 164"/>
              <a:gd name="T26" fmla="*/ 2147483647 w 155"/>
              <a:gd name="T27" fmla="*/ 2147483647 h 164"/>
              <a:gd name="T28" fmla="*/ 2147483647 w 155"/>
              <a:gd name="T29" fmla="*/ 2147483647 h 164"/>
              <a:gd name="T30" fmla="*/ 2147483647 w 155"/>
              <a:gd name="T31" fmla="*/ 2147483647 h 164"/>
              <a:gd name="T32" fmla="*/ 2147483647 w 155"/>
              <a:gd name="T33" fmla="*/ 2147483647 h 164"/>
              <a:gd name="T34" fmla="*/ 2147483647 w 155"/>
              <a:gd name="T35" fmla="*/ 2147483647 h 164"/>
              <a:gd name="T36" fmla="*/ 2147483647 w 155"/>
              <a:gd name="T37" fmla="*/ 2147483647 h 164"/>
              <a:gd name="T38" fmla="*/ 2147483647 w 155"/>
              <a:gd name="T39" fmla="*/ 2147483647 h 164"/>
              <a:gd name="T40" fmla="*/ 2147483647 w 155"/>
              <a:gd name="T41" fmla="*/ 2147483647 h 164"/>
              <a:gd name="T42" fmla="*/ 2147483647 w 155"/>
              <a:gd name="T43" fmla="*/ 2147483647 h 164"/>
              <a:gd name="T44" fmla="*/ 2147483647 w 155"/>
              <a:gd name="T45" fmla="*/ 2147483647 h 164"/>
              <a:gd name="T46" fmla="*/ 2147483647 w 155"/>
              <a:gd name="T47" fmla="*/ 2147483647 h 164"/>
              <a:gd name="T48" fmla="*/ 2147483647 w 155"/>
              <a:gd name="T49" fmla="*/ 2147483647 h 164"/>
              <a:gd name="T50" fmla="*/ 2147483647 w 155"/>
              <a:gd name="T51" fmla="*/ 2147483647 h 164"/>
              <a:gd name="T52" fmla="*/ 2147483647 w 155"/>
              <a:gd name="T53" fmla="*/ 2147483647 h 164"/>
              <a:gd name="T54" fmla="*/ 2147483647 w 155"/>
              <a:gd name="T55" fmla="*/ 2147483647 h 164"/>
              <a:gd name="T56" fmla="*/ 2147483647 w 155"/>
              <a:gd name="T57" fmla="*/ 2147483647 h 164"/>
              <a:gd name="T58" fmla="*/ 2147483647 w 155"/>
              <a:gd name="T59" fmla="*/ 2147483647 h 164"/>
              <a:gd name="T60" fmla="*/ 2147483647 w 155"/>
              <a:gd name="T61" fmla="*/ 2147483647 h 164"/>
              <a:gd name="T62" fmla="*/ 2147483647 w 155"/>
              <a:gd name="T63" fmla="*/ 2147483647 h 164"/>
              <a:gd name="T64" fmla="*/ 2147483647 w 155"/>
              <a:gd name="T65" fmla="*/ 2147483647 h 164"/>
              <a:gd name="T66" fmla="*/ 2147483647 w 155"/>
              <a:gd name="T67" fmla="*/ 2147483647 h 164"/>
              <a:gd name="T68" fmla="*/ 2147483647 w 155"/>
              <a:gd name="T69" fmla="*/ 2147483647 h 164"/>
              <a:gd name="T70" fmla="*/ 2147483647 w 155"/>
              <a:gd name="T71" fmla="*/ 2147483647 h 164"/>
              <a:gd name="T72" fmla="*/ 2147483647 w 155"/>
              <a:gd name="T73" fmla="*/ 0 h 164"/>
              <a:gd name="T74" fmla="*/ 2147483647 w 155"/>
              <a:gd name="T75" fmla="*/ 0 h 1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5"/>
              <a:gd name="T115" fmla="*/ 0 h 164"/>
              <a:gd name="T116" fmla="*/ 155 w 155"/>
              <a:gd name="T117" fmla="*/ 164 h 1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5" h="164">
                <a:moveTo>
                  <a:pt x="0" y="164"/>
                </a:moveTo>
                <a:lnTo>
                  <a:pt x="5" y="159"/>
                </a:lnTo>
                <a:lnTo>
                  <a:pt x="10" y="154"/>
                </a:lnTo>
                <a:lnTo>
                  <a:pt x="10" y="150"/>
                </a:lnTo>
                <a:lnTo>
                  <a:pt x="15" y="145"/>
                </a:lnTo>
                <a:lnTo>
                  <a:pt x="15" y="140"/>
                </a:lnTo>
                <a:lnTo>
                  <a:pt x="20" y="135"/>
                </a:lnTo>
                <a:lnTo>
                  <a:pt x="20" y="130"/>
                </a:lnTo>
                <a:lnTo>
                  <a:pt x="29" y="120"/>
                </a:lnTo>
                <a:lnTo>
                  <a:pt x="25" y="120"/>
                </a:lnTo>
                <a:lnTo>
                  <a:pt x="29" y="120"/>
                </a:lnTo>
                <a:lnTo>
                  <a:pt x="34" y="116"/>
                </a:lnTo>
                <a:lnTo>
                  <a:pt x="44" y="106"/>
                </a:lnTo>
                <a:lnTo>
                  <a:pt x="44" y="101"/>
                </a:lnTo>
                <a:lnTo>
                  <a:pt x="49" y="101"/>
                </a:lnTo>
                <a:lnTo>
                  <a:pt x="58" y="91"/>
                </a:lnTo>
                <a:lnTo>
                  <a:pt x="58" y="87"/>
                </a:lnTo>
                <a:lnTo>
                  <a:pt x="63" y="82"/>
                </a:lnTo>
                <a:lnTo>
                  <a:pt x="68" y="77"/>
                </a:lnTo>
                <a:lnTo>
                  <a:pt x="73" y="72"/>
                </a:lnTo>
                <a:lnTo>
                  <a:pt x="78" y="67"/>
                </a:lnTo>
                <a:lnTo>
                  <a:pt x="83" y="62"/>
                </a:lnTo>
                <a:lnTo>
                  <a:pt x="87" y="58"/>
                </a:lnTo>
                <a:lnTo>
                  <a:pt x="92" y="58"/>
                </a:lnTo>
                <a:lnTo>
                  <a:pt x="97" y="53"/>
                </a:lnTo>
                <a:lnTo>
                  <a:pt x="102" y="48"/>
                </a:lnTo>
                <a:lnTo>
                  <a:pt x="107" y="43"/>
                </a:lnTo>
                <a:lnTo>
                  <a:pt x="116" y="33"/>
                </a:lnTo>
                <a:lnTo>
                  <a:pt x="112" y="33"/>
                </a:lnTo>
                <a:lnTo>
                  <a:pt x="116" y="33"/>
                </a:lnTo>
                <a:lnTo>
                  <a:pt x="121" y="29"/>
                </a:lnTo>
                <a:lnTo>
                  <a:pt x="126" y="24"/>
                </a:lnTo>
                <a:lnTo>
                  <a:pt x="131" y="19"/>
                </a:lnTo>
                <a:lnTo>
                  <a:pt x="136" y="14"/>
                </a:lnTo>
                <a:lnTo>
                  <a:pt x="141" y="9"/>
                </a:lnTo>
                <a:lnTo>
                  <a:pt x="145" y="4"/>
                </a:lnTo>
                <a:lnTo>
                  <a:pt x="150" y="0"/>
                </a:lnTo>
                <a:lnTo>
                  <a:pt x="155"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7" name="Freeform 215"/>
          <p:cNvSpPr>
            <a:spLocks/>
          </p:cNvSpPr>
          <p:nvPr/>
        </p:nvSpPr>
        <p:spPr bwMode="auto">
          <a:xfrm>
            <a:off x="5762625" y="4198938"/>
            <a:ext cx="982663"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5" y="600"/>
                </a:lnTo>
                <a:lnTo>
                  <a:pt x="20" y="600"/>
                </a:lnTo>
                <a:lnTo>
                  <a:pt x="29" y="590"/>
                </a:lnTo>
                <a:lnTo>
                  <a:pt x="29" y="586"/>
                </a:lnTo>
                <a:lnTo>
                  <a:pt x="34" y="581"/>
                </a:lnTo>
                <a:lnTo>
                  <a:pt x="39" y="576"/>
                </a:lnTo>
                <a:lnTo>
                  <a:pt x="44" y="576"/>
                </a:lnTo>
                <a:lnTo>
                  <a:pt x="53" y="566"/>
                </a:lnTo>
                <a:lnTo>
                  <a:pt x="53" y="561"/>
                </a:lnTo>
                <a:lnTo>
                  <a:pt x="58" y="557"/>
                </a:lnTo>
                <a:lnTo>
                  <a:pt x="63" y="557"/>
                </a:lnTo>
                <a:lnTo>
                  <a:pt x="73" y="547"/>
                </a:lnTo>
                <a:lnTo>
                  <a:pt x="73" y="542"/>
                </a:lnTo>
                <a:lnTo>
                  <a:pt x="78" y="537"/>
                </a:lnTo>
                <a:lnTo>
                  <a:pt x="82" y="532"/>
                </a:lnTo>
                <a:lnTo>
                  <a:pt x="87" y="532"/>
                </a:lnTo>
                <a:lnTo>
                  <a:pt x="97" y="523"/>
                </a:lnTo>
                <a:lnTo>
                  <a:pt x="97" y="518"/>
                </a:lnTo>
                <a:lnTo>
                  <a:pt x="102" y="513"/>
                </a:lnTo>
                <a:lnTo>
                  <a:pt x="107" y="513"/>
                </a:lnTo>
                <a:lnTo>
                  <a:pt x="116" y="503"/>
                </a:lnTo>
                <a:lnTo>
                  <a:pt x="116" y="498"/>
                </a:lnTo>
                <a:lnTo>
                  <a:pt x="121" y="494"/>
                </a:lnTo>
                <a:lnTo>
                  <a:pt x="126" y="489"/>
                </a:lnTo>
                <a:lnTo>
                  <a:pt x="131" y="489"/>
                </a:lnTo>
                <a:lnTo>
                  <a:pt x="140" y="479"/>
                </a:lnTo>
                <a:lnTo>
                  <a:pt x="140" y="474"/>
                </a:lnTo>
                <a:lnTo>
                  <a:pt x="145" y="469"/>
                </a:lnTo>
                <a:lnTo>
                  <a:pt x="150" y="469"/>
                </a:lnTo>
                <a:lnTo>
                  <a:pt x="160" y="460"/>
                </a:lnTo>
                <a:lnTo>
                  <a:pt x="160" y="455"/>
                </a:lnTo>
                <a:lnTo>
                  <a:pt x="165" y="450"/>
                </a:lnTo>
                <a:lnTo>
                  <a:pt x="169" y="445"/>
                </a:lnTo>
                <a:lnTo>
                  <a:pt x="174" y="445"/>
                </a:lnTo>
                <a:lnTo>
                  <a:pt x="184" y="436"/>
                </a:lnTo>
                <a:lnTo>
                  <a:pt x="184" y="431"/>
                </a:lnTo>
                <a:lnTo>
                  <a:pt x="189" y="426"/>
                </a:lnTo>
                <a:lnTo>
                  <a:pt x="194" y="426"/>
                </a:lnTo>
                <a:lnTo>
                  <a:pt x="203" y="416"/>
                </a:lnTo>
                <a:lnTo>
                  <a:pt x="203" y="411"/>
                </a:lnTo>
                <a:lnTo>
                  <a:pt x="208" y="407"/>
                </a:lnTo>
                <a:lnTo>
                  <a:pt x="213" y="402"/>
                </a:lnTo>
                <a:lnTo>
                  <a:pt x="218" y="402"/>
                </a:lnTo>
                <a:lnTo>
                  <a:pt x="227" y="392"/>
                </a:lnTo>
                <a:lnTo>
                  <a:pt x="227" y="387"/>
                </a:lnTo>
                <a:lnTo>
                  <a:pt x="232" y="382"/>
                </a:lnTo>
                <a:lnTo>
                  <a:pt x="237" y="382"/>
                </a:lnTo>
                <a:lnTo>
                  <a:pt x="247" y="373"/>
                </a:lnTo>
                <a:lnTo>
                  <a:pt x="247" y="368"/>
                </a:lnTo>
                <a:lnTo>
                  <a:pt x="252" y="363"/>
                </a:lnTo>
                <a:lnTo>
                  <a:pt x="256" y="358"/>
                </a:lnTo>
                <a:lnTo>
                  <a:pt x="261" y="358"/>
                </a:lnTo>
                <a:lnTo>
                  <a:pt x="271" y="349"/>
                </a:lnTo>
                <a:lnTo>
                  <a:pt x="271" y="344"/>
                </a:lnTo>
                <a:lnTo>
                  <a:pt x="276" y="339"/>
                </a:lnTo>
                <a:lnTo>
                  <a:pt x="281" y="339"/>
                </a:lnTo>
                <a:lnTo>
                  <a:pt x="290" y="329"/>
                </a:lnTo>
                <a:lnTo>
                  <a:pt x="290" y="324"/>
                </a:lnTo>
                <a:lnTo>
                  <a:pt x="295" y="320"/>
                </a:lnTo>
                <a:lnTo>
                  <a:pt x="300" y="315"/>
                </a:lnTo>
                <a:lnTo>
                  <a:pt x="305" y="315"/>
                </a:lnTo>
                <a:lnTo>
                  <a:pt x="314" y="305"/>
                </a:lnTo>
                <a:lnTo>
                  <a:pt x="314" y="300"/>
                </a:lnTo>
                <a:lnTo>
                  <a:pt x="319" y="295"/>
                </a:lnTo>
                <a:lnTo>
                  <a:pt x="324" y="295"/>
                </a:lnTo>
                <a:lnTo>
                  <a:pt x="334" y="286"/>
                </a:lnTo>
                <a:lnTo>
                  <a:pt x="334" y="281"/>
                </a:lnTo>
                <a:lnTo>
                  <a:pt x="339" y="276"/>
                </a:lnTo>
                <a:lnTo>
                  <a:pt x="344" y="271"/>
                </a:lnTo>
                <a:lnTo>
                  <a:pt x="348" y="271"/>
                </a:lnTo>
                <a:lnTo>
                  <a:pt x="358" y="262"/>
                </a:lnTo>
                <a:lnTo>
                  <a:pt x="358" y="257"/>
                </a:lnTo>
                <a:lnTo>
                  <a:pt x="363" y="252"/>
                </a:lnTo>
                <a:lnTo>
                  <a:pt x="368" y="252"/>
                </a:lnTo>
                <a:lnTo>
                  <a:pt x="377" y="242"/>
                </a:lnTo>
                <a:lnTo>
                  <a:pt x="377" y="237"/>
                </a:lnTo>
                <a:lnTo>
                  <a:pt x="382" y="233"/>
                </a:lnTo>
                <a:lnTo>
                  <a:pt x="387" y="228"/>
                </a:lnTo>
                <a:lnTo>
                  <a:pt x="392" y="228"/>
                </a:lnTo>
                <a:lnTo>
                  <a:pt x="402" y="218"/>
                </a:lnTo>
                <a:lnTo>
                  <a:pt x="402" y="213"/>
                </a:lnTo>
                <a:lnTo>
                  <a:pt x="406" y="208"/>
                </a:lnTo>
                <a:lnTo>
                  <a:pt x="411" y="208"/>
                </a:lnTo>
                <a:lnTo>
                  <a:pt x="421" y="199"/>
                </a:lnTo>
                <a:lnTo>
                  <a:pt x="421" y="194"/>
                </a:lnTo>
                <a:lnTo>
                  <a:pt x="426" y="189"/>
                </a:lnTo>
                <a:lnTo>
                  <a:pt x="431" y="184"/>
                </a:lnTo>
                <a:lnTo>
                  <a:pt x="435" y="184"/>
                </a:lnTo>
                <a:lnTo>
                  <a:pt x="445" y="175"/>
                </a:lnTo>
                <a:lnTo>
                  <a:pt x="445" y="170"/>
                </a:lnTo>
                <a:lnTo>
                  <a:pt x="450" y="165"/>
                </a:lnTo>
                <a:lnTo>
                  <a:pt x="455" y="165"/>
                </a:lnTo>
                <a:lnTo>
                  <a:pt x="464" y="155"/>
                </a:lnTo>
                <a:lnTo>
                  <a:pt x="464" y="150"/>
                </a:lnTo>
                <a:lnTo>
                  <a:pt x="469" y="146"/>
                </a:lnTo>
                <a:lnTo>
                  <a:pt x="474" y="141"/>
                </a:lnTo>
                <a:lnTo>
                  <a:pt x="479" y="141"/>
                </a:lnTo>
                <a:lnTo>
                  <a:pt x="489" y="131"/>
                </a:lnTo>
                <a:lnTo>
                  <a:pt x="489" y="126"/>
                </a:lnTo>
                <a:lnTo>
                  <a:pt x="493" y="121"/>
                </a:lnTo>
                <a:lnTo>
                  <a:pt x="498" y="121"/>
                </a:lnTo>
                <a:lnTo>
                  <a:pt x="508" y="112"/>
                </a:lnTo>
                <a:lnTo>
                  <a:pt x="508" y="107"/>
                </a:lnTo>
                <a:lnTo>
                  <a:pt x="513" y="102"/>
                </a:lnTo>
                <a:lnTo>
                  <a:pt x="518" y="97"/>
                </a:lnTo>
                <a:lnTo>
                  <a:pt x="522" y="97"/>
                </a:lnTo>
                <a:lnTo>
                  <a:pt x="532" y="87"/>
                </a:lnTo>
                <a:lnTo>
                  <a:pt x="532" y="83"/>
                </a:lnTo>
                <a:lnTo>
                  <a:pt x="537" y="78"/>
                </a:lnTo>
                <a:lnTo>
                  <a:pt x="542" y="78"/>
                </a:lnTo>
                <a:lnTo>
                  <a:pt x="551" y="68"/>
                </a:lnTo>
                <a:lnTo>
                  <a:pt x="551" y="63"/>
                </a:lnTo>
                <a:lnTo>
                  <a:pt x="556" y="58"/>
                </a:lnTo>
                <a:lnTo>
                  <a:pt x="561" y="54"/>
                </a:lnTo>
                <a:lnTo>
                  <a:pt x="566" y="54"/>
                </a:lnTo>
                <a:lnTo>
                  <a:pt x="576" y="44"/>
                </a:lnTo>
                <a:lnTo>
                  <a:pt x="576" y="39"/>
                </a:lnTo>
                <a:lnTo>
                  <a:pt x="580" y="34"/>
                </a:lnTo>
                <a:lnTo>
                  <a:pt x="585" y="34"/>
                </a:lnTo>
                <a:lnTo>
                  <a:pt x="595" y="25"/>
                </a:lnTo>
                <a:lnTo>
                  <a:pt x="595" y="20"/>
                </a:lnTo>
                <a:lnTo>
                  <a:pt x="600" y="15"/>
                </a:lnTo>
                <a:lnTo>
                  <a:pt x="605" y="10"/>
                </a:lnTo>
                <a:lnTo>
                  <a:pt x="609"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8" name="Freeform 216"/>
          <p:cNvSpPr>
            <a:spLocks/>
          </p:cNvSpPr>
          <p:nvPr/>
        </p:nvSpPr>
        <p:spPr bwMode="auto">
          <a:xfrm>
            <a:off x="6745288"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10" y="24"/>
                </a:lnTo>
                <a:lnTo>
                  <a:pt x="19" y="14"/>
                </a:lnTo>
                <a:lnTo>
                  <a:pt x="19" y="9"/>
                </a:lnTo>
                <a:lnTo>
                  <a:pt x="24"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9" name="Freeform 217"/>
          <p:cNvSpPr>
            <a:spLocks/>
          </p:cNvSpPr>
          <p:nvPr/>
        </p:nvSpPr>
        <p:spPr bwMode="auto">
          <a:xfrm>
            <a:off x="5778500" y="4452938"/>
            <a:ext cx="752475" cy="736600"/>
          </a:xfrm>
          <a:custGeom>
            <a:avLst/>
            <a:gdLst>
              <a:gd name="T0" fmla="*/ 2147483647 w 474"/>
              <a:gd name="T1" fmla="*/ 2147483647 h 464"/>
              <a:gd name="T2" fmla="*/ 2147483647 w 474"/>
              <a:gd name="T3" fmla="*/ 2147483647 h 464"/>
              <a:gd name="T4" fmla="*/ 2147483647 w 474"/>
              <a:gd name="T5" fmla="*/ 2147483647 h 464"/>
              <a:gd name="T6" fmla="*/ 2147483647 w 474"/>
              <a:gd name="T7" fmla="*/ 2147483647 h 464"/>
              <a:gd name="T8" fmla="*/ 2147483647 w 474"/>
              <a:gd name="T9" fmla="*/ 2147483647 h 464"/>
              <a:gd name="T10" fmla="*/ 2147483647 w 474"/>
              <a:gd name="T11" fmla="*/ 2147483647 h 464"/>
              <a:gd name="T12" fmla="*/ 2147483647 w 474"/>
              <a:gd name="T13" fmla="*/ 2147483647 h 464"/>
              <a:gd name="T14" fmla="*/ 2147483647 w 474"/>
              <a:gd name="T15" fmla="*/ 2147483647 h 464"/>
              <a:gd name="T16" fmla="*/ 2147483647 w 474"/>
              <a:gd name="T17" fmla="*/ 2147483647 h 464"/>
              <a:gd name="T18" fmla="*/ 2147483647 w 474"/>
              <a:gd name="T19" fmla="*/ 2147483647 h 464"/>
              <a:gd name="T20" fmla="*/ 2147483647 w 474"/>
              <a:gd name="T21" fmla="*/ 2147483647 h 464"/>
              <a:gd name="T22" fmla="*/ 2147483647 w 474"/>
              <a:gd name="T23" fmla="*/ 2147483647 h 464"/>
              <a:gd name="T24" fmla="*/ 2147483647 w 474"/>
              <a:gd name="T25" fmla="*/ 2147483647 h 464"/>
              <a:gd name="T26" fmla="*/ 2147483647 w 474"/>
              <a:gd name="T27" fmla="*/ 2147483647 h 464"/>
              <a:gd name="T28" fmla="*/ 2147483647 w 474"/>
              <a:gd name="T29" fmla="*/ 2147483647 h 464"/>
              <a:gd name="T30" fmla="*/ 2147483647 w 474"/>
              <a:gd name="T31" fmla="*/ 2147483647 h 464"/>
              <a:gd name="T32" fmla="*/ 2147483647 w 474"/>
              <a:gd name="T33" fmla="*/ 2147483647 h 464"/>
              <a:gd name="T34" fmla="*/ 2147483647 w 474"/>
              <a:gd name="T35" fmla="*/ 2147483647 h 464"/>
              <a:gd name="T36" fmla="*/ 2147483647 w 474"/>
              <a:gd name="T37" fmla="*/ 2147483647 h 464"/>
              <a:gd name="T38" fmla="*/ 2147483647 w 474"/>
              <a:gd name="T39" fmla="*/ 2147483647 h 464"/>
              <a:gd name="T40" fmla="*/ 2147483647 w 474"/>
              <a:gd name="T41" fmla="*/ 2147483647 h 464"/>
              <a:gd name="T42" fmla="*/ 2147483647 w 474"/>
              <a:gd name="T43" fmla="*/ 2147483647 h 464"/>
              <a:gd name="T44" fmla="*/ 2147483647 w 474"/>
              <a:gd name="T45" fmla="*/ 2147483647 h 464"/>
              <a:gd name="T46" fmla="*/ 2147483647 w 474"/>
              <a:gd name="T47" fmla="*/ 2147483647 h 464"/>
              <a:gd name="T48" fmla="*/ 2147483647 w 474"/>
              <a:gd name="T49" fmla="*/ 2147483647 h 464"/>
              <a:gd name="T50" fmla="*/ 2147483647 w 474"/>
              <a:gd name="T51" fmla="*/ 2147483647 h 464"/>
              <a:gd name="T52" fmla="*/ 2147483647 w 474"/>
              <a:gd name="T53" fmla="*/ 2147483647 h 464"/>
              <a:gd name="T54" fmla="*/ 2147483647 w 474"/>
              <a:gd name="T55" fmla="*/ 2147483647 h 464"/>
              <a:gd name="T56" fmla="*/ 2147483647 w 474"/>
              <a:gd name="T57" fmla="*/ 2147483647 h 464"/>
              <a:gd name="T58" fmla="*/ 2147483647 w 474"/>
              <a:gd name="T59" fmla="*/ 2147483647 h 464"/>
              <a:gd name="T60" fmla="*/ 2147483647 w 474"/>
              <a:gd name="T61" fmla="*/ 2147483647 h 464"/>
              <a:gd name="T62" fmla="*/ 2147483647 w 474"/>
              <a:gd name="T63" fmla="*/ 2147483647 h 464"/>
              <a:gd name="T64" fmla="*/ 2147483647 w 474"/>
              <a:gd name="T65" fmla="*/ 2147483647 h 464"/>
              <a:gd name="T66" fmla="*/ 2147483647 w 474"/>
              <a:gd name="T67" fmla="*/ 2147483647 h 464"/>
              <a:gd name="T68" fmla="*/ 2147483647 w 474"/>
              <a:gd name="T69" fmla="*/ 2147483647 h 464"/>
              <a:gd name="T70" fmla="*/ 2147483647 w 474"/>
              <a:gd name="T71" fmla="*/ 2147483647 h 464"/>
              <a:gd name="T72" fmla="*/ 2147483647 w 474"/>
              <a:gd name="T73" fmla="*/ 2147483647 h 464"/>
              <a:gd name="T74" fmla="*/ 2147483647 w 474"/>
              <a:gd name="T75" fmla="*/ 2147483647 h 464"/>
              <a:gd name="T76" fmla="*/ 2147483647 w 474"/>
              <a:gd name="T77" fmla="*/ 2147483647 h 464"/>
              <a:gd name="T78" fmla="*/ 2147483647 w 474"/>
              <a:gd name="T79" fmla="*/ 2147483647 h 464"/>
              <a:gd name="T80" fmla="*/ 2147483647 w 474"/>
              <a:gd name="T81" fmla="*/ 2147483647 h 464"/>
              <a:gd name="T82" fmla="*/ 2147483647 w 474"/>
              <a:gd name="T83" fmla="*/ 2147483647 h 4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4"/>
              <a:gd name="T127" fmla="*/ 0 h 464"/>
              <a:gd name="T128" fmla="*/ 474 w 474"/>
              <a:gd name="T129" fmla="*/ 464 h 4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4" h="464">
                <a:moveTo>
                  <a:pt x="0" y="464"/>
                </a:moveTo>
                <a:lnTo>
                  <a:pt x="0" y="459"/>
                </a:lnTo>
                <a:lnTo>
                  <a:pt x="5" y="455"/>
                </a:lnTo>
                <a:lnTo>
                  <a:pt x="10" y="450"/>
                </a:lnTo>
                <a:lnTo>
                  <a:pt x="14" y="445"/>
                </a:lnTo>
                <a:lnTo>
                  <a:pt x="19" y="440"/>
                </a:lnTo>
                <a:lnTo>
                  <a:pt x="24" y="435"/>
                </a:lnTo>
                <a:lnTo>
                  <a:pt x="29" y="430"/>
                </a:lnTo>
                <a:lnTo>
                  <a:pt x="34" y="430"/>
                </a:lnTo>
                <a:lnTo>
                  <a:pt x="39" y="426"/>
                </a:lnTo>
                <a:lnTo>
                  <a:pt x="43" y="421"/>
                </a:lnTo>
                <a:lnTo>
                  <a:pt x="48" y="416"/>
                </a:lnTo>
                <a:lnTo>
                  <a:pt x="53" y="411"/>
                </a:lnTo>
                <a:lnTo>
                  <a:pt x="58" y="406"/>
                </a:lnTo>
                <a:lnTo>
                  <a:pt x="63" y="401"/>
                </a:lnTo>
                <a:lnTo>
                  <a:pt x="68" y="397"/>
                </a:lnTo>
                <a:lnTo>
                  <a:pt x="72" y="392"/>
                </a:lnTo>
                <a:lnTo>
                  <a:pt x="77" y="392"/>
                </a:lnTo>
                <a:lnTo>
                  <a:pt x="82" y="387"/>
                </a:lnTo>
                <a:lnTo>
                  <a:pt x="87" y="382"/>
                </a:lnTo>
                <a:lnTo>
                  <a:pt x="92" y="377"/>
                </a:lnTo>
                <a:lnTo>
                  <a:pt x="97" y="372"/>
                </a:lnTo>
                <a:lnTo>
                  <a:pt x="101" y="368"/>
                </a:lnTo>
                <a:lnTo>
                  <a:pt x="101" y="363"/>
                </a:lnTo>
                <a:lnTo>
                  <a:pt x="106" y="358"/>
                </a:lnTo>
                <a:lnTo>
                  <a:pt x="111" y="353"/>
                </a:lnTo>
                <a:lnTo>
                  <a:pt x="111" y="348"/>
                </a:lnTo>
                <a:lnTo>
                  <a:pt x="116" y="343"/>
                </a:lnTo>
                <a:lnTo>
                  <a:pt x="116" y="338"/>
                </a:lnTo>
                <a:lnTo>
                  <a:pt x="121" y="334"/>
                </a:lnTo>
                <a:lnTo>
                  <a:pt x="126" y="329"/>
                </a:lnTo>
                <a:lnTo>
                  <a:pt x="126" y="324"/>
                </a:lnTo>
                <a:lnTo>
                  <a:pt x="130" y="319"/>
                </a:lnTo>
                <a:lnTo>
                  <a:pt x="130" y="314"/>
                </a:lnTo>
                <a:lnTo>
                  <a:pt x="135" y="309"/>
                </a:lnTo>
                <a:lnTo>
                  <a:pt x="135" y="305"/>
                </a:lnTo>
                <a:lnTo>
                  <a:pt x="140" y="300"/>
                </a:lnTo>
                <a:lnTo>
                  <a:pt x="145" y="295"/>
                </a:lnTo>
                <a:lnTo>
                  <a:pt x="145" y="290"/>
                </a:lnTo>
                <a:lnTo>
                  <a:pt x="150" y="285"/>
                </a:lnTo>
                <a:lnTo>
                  <a:pt x="150" y="280"/>
                </a:lnTo>
                <a:lnTo>
                  <a:pt x="155" y="276"/>
                </a:lnTo>
                <a:lnTo>
                  <a:pt x="155" y="271"/>
                </a:lnTo>
                <a:lnTo>
                  <a:pt x="159" y="266"/>
                </a:lnTo>
                <a:lnTo>
                  <a:pt x="159" y="261"/>
                </a:lnTo>
                <a:lnTo>
                  <a:pt x="164" y="256"/>
                </a:lnTo>
                <a:lnTo>
                  <a:pt x="169" y="251"/>
                </a:lnTo>
                <a:lnTo>
                  <a:pt x="169" y="242"/>
                </a:lnTo>
                <a:lnTo>
                  <a:pt x="174" y="237"/>
                </a:lnTo>
                <a:lnTo>
                  <a:pt x="174" y="232"/>
                </a:lnTo>
                <a:lnTo>
                  <a:pt x="179" y="227"/>
                </a:lnTo>
                <a:lnTo>
                  <a:pt x="179" y="218"/>
                </a:lnTo>
                <a:lnTo>
                  <a:pt x="184" y="213"/>
                </a:lnTo>
                <a:lnTo>
                  <a:pt x="188" y="208"/>
                </a:lnTo>
                <a:lnTo>
                  <a:pt x="188" y="198"/>
                </a:lnTo>
                <a:lnTo>
                  <a:pt x="193" y="193"/>
                </a:lnTo>
                <a:lnTo>
                  <a:pt x="193" y="189"/>
                </a:lnTo>
                <a:lnTo>
                  <a:pt x="198" y="179"/>
                </a:lnTo>
                <a:lnTo>
                  <a:pt x="198" y="174"/>
                </a:lnTo>
                <a:lnTo>
                  <a:pt x="203" y="169"/>
                </a:lnTo>
                <a:lnTo>
                  <a:pt x="203" y="160"/>
                </a:lnTo>
                <a:lnTo>
                  <a:pt x="208" y="155"/>
                </a:lnTo>
                <a:lnTo>
                  <a:pt x="213" y="150"/>
                </a:lnTo>
                <a:lnTo>
                  <a:pt x="213" y="140"/>
                </a:lnTo>
                <a:lnTo>
                  <a:pt x="217" y="135"/>
                </a:lnTo>
                <a:lnTo>
                  <a:pt x="217" y="131"/>
                </a:lnTo>
                <a:lnTo>
                  <a:pt x="222" y="126"/>
                </a:lnTo>
                <a:lnTo>
                  <a:pt x="227" y="126"/>
                </a:lnTo>
                <a:lnTo>
                  <a:pt x="232" y="121"/>
                </a:lnTo>
                <a:lnTo>
                  <a:pt x="237" y="121"/>
                </a:lnTo>
                <a:lnTo>
                  <a:pt x="242" y="116"/>
                </a:lnTo>
                <a:lnTo>
                  <a:pt x="246" y="116"/>
                </a:lnTo>
                <a:lnTo>
                  <a:pt x="251" y="116"/>
                </a:lnTo>
                <a:lnTo>
                  <a:pt x="256" y="111"/>
                </a:lnTo>
                <a:lnTo>
                  <a:pt x="261" y="111"/>
                </a:lnTo>
                <a:lnTo>
                  <a:pt x="266" y="111"/>
                </a:lnTo>
                <a:lnTo>
                  <a:pt x="271" y="116"/>
                </a:lnTo>
                <a:lnTo>
                  <a:pt x="275" y="116"/>
                </a:lnTo>
                <a:lnTo>
                  <a:pt x="280" y="121"/>
                </a:lnTo>
                <a:lnTo>
                  <a:pt x="285" y="121"/>
                </a:lnTo>
                <a:lnTo>
                  <a:pt x="290" y="126"/>
                </a:lnTo>
                <a:lnTo>
                  <a:pt x="295" y="126"/>
                </a:lnTo>
                <a:lnTo>
                  <a:pt x="300" y="126"/>
                </a:lnTo>
                <a:lnTo>
                  <a:pt x="304" y="131"/>
                </a:lnTo>
                <a:lnTo>
                  <a:pt x="309" y="131"/>
                </a:lnTo>
                <a:lnTo>
                  <a:pt x="314" y="131"/>
                </a:lnTo>
                <a:lnTo>
                  <a:pt x="319" y="131"/>
                </a:lnTo>
                <a:lnTo>
                  <a:pt x="324" y="131"/>
                </a:lnTo>
                <a:lnTo>
                  <a:pt x="329" y="135"/>
                </a:lnTo>
                <a:lnTo>
                  <a:pt x="334" y="135"/>
                </a:lnTo>
                <a:lnTo>
                  <a:pt x="338" y="135"/>
                </a:lnTo>
                <a:lnTo>
                  <a:pt x="343" y="135"/>
                </a:lnTo>
                <a:lnTo>
                  <a:pt x="348" y="140"/>
                </a:lnTo>
                <a:lnTo>
                  <a:pt x="353" y="145"/>
                </a:lnTo>
                <a:lnTo>
                  <a:pt x="358" y="145"/>
                </a:lnTo>
                <a:lnTo>
                  <a:pt x="363" y="145"/>
                </a:lnTo>
                <a:lnTo>
                  <a:pt x="367" y="150"/>
                </a:lnTo>
                <a:lnTo>
                  <a:pt x="372" y="150"/>
                </a:lnTo>
                <a:lnTo>
                  <a:pt x="377" y="150"/>
                </a:lnTo>
                <a:lnTo>
                  <a:pt x="382" y="145"/>
                </a:lnTo>
                <a:lnTo>
                  <a:pt x="387" y="145"/>
                </a:lnTo>
                <a:lnTo>
                  <a:pt x="392" y="140"/>
                </a:lnTo>
                <a:lnTo>
                  <a:pt x="396" y="140"/>
                </a:lnTo>
                <a:lnTo>
                  <a:pt x="401" y="140"/>
                </a:lnTo>
                <a:lnTo>
                  <a:pt x="406" y="135"/>
                </a:lnTo>
                <a:lnTo>
                  <a:pt x="411" y="135"/>
                </a:lnTo>
                <a:lnTo>
                  <a:pt x="416" y="131"/>
                </a:lnTo>
                <a:lnTo>
                  <a:pt x="416" y="126"/>
                </a:lnTo>
                <a:lnTo>
                  <a:pt x="421" y="121"/>
                </a:lnTo>
                <a:lnTo>
                  <a:pt x="421" y="111"/>
                </a:lnTo>
                <a:lnTo>
                  <a:pt x="425" y="106"/>
                </a:lnTo>
                <a:lnTo>
                  <a:pt x="430" y="102"/>
                </a:lnTo>
                <a:lnTo>
                  <a:pt x="430" y="92"/>
                </a:lnTo>
                <a:lnTo>
                  <a:pt x="435" y="87"/>
                </a:lnTo>
                <a:lnTo>
                  <a:pt x="435" y="82"/>
                </a:lnTo>
                <a:lnTo>
                  <a:pt x="440" y="73"/>
                </a:lnTo>
                <a:lnTo>
                  <a:pt x="440" y="68"/>
                </a:lnTo>
                <a:lnTo>
                  <a:pt x="445" y="63"/>
                </a:lnTo>
                <a:lnTo>
                  <a:pt x="450" y="53"/>
                </a:lnTo>
                <a:lnTo>
                  <a:pt x="450" y="48"/>
                </a:lnTo>
                <a:lnTo>
                  <a:pt x="454" y="44"/>
                </a:lnTo>
                <a:lnTo>
                  <a:pt x="454" y="34"/>
                </a:lnTo>
                <a:lnTo>
                  <a:pt x="459" y="29"/>
                </a:lnTo>
                <a:lnTo>
                  <a:pt x="459" y="24"/>
                </a:lnTo>
                <a:lnTo>
                  <a:pt x="464" y="19"/>
                </a:lnTo>
                <a:lnTo>
                  <a:pt x="464" y="10"/>
                </a:lnTo>
                <a:lnTo>
                  <a:pt x="469" y="5"/>
                </a:lnTo>
                <a:lnTo>
                  <a:pt x="47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10" name="Freeform 218"/>
          <p:cNvSpPr>
            <a:spLocks/>
          </p:cNvSpPr>
          <p:nvPr/>
        </p:nvSpPr>
        <p:spPr bwMode="auto">
          <a:xfrm>
            <a:off x="6530975" y="4146550"/>
            <a:ext cx="244475" cy="306388"/>
          </a:xfrm>
          <a:custGeom>
            <a:avLst/>
            <a:gdLst>
              <a:gd name="T0" fmla="*/ 0 w 154"/>
              <a:gd name="T1" fmla="*/ 2147483647 h 193"/>
              <a:gd name="T2" fmla="*/ 0 w 154"/>
              <a:gd name="T3" fmla="*/ 2147483647 h 193"/>
              <a:gd name="T4" fmla="*/ 2147483647 w 154"/>
              <a:gd name="T5" fmla="*/ 2147483647 h 193"/>
              <a:gd name="T6" fmla="*/ 2147483647 w 154"/>
              <a:gd name="T7" fmla="*/ 2147483647 h 193"/>
              <a:gd name="T8" fmla="*/ 2147483647 w 154"/>
              <a:gd name="T9" fmla="*/ 2147483647 h 193"/>
              <a:gd name="T10" fmla="*/ 2147483647 w 154"/>
              <a:gd name="T11" fmla="*/ 2147483647 h 193"/>
              <a:gd name="T12" fmla="*/ 2147483647 w 154"/>
              <a:gd name="T13" fmla="*/ 2147483647 h 193"/>
              <a:gd name="T14" fmla="*/ 2147483647 w 154"/>
              <a:gd name="T15" fmla="*/ 2147483647 h 193"/>
              <a:gd name="T16" fmla="*/ 2147483647 w 154"/>
              <a:gd name="T17" fmla="*/ 2147483647 h 193"/>
              <a:gd name="T18" fmla="*/ 2147483647 w 154"/>
              <a:gd name="T19" fmla="*/ 2147483647 h 193"/>
              <a:gd name="T20" fmla="*/ 2147483647 w 154"/>
              <a:gd name="T21" fmla="*/ 2147483647 h 193"/>
              <a:gd name="T22" fmla="*/ 2147483647 w 154"/>
              <a:gd name="T23" fmla="*/ 2147483647 h 193"/>
              <a:gd name="T24" fmla="*/ 2147483647 w 154"/>
              <a:gd name="T25" fmla="*/ 2147483647 h 193"/>
              <a:gd name="T26" fmla="*/ 2147483647 w 154"/>
              <a:gd name="T27" fmla="*/ 2147483647 h 193"/>
              <a:gd name="T28" fmla="*/ 2147483647 w 154"/>
              <a:gd name="T29" fmla="*/ 2147483647 h 193"/>
              <a:gd name="T30" fmla="*/ 2147483647 w 154"/>
              <a:gd name="T31" fmla="*/ 2147483647 h 193"/>
              <a:gd name="T32" fmla="*/ 2147483647 w 154"/>
              <a:gd name="T33" fmla="*/ 2147483647 h 193"/>
              <a:gd name="T34" fmla="*/ 2147483647 w 154"/>
              <a:gd name="T35" fmla="*/ 2147483647 h 193"/>
              <a:gd name="T36" fmla="*/ 2147483647 w 154"/>
              <a:gd name="T37" fmla="*/ 2147483647 h 193"/>
              <a:gd name="T38" fmla="*/ 2147483647 w 154"/>
              <a:gd name="T39" fmla="*/ 2147483647 h 193"/>
              <a:gd name="T40" fmla="*/ 2147483647 w 154"/>
              <a:gd name="T41" fmla="*/ 2147483647 h 193"/>
              <a:gd name="T42" fmla="*/ 2147483647 w 154"/>
              <a:gd name="T43" fmla="*/ 2147483647 h 193"/>
              <a:gd name="T44" fmla="*/ 2147483647 w 154"/>
              <a:gd name="T45" fmla="*/ 2147483647 h 193"/>
              <a:gd name="T46" fmla="*/ 2147483647 w 154"/>
              <a:gd name="T47" fmla="*/ 2147483647 h 193"/>
              <a:gd name="T48" fmla="*/ 2147483647 w 154"/>
              <a:gd name="T49" fmla="*/ 2147483647 h 193"/>
              <a:gd name="T50" fmla="*/ 2147483647 w 154"/>
              <a:gd name="T51" fmla="*/ 2147483647 h 193"/>
              <a:gd name="T52" fmla="*/ 2147483647 w 154"/>
              <a:gd name="T53" fmla="*/ 2147483647 h 193"/>
              <a:gd name="T54" fmla="*/ 2147483647 w 154"/>
              <a:gd name="T55" fmla="*/ 2147483647 h 193"/>
              <a:gd name="T56" fmla="*/ 2147483647 w 154"/>
              <a:gd name="T57" fmla="*/ 2147483647 h 193"/>
              <a:gd name="T58" fmla="*/ 2147483647 w 154"/>
              <a:gd name="T59" fmla="*/ 2147483647 h 193"/>
              <a:gd name="T60" fmla="*/ 2147483647 w 154"/>
              <a:gd name="T61" fmla="*/ 2147483647 h 193"/>
              <a:gd name="T62" fmla="*/ 2147483647 w 154"/>
              <a:gd name="T63" fmla="*/ 2147483647 h 193"/>
              <a:gd name="T64" fmla="*/ 2147483647 w 154"/>
              <a:gd name="T65" fmla="*/ 2147483647 h 193"/>
              <a:gd name="T66" fmla="*/ 2147483647 w 154"/>
              <a:gd name="T67" fmla="*/ 2147483647 h 193"/>
              <a:gd name="T68" fmla="*/ 2147483647 w 154"/>
              <a:gd name="T69" fmla="*/ 2147483647 h 193"/>
              <a:gd name="T70" fmla="*/ 2147483647 w 154"/>
              <a:gd name="T71" fmla="*/ 2147483647 h 193"/>
              <a:gd name="T72" fmla="*/ 2147483647 w 154"/>
              <a:gd name="T73" fmla="*/ 2147483647 h 193"/>
              <a:gd name="T74" fmla="*/ 2147483647 w 154"/>
              <a:gd name="T75" fmla="*/ 2147483647 h 193"/>
              <a:gd name="T76" fmla="*/ 2147483647 w 154"/>
              <a:gd name="T77" fmla="*/ 2147483647 h 193"/>
              <a:gd name="T78" fmla="*/ 2147483647 w 154"/>
              <a:gd name="T79" fmla="*/ 2147483647 h 193"/>
              <a:gd name="T80" fmla="*/ 2147483647 w 154"/>
              <a:gd name="T81" fmla="*/ 2147483647 h 193"/>
              <a:gd name="T82" fmla="*/ 2147483647 w 154"/>
              <a:gd name="T83" fmla="*/ 2147483647 h 193"/>
              <a:gd name="T84" fmla="*/ 2147483647 w 154"/>
              <a:gd name="T85" fmla="*/ 0 h 1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4"/>
              <a:gd name="T130" fmla="*/ 0 h 193"/>
              <a:gd name="T131" fmla="*/ 154 w 154"/>
              <a:gd name="T132" fmla="*/ 193 h 1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4" h="193">
                <a:moveTo>
                  <a:pt x="0" y="193"/>
                </a:moveTo>
                <a:lnTo>
                  <a:pt x="0" y="188"/>
                </a:lnTo>
                <a:lnTo>
                  <a:pt x="5" y="183"/>
                </a:lnTo>
                <a:lnTo>
                  <a:pt x="5" y="179"/>
                </a:lnTo>
                <a:lnTo>
                  <a:pt x="9" y="174"/>
                </a:lnTo>
                <a:lnTo>
                  <a:pt x="9" y="169"/>
                </a:lnTo>
                <a:lnTo>
                  <a:pt x="14" y="164"/>
                </a:lnTo>
                <a:lnTo>
                  <a:pt x="19" y="159"/>
                </a:lnTo>
                <a:lnTo>
                  <a:pt x="19" y="154"/>
                </a:lnTo>
                <a:lnTo>
                  <a:pt x="24" y="150"/>
                </a:lnTo>
                <a:lnTo>
                  <a:pt x="24" y="145"/>
                </a:lnTo>
                <a:lnTo>
                  <a:pt x="29" y="140"/>
                </a:lnTo>
                <a:lnTo>
                  <a:pt x="29" y="135"/>
                </a:lnTo>
                <a:lnTo>
                  <a:pt x="34" y="130"/>
                </a:lnTo>
                <a:lnTo>
                  <a:pt x="34" y="125"/>
                </a:lnTo>
                <a:lnTo>
                  <a:pt x="38" y="120"/>
                </a:lnTo>
                <a:lnTo>
                  <a:pt x="43" y="116"/>
                </a:lnTo>
                <a:lnTo>
                  <a:pt x="43" y="111"/>
                </a:lnTo>
                <a:lnTo>
                  <a:pt x="48" y="106"/>
                </a:lnTo>
                <a:lnTo>
                  <a:pt x="48" y="101"/>
                </a:lnTo>
                <a:lnTo>
                  <a:pt x="53" y="96"/>
                </a:lnTo>
                <a:lnTo>
                  <a:pt x="58" y="91"/>
                </a:lnTo>
                <a:lnTo>
                  <a:pt x="63" y="87"/>
                </a:lnTo>
                <a:lnTo>
                  <a:pt x="63" y="82"/>
                </a:lnTo>
                <a:lnTo>
                  <a:pt x="67" y="77"/>
                </a:lnTo>
                <a:lnTo>
                  <a:pt x="72" y="72"/>
                </a:lnTo>
                <a:lnTo>
                  <a:pt x="77" y="67"/>
                </a:lnTo>
                <a:lnTo>
                  <a:pt x="82" y="62"/>
                </a:lnTo>
                <a:lnTo>
                  <a:pt x="87" y="58"/>
                </a:lnTo>
                <a:lnTo>
                  <a:pt x="92" y="53"/>
                </a:lnTo>
                <a:lnTo>
                  <a:pt x="96" y="48"/>
                </a:lnTo>
                <a:lnTo>
                  <a:pt x="101" y="48"/>
                </a:lnTo>
                <a:lnTo>
                  <a:pt x="106" y="43"/>
                </a:lnTo>
                <a:lnTo>
                  <a:pt x="111" y="38"/>
                </a:lnTo>
                <a:lnTo>
                  <a:pt x="116" y="33"/>
                </a:lnTo>
                <a:lnTo>
                  <a:pt x="121" y="29"/>
                </a:lnTo>
                <a:lnTo>
                  <a:pt x="125" y="24"/>
                </a:lnTo>
                <a:lnTo>
                  <a:pt x="130" y="19"/>
                </a:lnTo>
                <a:lnTo>
                  <a:pt x="135" y="14"/>
                </a:lnTo>
                <a:lnTo>
                  <a:pt x="140" y="9"/>
                </a:lnTo>
                <a:lnTo>
                  <a:pt x="145" y="9"/>
                </a:lnTo>
                <a:lnTo>
                  <a:pt x="150" y="4"/>
                </a:lnTo>
                <a:lnTo>
                  <a:pt x="15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11" name="Text Box 219"/>
          <p:cNvSpPr txBox="1">
            <a:spLocks noChangeArrowheads="1"/>
          </p:cNvSpPr>
          <p:nvPr/>
        </p:nvSpPr>
        <p:spPr bwMode="auto">
          <a:xfrm>
            <a:off x="1358900" y="5903913"/>
            <a:ext cx="66421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Comparison between M</a:t>
            </a:r>
            <a:r>
              <a:rPr lang="en-US" altLang="zh-CN" baseline="-25000">
                <a:latin typeface="Arial" pitchFamily="34" charset="0"/>
              </a:rPr>
              <a:t>20</a:t>
            </a:r>
            <a:r>
              <a:rPr lang="en-US" altLang="zh-CN">
                <a:latin typeface="Arial" pitchFamily="34" charset="0"/>
              </a:rPr>
              <a:t>(v) and 0.5M</a:t>
            </a:r>
            <a:r>
              <a:rPr lang="en-US" altLang="zh-CN" baseline="-25000">
                <a:latin typeface="Arial" pitchFamily="34" charset="0"/>
              </a:rPr>
              <a:t>10</a:t>
            </a:r>
            <a:r>
              <a:rPr lang="en-US" altLang="zh-CN">
                <a:latin typeface="Arial" pitchFamily="34" charset="0"/>
              </a:rPr>
              <a:t>(2v) for basis [2:4]X[2:4]</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550" y="1363663"/>
            <a:ext cx="8977313" cy="5265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19" name="Text Box 3"/>
          <p:cNvSpPr txBox="1">
            <a:spLocks noChangeArrowheads="1"/>
          </p:cNvSpPr>
          <p:nvPr/>
        </p:nvSpPr>
        <p:spPr bwMode="auto">
          <a:xfrm>
            <a:off x="2209800" y="547688"/>
            <a:ext cx="45370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zh-CN" altLang="en-US" sz="2800">
                <a:solidFill>
                  <a:schemeClr val="accent2"/>
                </a:solidFill>
                <a:latin typeface="Arial" pitchFamily="34" charset="0"/>
              </a:rPr>
              <a:t>与 </a:t>
            </a:r>
            <a:r>
              <a:rPr lang="en-US" altLang="zh-CN" sz="2800">
                <a:solidFill>
                  <a:schemeClr val="accent2"/>
                </a:solidFill>
                <a:latin typeface="Arial" pitchFamily="34" charset="0"/>
              </a:rPr>
              <a:t>BLS-GSM</a:t>
            </a:r>
            <a:r>
              <a:rPr lang="zh-CN" altLang="en-US" sz="2800">
                <a:solidFill>
                  <a:schemeClr val="accent2"/>
                </a:solidFill>
                <a:latin typeface="Arial" pitchFamily="34" charset="0"/>
              </a:rPr>
              <a:t>的比较</a:t>
            </a:r>
          </a:p>
          <a:p>
            <a:r>
              <a:rPr lang="zh-CN" altLang="en-US" sz="1400">
                <a:solidFill>
                  <a:srgbClr val="000000"/>
                </a:solidFill>
                <a:latin typeface="Arial" pitchFamily="34" charset="0"/>
              </a:rPr>
              <a:t>（</a:t>
            </a:r>
            <a:r>
              <a:rPr lang="en-US" altLang="zh-CN" sz="1400">
                <a:solidFill>
                  <a:srgbClr val="000000"/>
                </a:solidFill>
                <a:latin typeface="Arial" pitchFamily="34" charset="0"/>
                <a:cs typeface="Arial" pitchFamily="34" charset="0"/>
              </a:rPr>
              <a:t>Bayesian Least SquaresGaussian Scale Mixture</a:t>
            </a:r>
            <a:r>
              <a:rPr lang="zh-CN" altLang="en-US" sz="1400">
                <a:solidFill>
                  <a:srgbClr val="000000"/>
                </a:solidFill>
                <a:latin typeface="Arial" pitchFamily="34" charset="0"/>
              </a:rPr>
              <a:t>）</a:t>
            </a:r>
            <a:endParaRPr lang="zh-CN" altLang="en-US" sz="1400">
              <a:solidFill>
                <a:schemeClr val="accent2"/>
              </a:solidFill>
              <a:latin typeface="Arial" pitchFamily="34"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71600" y="1108075"/>
            <a:ext cx="6096000" cy="514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3" name="Text Box 3"/>
          <p:cNvSpPr txBox="1">
            <a:spLocks noChangeArrowheads="1"/>
          </p:cNvSpPr>
          <p:nvPr/>
        </p:nvSpPr>
        <p:spPr bwMode="auto">
          <a:xfrm>
            <a:off x="2209800" y="547688"/>
            <a:ext cx="4335463"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zh-CN" altLang="en-US" sz="2800">
                <a:solidFill>
                  <a:schemeClr val="accent2"/>
                </a:solidFill>
                <a:latin typeface="Arial" pitchFamily="34" charset="0"/>
              </a:rPr>
              <a:t>与 </a:t>
            </a:r>
            <a:r>
              <a:rPr lang="en-US" altLang="zh-CN" sz="2800">
                <a:solidFill>
                  <a:schemeClr val="accent2"/>
                </a:solidFill>
                <a:latin typeface="Arial" pitchFamily="34" charset="0"/>
              </a:rPr>
              <a:t>BLS-GSM</a:t>
            </a:r>
            <a:r>
              <a:rPr lang="zh-CN" altLang="en-US" sz="2800">
                <a:solidFill>
                  <a:schemeClr val="accent2"/>
                </a:solidFill>
                <a:latin typeface="Arial" pitchFamily="34" charset="0"/>
              </a:rPr>
              <a:t>的比较</a:t>
            </a:r>
          </a:p>
          <a:p>
            <a:pPr algn="ctr"/>
            <a:r>
              <a:rPr lang="zh-CN" altLang="en-US" sz="1400">
                <a:solidFill>
                  <a:srgbClr val="000000"/>
                </a:solidFill>
                <a:latin typeface="Arial" pitchFamily="34" charset="0"/>
              </a:rPr>
              <a:t>（</a:t>
            </a:r>
            <a:r>
              <a:rPr lang="en-US" altLang="zh-CN" sz="1400">
                <a:solidFill>
                  <a:srgbClr val="000000"/>
                </a:solidFill>
                <a:latin typeface="Arial" pitchFamily="34" charset="0"/>
                <a:cs typeface="Arial" pitchFamily="34" charset="0"/>
              </a:rPr>
              <a:t>Bayesian Least SquaresGaussian Scale Mixture</a:t>
            </a:r>
            <a:r>
              <a:rPr lang="zh-CN" altLang="en-US" sz="1400">
                <a:solidFill>
                  <a:srgbClr val="000000"/>
                </a:solidFill>
                <a:latin typeface="Arial" pitchFamily="34" charset="0"/>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2386" name="Rectangle 2"/>
          <p:cNvSpPr>
            <a:spLocks noChangeArrowheads="1"/>
          </p:cNvSpPr>
          <p:nvPr/>
        </p:nvSpPr>
        <p:spPr bwMode="auto">
          <a:xfrm>
            <a:off x="1828800" y="1506488"/>
            <a:ext cx="5105400" cy="914400"/>
          </a:xfrm>
          <a:prstGeom prst="rect">
            <a:avLst/>
          </a:prstGeom>
          <a:solidFill>
            <a:srgbClr val="FFFFA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18436" name="Rectangle 3"/>
          <p:cNvSpPr>
            <a:spLocks noGrp="1" noChangeArrowheads="1"/>
          </p:cNvSpPr>
          <p:nvPr>
            <p:ph type="body" idx="1"/>
          </p:nvPr>
        </p:nvSpPr>
        <p:spPr>
          <a:xfrm>
            <a:off x="304800" y="762000"/>
            <a:ext cx="8610600" cy="914400"/>
          </a:xfrm>
        </p:spPr>
        <p:txBody>
          <a:bodyPr/>
          <a:lstStyle/>
          <a:p>
            <a:pPr eaLnBrk="1" hangingPunct="1">
              <a:lnSpc>
                <a:spcPct val="95000"/>
              </a:lnSpc>
              <a:spcBef>
                <a:spcPct val="50000"/>
              </a:spcBef>
            </a:pPr>
            <a:r>
              <a:rPr lang="zh-CN" altLang="en-US" dirty="0" smtClean="0"/>
              <a:t>一般 </a:t>
            </a:r>
            <a:r>
              <a:rPr lang="en-US" altLang="zh-CN" dirty="0" smtClean="0"/>
              <a:t>P(X) </a:t>
            </a:r>
            <a:r>
              <a:rPr lang="zh-CN" altLang="en-US" dirty="0" smtClean="0"/>
              <a:t>用 </a:t>
            </a:r>
            <a:r>
              <a:rPr lang="en-US" altLang="zh-CN" dirty="0" smtClean="0"/>
              <a:t>GGD</a:t>
            </a:r>
            <a:r>
              <a:rPr lang="zh-CN" altLang="en-US" dirty="0" smtClean="0"/>
              <a:t>近似</a:t>
            </a:r>
            <a:r>
              <a:rPr lang="en-US" altLang="zh-CN" dirty="0" smtClean="0"/>
              <a:t>: </a:t>
            </a:r>
          </a:p>
        </p:txBody>
      </p:sp>
      <p:graphicFrame>
        <p:nvGraphicFramePr>
          <p:cNvPr id="18434" name="Object 4"/>
          <p:cNvGraphicFramePr>
            <a:graphicFrameLocks noChangeAspect="1"/>
          </p:cNvGraphicFramePr>
          <p:nvPr>
            <p:extLst>
              <p:ext uri="{D42A27DB-BD31-4B8C-83A1-F6EECF244321}">
                <p14:modId xmlns="" xmlns:p14="http://schemas.microsoft.com/office/powerpoint/2010/main" val="2091986973"/>
              </p:ext>
            </p:extLst>
          </p:nvPr>
        </p:nvGraphicFramePr>
        <p:xfrm>
          <a:off x="2078038" y="1460500"/>
          <a:ext cx="2779712" cy="825500"/>
        </p:xfrm>
        <a:graphic>
          <a:graphicData uri="http://schemas.openxmlformats.org/presentationml/2006/ole">
            <p:oleObj spid="_x0000_s141353" name="Equation" r:id="rId4" imgW="939600" imgH="279360" progId="Equation.DSMT4">
              <p:embed/>
            </p:oleObj>
          </a:graphicData>
        </a:graphic>
      </p:graphicFrame>
      <p:sp>
        <p:nvSpPr>
          <p:cNvPr id="18438" name="Text Box 6"/>
          <p:cNvSpPr txBox="1">
            <a:spLocks noChangeArrowheads="1"/>
          </p:cNvSpPr>
          <p:nvPr/>
        </p:nvSpPr>
        <p:spPr bwMode="auto">
          <a:xfrm>
            <a:off x="6699250" y="5943600"/>
            <a:ext cx="19113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1600">
                <a:solidFill>
                  <a:srgbClr val="000099"/>
                </a:solidFill>
                <a:latin typeface="Arial" pitchFamily="34" charset="0"/>
              </a:rPr>
              <a:t>from: Simoncelli 99</a:t>
            </a:r>
          </a:p>
        </p:txBody>
      </p:sp>
      <p:pic>
        <p:nvPicPr>
          <p:cNvPr id="18439" name="Picture 7"/>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14350" y="2671763"/>
            <a:ext cx="8172450" cy="304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0083692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834" name="Rectangle 1026"/>
          <p:cNvSpPr>
            <a:spLocks noGrp="1" noChangeArrowheads="1"/>
          </p:cNvSpPr>
          <p:nvPr>
            <p:ph type="ctrTitle"/>
          </p:nvPr>
        </p:nvSpPr>
        <p:spPr>
          <a:xfrm>
            <a:off x="685800" y="2130425"/>
            <a:ext cx="7772400" cy="1470025"/>
          </a:xfrm>
        </p:spPr>
        <p:txBody>
          <a:bodyPr anchor="ctr"/>
          <a:lstStyle/>
          <a:p>
            <a:pPr algn="ctr" eaLnBrk="1" hangingPunct="1">
              <a:defRPr/>
            </a:pPr>
            <a:r>
              <a:rPr lang="zh-CN" altLang="en-US" sz="6000" smtClean="0">
                <a:solidFill>
                  <a:srgbClr val="000099"/>
                </a:solidFill>
                <a:effectLst>
                  <a:outerShdw blurRad="38100" dist="38100" dir="2700000" algn="tl">
                    <a:srgbClr val="C0C0C0"/>
                  </a:outerShdw>
                </a:effectLst>
              </a:rPr>
              <a:t>其他降质模型</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090" name="Picture 1026" descr="unJPG30Lena_eye_8x8"/>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52600" y="3810000"/>
            <a:ext cx="57277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1" name="Picture 1027" descr="JPG30Lena_ey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52600" y="1295400"/>
            <a:ext cx="57277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9860" name="Rectangle 1028"/>
          <p:cNvSpPr>
            <a:spLocks noGrp="1" noChangeArrowheads="1"/>
          </p:cNvSpPr>
          <p:nvPr>
            <p:ph type="title"/>
          </p:nvPr>
        </p:nvSpPr>
        <p:spPr/>
        <p:txBody>
          <a:bodyPr anchor="ctr"/>
          <a:lstStyle/>
          <a:p>
            <a:pPr eaLnBrk="1" hangingPunct="1">
              <a:defRPr/>
            </a:pPr>
            <a:r>
              <a:rPr lang="en-US" altLang="zh-CN" sz="4800" smtClean="0">
                <a:solidFill>
                  <a:srgbClr val="000099"/>
                </a:solidFill>
                <a:effectLst>
                  <a:outerShdw blurRad="38100" dist="38100" dir="2700000" algn="tl">
                    <a:srgbClr val="C0C0C0"/>
                  </a:outerShdw>
                </a:effectLst>
                <a:cs typeface="Times New Roman" pitchFamily="18" charset="0"/>
              </a:rPr>
              <a:t>JPEG </a:t>
            </a:r>
            <a:r>
              <a:rPr lang="zh-CN" altLang="en-US" sz="4800" smtClean="0">
                <a:solidFill>
                  <a:srgbClr val="000099"/>
                </a:solidFill>
                <a:effectLst>
                  <a:outerShdw blurRad="38100" dist="38100" dir="2700000" algn="tl">
                    <a:srgbClr val="C0C0C0"/>
                  </a:outerShdw>
                </a:effectLst>
              </a:rPr>
              <a:t>失真去除</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0882" name="Rectangle 1026"/>
          <p:cNvSpPr>
            <a:spLocks noGrp="1" noChangeArrowheads="1"/>
          </p:cNvSpPr>
          <p:nvPr>
            <p:ph type="title"/>
          </p:nvPr>
        </p:nvSpPr>
        <p:spPr/>
        <p:txBody>
          <a:bodyPr anchor="ctr"/>
          <a:lstStyle/>
          <a:p>
            <a:pPr eaLnBrk="1" hangingPunct="1">
              <a:defRPr/>
            </a:pPr>
            <a:r>
              <a:rPr lang="en-US" altLang="zh-CN" sz="4800" smtClean="0">
                <a:solidFill>
                  <a:srgbClr val="000099"/>
                </a:solidFill>
                <a:effectLst>
                  <a:outerShdw blurRad="38100" dist="38100" dir="2700000" algn="tl">
                    <a:srgbClr val="C0C0C0"/>
                  </a:outerShdw>
                </a:effectLst>
                <a:cs typeface="Times New Roman" pitchFamily="18" charset="0"/>
              </a:rPr>
              <a:t>JPEG</a:t>
            </a:r>
            <a:r>
              <a:rPr lang="zh-CN" altLang="en-US" sz="4800" smtClean="0">
                <a:solidFill>
                  <a:srgbClr val="000099"/>
                </a:solidFill>
                <a:effectLst>
                  <a:outerShdw blurRad="38100" dist="38100" dir="2700000" algn="tl">
                    <a:srgbClr val="C0C0C0"/>
                  </a:outerShdw>
                </a:effectLst>
              </a:rPr>
              <a:t>失真去除</a:t>
            </a:r>
          </a:p>
        </p:txBody>
      </p:sp>
      <p:sp>
        <p:nvSpPr>
          <p:cNvPr id="90115" name="AutoShape 1027"/>
          <p:cNvSpPr>
            <a:spLocks noChangeAspect="1" noChangeArrowheads="1" noTextEdit="1"/>
          </p:cNvSpPr>
          <p:nvPr/>
        </p:nvSpPr>
        <p:spPr bwMode="auto">
          <a:xfrm>
            <a:off x="990600" y="1219200"/>
            <a:ext cx="6781800" cy="546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16" name="Rectangle 1028"/>
          <p:cNvSpPr>
            <a:spLocks noChangeArrowheads="1"/>
          </p:cNvSpPr>
          <p:nvPr/>
        </p:nvSpPr>
        <p:spPr bwMode="auto">
          <a:xfrm>
            <a:off x="1947863" y="1625600"/>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17" name="Rectangle 1029"/>
          <p:cNvSpPr>
            <a:spLocks noChangeArrowheads="1"/>
          </p:cNvSpPr>
          <p:nvPr/>
        </p:nvSpPr>
        <p:spPr bwMode="auto">
          <a:xfrm>
            <a:off x="1947863" y="1625600"/>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18" name="Freeform 1030"/>
          <p:cNvSpPr>
            <a:spLocks/>
          </p:cNvSpPr>
          <p:nvPr/>
        </p:nvSpPr>
        <p:spPr bwMode="auto">
          <a:xfrm>
            <a:off x="2290763" y="1625600"/>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19" name="Freeform 1031"/>
          <p:cNvSpPr>
            <a:spLocks/>
          </p:cNvSpPr>
          <p:nvPr/>
        </p:nvSpPr>
        <p:spPr bwMode="auto">
          <a:xfrm>
            <a:off x="1947863" y="1968500"/>
            <a:ext cx="685800" cy="1588"/>
          </a:xfrm>
          <a:custGeom>
            <a:avLst/>
            <a:gdLst>
              <a:gd name="T0" fmla="*/ 0 w 76"/>
              <a:gd name="T1" fmla="*/ 0 h 1588"/>
              <a:gd name="T2" fmla="*/ 2147483647 w 76"/>
              <a:gd name="T3" fmla="*/ 0 h 1588"/>
              <a:gd name="T4" fmla="*/ 2147483647 w 76"/>
              <a:gd name="T5" fmla="*/ 0 h 1588"/>
              <a:gd name="T6" fmla="*/ 0 60000 65536"/>
              <a:gd name="T7" fmla="*/ 0 60000 65536"/>
              <a:gd name="T8" fmla="*/ 0 60000 65536"/>
              <a:gd name="T9" fmla="*/ 0 w 76"/>
              <a:gd name="T10" fmla="*/ 0 h 1588"/>
              <a:gd name="T11" fmla="*/ 76 w 76"/>
              <a:gd name="T12" fmla="*/ 1588 h 1588"/>
            </a:gdLst>
            <a:ahLst/>
            <a:cxnLst>
              <a:cxn ang="T6">
                <a:pos x="T0" y="T1"/>
              </a:cxn>
              <a:cxn ang="T7">
                <a:pos x="T2" y="T3"/>
              </a:cxn>
              <a:cxn ang="T8">
                <a:pos x="T4" y="T5"/>
              </a:cxn>
            </a:cxnLst>
            <a:rect l="T9" t="T10" r="T11" b="T12"/>
            <a:pathLst>
              <a:path w="76" h="1588">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20" name="Line 1032"/>
          <p:cNvSpPr>
            <a:spLocks noChangeShapeType="1"/>
          </p:cNvSpPr>
          <p:nvPr/>
        </p:nvSpPr>
        <p:spPr bwMode="auto">
          <a:xfrm>
            <a:off x="1947863"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1" name="Freeform 1033"/>
          <p:cNvSpPr>
            <a:spLocks/>
          </p:cNvSpPr>
          <p:nvPr/>
        </p:nvSpPr>
        <p:spPr bwMode="auto">
          <a:xfrm>
            <a:off x="1947863"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22" name="Line 1034"/>
          <p:cNvSpPr>
            <a:spLocks noChangeShapeType="1"/>
          </p:cNvSpPr>
          <p:nvPr/>
        </p:nvSpPr>
        <p:spPr bwMode="auto">
          <a:xfrm flipV="1">
            <a:off x="194786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3" name="Line 1035"/>
          <p:cNvSpPr>
            <a:spLocks noChangeShapeType="1"/>
          </p:cNvSpPr>
          <p:nvPr/>
        </p:nvSpPr>
        <p:spPr bwMode="auto">
          <a:xfrm>
            <a:off x="1947863" y="23114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4" name="Line 1036"/>
          <p:cNvSpPr>
            <a:spLocks noChangeShapeType="1"/>
          </p:cNvSpPr>
          <p:nvPr/>
        </p:nvSpPr>
        <p:spPr bwMode="auto">
          <a:xfrm flipV="1">
            <a:off x="194786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5" name="Line 1037"/>
          <p:cNvSpPr>
            <a:spLocks noChangeShapeType="1"/>
          </p:cNvSpPr>
          <p:nvPr/>
        </p:nvSpPr>
        <p:spPr bwMode="auto">
          <a:xfrm flipV="1">
            <a:off x="2290763" y="2303463"/>
            <a:ext cx="1587" cy="793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6" name="Line 1038"/>
          <p:cNvSpPr>
            <a:spLocks noChangeShapeType="1"/>
          </p:cNvSpPr>
          <p:nvPr/>
        </p:nvSpPr>
        <p:spPr bwMode="auto">
          <a:xfrm>
            <a:off x="2290763" y="16256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7" name="Line 1039"/>
          <p:cNvSpPr>
            <a:spLocks noChangeShapeType="1"/>
          </p:cNvSpPr>
          <p:nvPr/>
        </p:nvSpPr>
        <p:spPr bwMode="auto">
          <a:xfrm>
            <a:off x="1947863" y="19685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8" name="Line 1040"/>
          <p:cNvSpPr>
            <a:spLocks noChangeShapeType="1"/>
          </p:cNvSpPr>
          <p:nvPr/>
        </p:nvSpPr>
        <p:spPr bwMode="auto">
          <a:xfrm flipH="1">
            <a:off x="2625725" y="19685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9" name="Line 1041"/>
          <p:cNvSpPr>
            <a:spLocks noChangeShapeType="1"/>
          </p:cNvSpPr>
          <p:nvPr/>
        </p:nvSpPr>
        <p:spPr bwMode="auto">
          <a:xfrm>
            <a:off x="1947863"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30" name="Freeform 1042"/>
          <p:cNvSpPr>
            <a:spLocks/>
          </p:cNvSpPr>
          <p:nvPr/>
        </p:nvSpPr>
        <p:spPr bwMode="auto">
          <a:xfrm>
            <a:off x="1947863"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1" name="Line 1043"/>
          <p:cNvSpPr>
            <a:spLocks noChangeShapeType="1"/>
          </p:cNvSpPr>
          <p:nvPr/>
        </p:nvSpPr>
        <p:spPr bwMode="auto">
          <a:xfrm flipV="1">
            <a:off x="194786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32" name="Freeform 1044"/>
          <p:cNvSpPr>
            <a:spLocks/>
          </p:cNvSpPr>
          <p:nvPr/>
        </p:nvSpPr>
        <p:spPr bwMode="auto">
          <a:xfrm>
            <a:off x="1947863" y="1625600"/>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4"/>
                </a:lnTo>
                <a:lnTo>
                  <a:pt x="148" y="284"/>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8" y="205"/>
                </a:lnTo>
                <a:lnTo>
                  <a:pt x="222" y="205"/>
                </a:lnTo>
                <a:lnTo>
                  <a:pt x="228" y="205"/>
                </a:lnTo>
                <a:lnTo>
                  <a:pt x="239" y="193"/>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19"/>
                </a:lnTo>
                <a:lnTo>
                  <a:pt x="313" y="114"/>
                </a:lnTo>
                <a:lnTo>
                  <a:pt x="319"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8"/>
                </a:lnTo>
                <a:lnTo>
                  <a:pt x="404" y="28"/>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3" name="Freeform 1045"/>
          <p:cNvSpPr>
            <a:spLocks/>
          </p:cNvSpPr>
          <p:nvPr/>
        </p:nvSpPr>
        <p:spPr bwMode="auto">
          <a:xfrm>
            <a:off x="1957388" y="1625600"/>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2147483647 h 427"/>
              <a:gd name="T76" fmla="*/ 2147483647 w 426"/>
              <a:gd name="T77" fmla="*/ 2147483647 h 427"/>
              <a:gd name="T78" fmla="*/ 2147483647 w 426"/>
              <a:gd name="T79" fmla="*/ 2147483647 h 427"/>
              <a:gd name="T80" fmla="*/ 2147483647 w 426"/>
              <a:gd name="T81" fmla="*/ 2147483647 h 427"/>
              <a:gd name="T82" fmla="*/ 2147483647 w 426"/>
              <a:gd name="T83" fmla="*/ 2147483647 h 427"/>
              <a:gd name="T84" fmla="*/ 2147483647 w 426"/>
              <a:gd name="T85" fmla="*/ 2147483647 h 427"/>
              <a:gd name="T86" fmla="*/ 2147483647 w 426"/>
              <a:gd name="T87" fmla="*/ 2147483647 h 427"/>
              <a:gd name="T88" fmla="*/ 2147483647 w 426"/>
              <a:gd name="T89" fmla="*/ 0 h 4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6"/>
              <a:gd name="T136" fmla="*/ 0 h 427"/>
              <a:gd name="T137" fmla="*/ 426 w 426"/>
              <a:gd name="T138" fmla="*/ 427 h 42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6" h="427">
                <a:moveTo>
                  <a:pt x="0" y="427"/>
                </a:moveTo>
                <a:lnTo>
                  <a:pt x="0" y="421"/>
                </a:lnTo>
                <a:lnTo>
                  <a:pt x="5" y="421"/>
                </a:lnTo>
                <a:lnTo>
                  <a:pt x="17" y="410"/>
                </a:lnTo>
                <a:lnTo>
                  <a:pt x="17" y="404"/>
                </a:lnTo>
                <a:lnTo>
                  <a:pt x="22" y="404"/>
                </a:lnTo>
                <a:lnTo>
                  <a:pt x="28" y="398"/>
                </a:lnTo>
                <a:lnTo>
                  <a:pt x="34" y="393"/>
                </a:lnTo>
                <a:lnTo>
                  <a:pt x="39" y="387"/>
                </a:lnTo>
                <a:lnTo>
                  <a:pt x="45" y="387"/>
                </a:lnTo>
                <a:lnTo>
                  <a:pt x="51" y="381"/>
                </a:lnTo>
                <a:lnTo>
                  <a:pt x="57" y="376"/>
                </a:lnTo>
                <a:lnTo>
                  <a:pt x="62" y="370"/>
                </a:lnTo>
                <a:lnTo>
                  <a:pt x="68" y="364"/>
                </a:lnTo>
                <a:lnTo>
                  <a:pt x="74" y="364"/>
                </a:lnTo>
                <a:lnTo>
                  <a:pt x="79" y="358"/>
                </a:lnTo>
                <a:lnTo>
                  <a:pt x="85" y="353"/>
                </a:lnTo>
                <a:lnTo>
                  <a:pt x="85" y="347"/>
                </a:lnTo>
                <a:lnTo>
                  <a:pt x="91" y="341"/>
                </a:lnTo>
                <a:lnTo>
                  <a:pt x="96" y="336"/>
                </a:lnTo>
                <a:lnTo>
                  <a:pt x="96" y="324"/>
                </a:lnTo>
                <a:lnTo>
                  <a:pt x="102" y="319"/>
                </a:lnTo>
                <a:lnTo>
                  <a:pt x="108" y="313"/>
                </a:lnTo>
                <a:lnTo>
                  <a:pt x="108" y="307"/>
                </a:lnTo>
                <a:lnTo>
                  <a:pt x="113" y="302"/>
                </a:lnTo>
                <a:lnTo>
                  <a:pt x="119" y="296"/>
                </a:lnTo>
                <a:lnTo>
                  <a:pt x="119" y="284"/>
                </a:lnTo>
                <a:lnTo>
                  <a:pt x="125" y="279"/>
                </a:lnTo>
                <a:lnTo>
                  <a:pt x="125" y="273"/>
                </a:lnTo>
                <a:lnTo>
                  <a:pt x="130" y="267"/>
                </a:lnTo>
                <a:lnTo>
                  <a:pt x="136" y="262"/>
                </a:lnTo>
                <a:lnTo>
                  <a:pt x="136" y="256"/>
                </a:lnTo>
                <a:lnTo>
                  <a:pt x="142" y="245"/>
                </a:lnTo>
                <a:lnTo>
                  <a:pt x="153" y="233"/>
                </a:lnTo>
                <a:lnTo>
                  <a:pt x="148" y="233"/>
                </a:lnTo>
                <a:lnTo>
                  <a:pt x="153" y="233"/>
                </a:lnTo>
                <a:lnTo>
                  <a:pt x="159" y="233"/>
                </a:lnTo>
                <a:lnTo>
                  <a:pt x="165" y="228"/>
                </a:lnTo>
                <a:lnTo>
                  <a:pt x="170" y="228"/>
                </a:lnTo>
                <a:lnTo>
                  <a:pt x="176" y="222"/>
                </a:lnTo>
                <a:lnTo>
                  <a:pt x="182" y="222"/>
                </a:lnTo>
                <a:lnTo>
                  <a:pt x="187" y="216"/>
                </a:lnTo>
                <a:lnTo>
                  <a:pt x="193" y="216"/>
                </a:lnTo>
                <a:lnTo>
                  <a:pt x="199" y="211"/>
                </a:lnTo>
                <a:lnTo>
                  <a:pt x="204" y="211"/>
                </a:lnTo>
                <a:lnTo>
                  <a:pt x="210" y="216"/>
                </a:lnTo>
                <a:lnTo>
                  <a:pt x="216" y="216"/>
                </a:lnTo>
                <a:lnTo>
                  <a:pt x="222" y="216"/>
                </a:lnTo>
                <a:lnTo>
                  <a:pt x="227" y="211"/>
                </a:lnTo>
                <a:lnTo>
                  <a:pt x="233" y="211"/>
                </a:lnTo>
                <a:lnTo>
                  <a:pt x="239" y="205"/>
                </a:lnTo>
                <a:lnTo>
                  <a:pt x="244" y="205"/>
                </a:lnTo>
                <a:lnTo>
                  <a:pt x="250" y="199"/>
                </a:lnTo>
                <a:lnTo>
                  <a:pt x="256" y="199"/>
                </a:lnTo>
                <a:lnTo>
                  <a:pt x="261" y="193"/>
                </a:lnTo>
                <a:lnTo>
                  <a:pt x="267" y="193"/>
                </a:lnTo>
                <a:lnTo>
                  <a:pt x="273" y="188"/>
                </a:lnTo>
                <a:lnTo>
                  <a:pt x="278" y="182"/>
                </a:lnTo>
                <a:lnTo>
                  <a:pt x="284" y="171"/>
                </a:lnTo>
                <a:lnTo>
                  <a:pt x="284" y="165"/>
                </a:lnTo>
                <a:lnTo>
                  <a:pt x="290" y="159"/>
                </a:lnTo>
                <a:lnTo>
                  <a:pt x="295" y="154"/>
                </a:lnTo>
                <a:lnTo>
                  <a:pt x="295" y="148"/>
                </a:lnTo>
                <a:lnTo>
                  <a:pt x="301" y="142"/>
                </a:lnTo>
                <a:lnTo>
                  <a:pt x="301" y="131"/>
                </a:lnTo>
                <a:lnTo>
                  <a:pt x="307" y="125"/>
                </a:lnTo>
                <a:lnTo>
                  <a:pt x="313" y="119"/>
                </a:lnTo>
                <a:lnTo>
                  <a:pt x="313" y="114"/>
                </a:lnTo>
                <a:lnTo>
                  <a:pt x="318" y="108"/>
                </a:lnTo>
                <a:lnTo>
                  <a:pt x="324" y="102"/>
                </a:lnTo>
                <a:lnTo>
                  <a:pt x="324" y="91"/>
                </a:lnTo>
                <a:lnTo>
                  <a:pt x="330" y="85"/>
                </a:lnTo>
                <a:lnTo>
                  <a:pt x="335" y="80"/>
                </a:lnTo>
                <a:lnTo>
                  <a:pt x="335" y="74"/>
                </a:lnTo>
                <a:lnTo>
                  <a:pt x="341" y="68"/>
                </a:lnTo>
                <a:lnTo>
                  <a:pt x="347" y="63"/>
                </a:lnTo>
                <a:lnTo>
                  <a:pt x="352" y="57"/>
                </a:lnTo>
                <a:lnTo>
                  <a:pt x="358" y="57"/>
                </a:lnTo>
                <a:lnTo>
                  <a:pt x="364" y="51"/>
                </a:lnTo>
                <a:lnTo>
                  <a:pt x="369" y="46"/>
                </a:lnTo>
                <a:lnTo>
                  <a:pt x="375" y="40"/>
                </a:lnTo>
                <a:lnTo>
                  <a:pt x="381" y="34"/>
                </a:lnTo>
                <a:lnTo>
                  <a:pt x="386" y="34"/>
                </a:lnTo>
                <a:lnTo>
                  <a:pt x="392" y="28"/>
                </a:lnTo>
                <a:lnTo>
                  <a:pt x="398" y="23"/>
                </a:lnTo>
                <a:lnTo>
                  <a:pt x="404" y="17"/>
                </a:lnTo>
                <a:lnTo>
                  <a:pt x="409" y="11"/>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4" name="Rectangle 1046"/>
          <p:cNvSpPr>
            <a:spLocks noChangeArrowheads="1"/>
          </p:cNvSpPr>
          <p:nvPr/>
        </p:nvSpPr>
        <p:spPr bwMode="auto">
          <a:xfrm>
            <a:off x="3049588" y="1625600"/>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35" name="Rectangle 1047"/>
          <p:cNvSpPr>
            <a:spLocks noChangeArrowheads="1"/>
          </p:cNvSpPr>
          <p:nvPr/>
        </p:nvSpPr>
        <p:spPr bwMode="auto">
          <a:xfrm>
            <a:off x="3049588" y="1625600"/>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6" name="Freeform 1048"/>
          <p:cNvSpPr>
            <a:spLocks/>
          </p:cNvSpPr>
          <p:nvPr/>
        </p:nvSpPr>
        <p:spPr bwMode="auto">
          <a:xfrm>
            <a:off x="3392488" y="1625600"/>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7" name="Freeform 1049"/>
          <p:cNvSpPr>
            <a:spLocks/>
          </p:cNvSpPr>
          <p:nvPr/>
        </p:nvSpPr>
        <p:spPr bwMode="auto">
          <a:xfrm>
            <a:off x="3049588" y="1968500"/>
            <a:ext cx="685800" cy="1588"/>
          </a:xfrm>
          <a:custGeom>
            <a:avLst/>
            <a:gdLst>
              <a:gd name="T0" fmla="*/ 0 w 76"/>
              <a:gd name="T1" fmla="*/ 0 h 1588"/>
              <a:gd name="T2" fmla="*/ 2147483647 w 76"/>
              <a:gd name="T3" fmla="*/ 0 h 1588"/>
              <a:gd name="T4" fmla="*/ 2147483647 w 76"/>
              <a:gd name="T5" fmla="*/ 0 h 1588"/>
              <a:gd name="T6" fmla="*/ 0 60000 65536"/>
              <a:gd name="T7" fmla="*/ 0 60000 65536"/>
              <a:gd name="T8" fmla="*/ 0 60000 65536"/>
              <a:gd name="T9" fmla="*/ 0 w 76"/>
              <a:gd name="T10" fmla="*/ 0 h 1588"/>
              <a:gd name="T11" fmla="*/ 76 w 76"/>
              <a:gd name="T12" fmla="*/ 1588 h 1588"/>
            </a:gdLst>
            <a:ahLst/>
            <a:cxnLst>
              <a:cxn ang="T6">
                <a:pos x="T0" y="T1"/>
              </a:cxn>
              <a:cxn ang="T7">
                <a:pos x="T2" y="T3"/>
              </a:cxn>
              <a:cxn ang="T8">
                <a:pos x="T4" y="T5"/>
              </a:cxn>
            </a:cxnLst>
            <a:rect l="T9" t="T10" r="T11" b="T12"/>
            <a:pathLst>
              <a:path w="76" h="1588">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8" name="Line 1050"/>
          <p:cNvSpPr>
            <a:spLocks noChangeShapeType="1"/>
          </p:cNvSpPr>
          <p:nvPr/>
        </p:nvSpPr>
        <p:spPr bwMode="auto">
          <a:xfrm>
            <a:off x="304958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39" name="Freeform 1051"/>
          <p:cNvSpPr>
            <a:spLocks/>
          </p:cNvSpPr>
          <p:nvPr/>
        </p:nvSpPr>
        <p:spPr bwMode="auto">
          <a:xfrm>
            <a:off x="304958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40" name="Line 1052"/>
          <p:cNvSpPr>
            <a:spLocks noChangeShapeType="1"/>
          </p:cNvSpPr>
          <p:nvPr/>
        </p:nvSpPr>
        <p:spPr bwMode="auto">
          <a:xfrm flipV="1">
            <a:off x="30495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1" name="Line 1053"/>
          <p:cNvSpPr>
            <a:spLocks noChangeShapeType="1"/>
          </p:cNvSpPr>
          <p:nvPr/>
        </p:nvSpPr>
        <p:spPr bwMode="auto">
          <a:xfrm>
            <a:off x="3049588" y="23114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2" name="Line 1054"/>
          <p:cNvSpPr>
            <a:spLocks noChangeShapeType="1"/>
          </p:cNvSpPr>
          <p:nvPr/>
        </p:nvSpPr>
        <p:spPr bwMode="auto">
          <a:xfrm flipV="1">
            <a:off x="30495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3" name="Line 1055"/>
          <p:cNvSpPr>
            <a:spLocks noChangeShapeType="1"/>
          </p:cNvSpPr>
          <p:nvPr/>
        </p:nvSpPr>
        <p:spPr bwMode="auto">
          <a:xfrm flipV="1">
            <a:off x="3392488" y="2303463"/>
            <a:ext cx="1587" cy="793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4" name="Line 1056"/>
          <p:cNvSpPr>
            <a:spLocks noChangeShapeType="1"/>
          </p:cNvSpPr>
          <p:nvPr/>
        </p:nvSpPr>
        <p:spPr bwMode="auto">
          <a:xfrm>
            <a:off x="3392488" y="16256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5" name="Line 1057"/>
          <p:cNvSpPr>
            <a:spLocks noChangeShapeType="1"/>
          </p:cNvSpPr>
          <p:nvPr/>
        </p:nvSpPr>
        <p:spPr bwMode="auto">
          <a:xfrm>
            <a:off x="3049588" y="19685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6" name="Line 1058"/>
          <p:cNvSpPr>
            <a:spLocks noChangeShapeType="1"/>
          </p:cNvSpPr>
          <p:nvPr/>
        </p:nvSpPr>
        <p:spPr bwMode="auto">
          <a:xfrm flipH="1">
            <a:off x="3727450" y="19685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7" name="Line 1059"/>
          <p:cNvSpPr>
            <a:spLocks noChangeShapeType="1"/>
          </p:cNvSpPr>
          <p:nvPr/>
        </p:nvSpPr>
        <p:spPr bwMode="auto">
          <a:xfrm>
            <a:off x="304958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8" name="Freeform 1060"/>
          <p:cNvSpPr>
            <a:spLocks/>
          </p:cNvSpPr>
          <p:nvPr/>
        </p:nvSpPr>
        <p:spPr bwMode="auto">
          <a:xfrm>
            <a:off x="304958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49" name="Line 1061"/>
          <p:cNvSpPr>
            <a:spLocks noChangeShapeType="1"/>
          </p:cNvSpPr>
          <p:nvPr/>
        </p:nvSpPr>
        <p:spPr bwMode="auto">
          <a:xfrm flipV="1">
            <a:off x="30495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50" name="Freeform 1062"/>
          <p:cNvSpPr>
            <a:spLocks/>
          </p:cNvSpPr>
          <p:nvPr/>
        </p:nvSpPr>
        <p:spPr bwMode="auto">
          <a:xfrm>
            <a:off x="3049588" y="1625600"/>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4"/>
                </a:lnTo>
                <a:lnTo>
                  <a:pt x="148" y="284"/>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3"/>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19"/>
                </a:lnTo>
                <a:lnTo>
                  <a:pt x="313" y="114"/>
                </a:lnTo>
                <a:lnTo>
                  <a:pt x="319"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8"/>
                </a:lnTo>
                <a:lnTo>
                  <a:pt x="404" y="28"/>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1" name="Freeform 1063"/>
          <p:cNvSpPr>
            <a:spLocks/>
          </p:cNvSpPr>
          <p:nvPr/>
        </p:nvSpPr>
        <p:spPr bwMode="auto">
          <a:xfrm>
            <a:off x="3059113" y="1625600"/>
            <a:ext cx="685800" cy="668338"/>
          </a:xfrm>
          <a:custGeom>
            <a:avLst/>
            <a:gdLst>
              <a:gd name="T0" fmla="*/ 0 w 432"/>
              <a:gd name="T1" fmla="*/ 2147483647 h 421"/>
              <a:gd name="T2" fmla="*/ 2147483647 w 432"/>
              <a:gd name="T3" fmla="*/ 2147483647 h 421"/>
              <a:gd name="T4" fmla="*/ 2147483647 w 432"/>
              <a:gd name="T5" fmla="*/ 2147483647 h 421"/>
              <a:gd name="T6" fmla="*/ 2147483647 w 432"/>
              <a:gd name="T7" fmla="*/ 2147483647 h 421"/>
              <a:gd name="T8" fmla="*/ 2147483647 w 432"/>
              <a:gd name="T9" fmla="*/ 2147483647 h 421"/>
              <a:gd name="T10" fmla="*/ 2147483647 w 432"/>
              <a:gd name="T11" fmla="*/ 2147483647 h 421"/>
              <a:gd name="T12" fmla="*/ 2147483647 w 432"/>
              <a:gd name="T13" fmla="*/ 2147483647 h 421"/>
              <a:gd name="T14" fmla="*/ 2147483647 w 432"/>
              <a:gd name="T15" fmla="*/ 2147483647 h 421"/>
              <a:gd name="T16" fmla="*/ 2147483647 w 432"/>
              <a:gd name="T17" fmla="*/ 2147483647 h 421"/>
              <a:gd name="T18" fmla="*/ 2147483647 w 432"/>
              <a:gd name="T19" fmla="*/ 2147483647 h 421"/>
              <a:gd name="T20" fmla="*/ 2147483647 w 432"/>
              <a:gd name="T21" fmla="*/ 2147483647 h 421"/>
              <a:gd name="T22" fmla="*/ 2147483647 w 432"/>
              <a:gd name="T23" fmla="*/ 2147483647 h 421"/>
              <a:gd name="T24" fmla="*/ 2147483647 w 432"/>
              <a:gd name="T25" fmla="*/ 2147483647 h 421"/>
              <a:gd name="T26" fmla="*/ 2147483647 w 432"/>
              <a:gd name="T27" fmla="*/ 2147483647 h 421"/>
              <a:gd name="T28" fmla="*/ 2147483647 w 432"/>
              <a:gd name="T29" fmla="*/ 2147483647 h 421"/>
              <a:gd name="T30" fmla="*/ 2147483647 w 432"/>
              <a:gd name="T31" fmla="*/ 2147483647 h 421"/>
              <a:gd name="T32" fmla="*/ 2147483647 w 432"/>
              <a:gd name="T33" fmla="*/ 2147483647 h 421"/>
              <a:gd name="T34" fmla="*/ 2147483647 w 432"/>
              <a:gd name="T35" fmla="*/ 2147483647 h 421"/>
              <a:gd name="T36" fmla="*/ 2147483647 w 432"/>
              <a:gd name="T37" fmla="*/ 2147483647 h 421"/>
              <a:gd name="T38" fmla="*/ 2147483647 w 432"/>
              <a:gd name="T39" fmla="*/ 2147483647 h 421"/>
              <a:gd name="T40" fmla="*/ 2147483647 w 432"/>
              <a:gd name="T41" fmla="*/ 2147483647 h 421"/>
              <a:gd name="T42" fmla="*/ 2147483647 w 432"/>
              <a:gd name="T43" fmla="*/ 2147483647 h 421"/>
              <a:gd name="T44" fmla="*/ 2147483647 w 432"/>
              <a:gd name="T45" fmla="*/ 2147483647 h 421"/>
              <a:gd name="T46" fmla="*/ 2147483647 w 432"/>
              <a:gd name="T47" fmla="*/ 2147483647 h 421"/>
              <a:gd name="T48" fmla="*/ 2147483647 w 432"/>
              <a:gd name="T49" fmla="*/ 2147483647 h 421"/>
              <a:gd name="T50" fmla="*/ 2147483647 w 432"/>
              <a:gd name="T51" fmla="*/ 2147483647 h 421"/>
              <a:gd name="T52" fmla="*/ 2147483647 w 432"/>
              <a:gd name="T53" fmla="*/ 2147483647 h 421"/>
              <a:gd name="T54" fmla="*/ 2147483647 w 432"/>
              <a:gd name="T55" fmla="*/ 2147483647 h 421"/>
              <a:gd name="T56" fmla="*/ 2147483647 w 432"/>
              <a:gd name="T57" fmla="*/ 2147483647 h 421"/>
              <a:gd name="T58" fmla="*/ 2147483647 w 432"/>
              <a:gd name="T59" fmla="*/ 2147483647 h 421"/>
              <a:gd name="T60" fmla="*/ 2147483647 w 432"/>
              <a:gd name="T61" fmla="*/ 2147483647 h 421"/>
              <a:gd name="T62" fmla="*/ 2147483647 w 432"/>
              <a:gd name="T63" fmla="*/ 2147483647 h 421"/>
              <a:gd name="T64" fmla="*/ 2147483647 w 432"/>
              <a:gd name="T65" fmla="*/ 2147483647 h 421"/>
              <a:gd name="T66" fmla="*/ 2147483647 w 432"/>
              <a:gd name="T67" fmla="*/ 2147483647 h 421"/>
              <a:gd name="T68" fmla="*/ 2147483647 w 432"/>
              <a:gd name="T69" fmla="*/ 2147483647 h 421"/>
              <a:gd name="T70" fmla="*/ 2147483647 w 432"/>
              <a:gd name="T71" fmla="*/ 2147483647 h 421"/>
              <a:gd name="T72" fmla="*/ 2147483647 w 432"/>
              <a:gd name="T73" fmla="*/ 2147483647 h 421"/>
              <a:gd name="T74" fmla="*/ 2147483647 w 432"/>
              <a:gd name="T75" fmla="*/ 2147483647 h 421"/>
              <a:gd name="T76" fmla="*/ 2147483647 w 432"/>
              <a:gd name="T77" fmla="*/ 2147483647 h 421"/>
              <a:gd name="T78" fmla="*/ 2147483647 w 432"/>
              <a:gd name="T79" fmla="*/ 2147483647 h 421"/>
              <a:gd name="T80" fmla="*/ 2147483647 w 432"/>
              <a:gd name="T81" fmla="*/ 2147483647 h 421"/>
              <a:gd name="T82" fmla="*/ 2147483647 w 432"/>
              <a:gd name="T83" fmla="*/ 2147483647 h 421"/>
              <a:gd name="T84" fmla="*/ 2147483647 w 432"/>
              <a:gd name="T85" fmla="*/ 2147483647 h 421"/>
              <a:gd name="T86" fmla="*/ 2147483647 w 432"/>
              <a:gd name="T87" fmla="*/ 2147483647 h 421"/>
              <a:gd name="T88" fmla="*/ 2147483647 w 432"/>
              <a:gd name="T89" fmla="*/ 0 h 4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2"/>
              <a:gd name="T136" fmla="*/ 0 h 421"/>
              <a:gd name="T137" fmla="*/ 432 w 432"/>
              <a:gd name="T138" fmla="*/ 421 h 4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2" h="421">
                <a:moveTo>
                  <a:pt x="0" y="421"/>
                </a:moveTo>
                <a:lnTo>
                  <a:pt x="0" y="415"/>
                </a:lnTo>
                <a:lnTo>
                  <a:pt x="5" y="410"/>
                </a:lnTo>
                <a:lnTo>
                  <a:pt x="11" y="404"/>
                </a:lnTo>
                <a:lnTo>
                  <a:pt x="17" y="398"/>
                </a:lnTo>
                <a:lnTo>
                  <a:pt x="22" y="393"/>
                </a:lnTo>
                <a:lnTo>
                  <a:pt x="28" y="387"/>
                </a:lnTo>
                <a:lnTo>
                  <a:pt x="34" y="387"/>
                </a:lnTo>
                <a:lnTo>
                  <a:pt x="45" y="376"/>
                </a:lnTo>
                <a:lnTo>
                  <a:pt x="39" y="376"/>
                </a:lnTo>
                <a:lnTo>
                  <a:pt x="45" y="376"/>
                </a:lnTo>
                <a:lnTo>
                  <a:pt x="57" y="364"/>
                </a:lnTo>
                <a:lnTo>
                  <a:pt x="57" y="358"/>
                </a:lnTo>
                <a:lnTo>
                  <a:pt x="62" y="358"/>
                </a:lnTo>
                <a:lnTo>
                  <a:pt x="74" y="347"/>
                </a:lnTo>
                <a:lnTo>
                  <a:pt x="68" y="347"/>
                </a:lnTo>
                <a:lnTo>
                  <a:pt x="74" y="347"/>
                </a:lnTo>
                <a:lnTo>
                  <a:pt x="85" y="336"/>
                </a:lnTo>
                <a:lnTo>
                  <a:pt x="85" y="330"/>
                </a:lnTo>
                <a:lnTo>
                  <a:pt x="91" y="324"/>
                </a:lnTo>
                <a:lnTo>
                  <a:pt x="96" y="319"/>
                </a:lnTo>
                <a:lnTo>
                  <a:pt x="102" y="313"/>
                </a:lnTo>
                <a:lnTo>
                  <a:pt x="108" y="307"/>
                </a:lnTo>
                <a:lnTo>
                  <a:pt x="113" y="302"/>
                </a:lnTo>
                <a:lnTo>
                  <a:pt x="125" y="290"/>
                </a:lnTo>
                <a:lnTo>
                  <a:pt x="125" y="284"/>
                </a:lnTo>
                <a:lnTo>
                  <a:pt x="130" y="279"/>
                </a:lnTo>
                <a:lnTo>
                  <a:pt x="136" y="267"/>
                </a:lnTo>
                <a:lnTo>
                  <a:pt x="136" y="262"/>
                </a:lnTo>
                <a:lnTo>
                  <a:pt x="142" y="256"/>
                </a:lnTo>
                <a:lnTo>
                  <a:pt x="148" y="250"/>
                </a:lnTo>
                <a:lnTo>
                  <a:pt x="148" y="245"/>
                </a:lnTo>
                <a:lnTo>
                  <a:pt x="153" y="239"/>
                </a:lnTo>
                <a:lnTo>
                  <a:pt x="159" y="233"/>
                </a:lnTo>
                <a:lnTo>
                  <a:pt x="159" y="228"/>
                </a:lnTo>
                <a:lnTo>
                  <a:pt x="165" y="222"/>
                </a:lnTo>
                <a:lnTo>
                  <a:pt x="165" y="216"/>
                </a:lnTo>
                <a:lnTo>
                  <a:pt x="170" y="211"/>
                </a:lnTo>
                <a:lnTo>
                  <a:pt x="176" y="211"/>
                </a:lnTo>
                <a:lnTo>
                  <a:pt x="182" y="211"/>
                </a:lnTo>
                <a:lnTo>
                  <a:pt x="187" y="211"/>
                </a:lnTo>
                <a:lnTo>
                  <a:pt x="193" y="211"/>
                </a:lnTo>
                <a:lnTo>
                  <a:pt x="199" y="211"/>
                </a:lnTo>
                <a:lnTo>
                  <a:pt x="204" y="211"/>
                </a:lnTo>
                <a:lnTo>
                  <a:pt x="210" y="216"/>
                </a:lnTo>
                <a:lnTo>
                  <a:pt x="216" y="216"/>
                </a:lnTo>
                <a:lnTo>
                  <a:pt x="221" y="216"/>
                </a:lnTo>
                <a:lnTo>
                  <a:pt x="227" y="216"/>
                </a:lnTo>
                <a:lnTo>
                  <a:pt x="233" y="216"/>
                </a:lnTo>
                <a:lnTo>
                  <a:pt x="239" y="216"/>
                </a:lnTo>
                <a:lnTo>
                  <a:pt x="244" y="216"/>
                </a:lnTo>
                <a:lnTo>
                  <a:pt x="250" y="216"/>
                </a:lnTo>
                <a:lnTo>
                  <a:pt x="256" y="211"/>
                </a:lnTo>
                <a:lnTo>
                  <a:pt x="256" y="205"/>
                </a:lnTo>
                <a:lnTo>
                  <a:pt x="261" y="199"/>
                </a:lnTo>
                <a:lnTo>
                  <a:pt x="267" y="193"/>
                </a:lnTo>
                <a:lnTo>
                  <a:pt x="267" y="188"/>
                </a:lnTo>
                <a:lnTo>
                  <a:pt x="273" y="182"/>
                </a:lnTo>
                <a:lnTo>
                  <a:pt x="273" y="176"/>
                </a:lnTo>
                <a:lnTo>
                  <a:pt x="278" y="171"/>
                </a:lnTo>
                <a:lnTo>
                  <a:pt x="284" y="165"/>
                </a:lnTo>
                <a:lnTo>
                  <a:pt x="284" y="159"/>
                </a:lnTo>
                <a:lnTo>
                  <a:pt x="290" y="148"/>
                </a:lnTo>
                <a:lnTo>
                  <a:pt x="301" y="137"/>
                </a:lnTo>
                <a:lnTo>
                  <a:pt x="301" y="131"/>
                </a:lnTo>
                <a:lnTo>
                  <a:pt x="307" y="125"/>
                </a:lnTo>
                <a:lnTo>
                  <a:pt x="313" y="119"/>
                </a:lnTo>
                <a:lnTo>
                  <a:pt x="318" y="114"/>
                </a:lnTo>
                <a:lnTo>
                  <a:pt x="330" y="102"/>
                </a:lnTo>
                <a:lnTo>
                  <a:pt x="324" y="102"/>
                </a:lnTo>
                <a:lnTo>
                  <a:pt x="330" y="102"/>
                </a:lnTo>
                <a:lnTo>
                  <a:pt x="341" y="91"/>
                </a:lnTo>
                <a:lnTo>
                  <a:pt x="341" y="85"/>
                </a:lnTo>
                <a:lnTo>
                  <a:pt x="347" y="80"/>
                </a:lnTo>
                <a:lnTo>
                  <a:pt x="352" y="74"/>
                </a:lnTo>
                <a:lnTo>
                  <a:pt x="358" y="68"/>
                </a:lnTo>
                <a:lnTo>
                  <a:pt x="364" y="63"/>
                </a:lnTo>
                <a:lnTo>
                  <a:pt x="369" y="63"/>
                </a:lnTo>
                <a:lnTo>
                  <a:pt x="381" y="51"/>
                </a:lnTo>
                <a:lnTo>
                  <a:pt x="381" y="46"/>
                </a:lnTo>
                <a:lnTo>
                  <a:pt x="386" y="40"/>
                </a:lnTo>
                <a:lnTo>
                  <a:pt x="392" y="34"/>
                </a:lnTo>
                <a:lnTo>
                  <a:pt x="398" y="34"/>
                </a:lnTo>
                <a:lnTo>
                  <a:pt x="409" y="23"/>
                </a:lnTo>
                <a:lnTo>
                  <a:pt x="409" y="17"/>
                </a:lnTo>
                <a:lnTo>
                  <a:pt x="415" y="17"/>
                </a:lnTo>
                <a:lnTo>
                  <a:pt x="426" y="6"/>
                </a:lnTo>
                <a:lnTo>
                  <a:pt x="421" y="6"/>
                </a:lnTo>
                <a:lnTo>
                  <a:pt x="426" y="6"/>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2" name="Rectangle 1064"/>
          <p:cNvSpPr>
            <a:spLocks noChangeArrowheads="1"/>
          </p:cNvSpPr>
          <p:nvPr/>
        </p:nvSpPr>
        <p:spPr bwMode="auto">
          <a:xfrm>
            <a:off x="4151313" y="1625600"/>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53" name="Rectangle 1065"/>
          <p:cNvSpPr>
            <a:spLocks noChangeArrowheads="1"/>
          </p:cNvSpPr>
          <p:nvPr/>
        </p:nvSpPr>
        <p:spPr bwMode="auto">
          <a:xfrm>
            <a:off x="4151313" y="1625600"/>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4" name="Freeform 1066"/>
          <p:cNvSpPr>
            <a:spLocks/>
          </p:cNvSpPr>
          <p:nvPr/>
        </p:nvSpPr>
        <p:spPr bwMode="auto">
          <a:xfrm>
            <a:off x="4494213" y="1625600"/>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5" name="Freeform 1067"/>
          <p:cNvSpPr>
            <a:spLocks/>
          </p:cNvSpPr>
          <p:nvPr/>
        </p:nvSpPr>
        <p:spPr bwMode="auto">
          <a:xfrm>
            <a:off x="4151313" y="1968500"/>
            <a:ext cx="685800" cy="1588"/>
          </a:xfrm>
          <a:custGeom>
            <a:avLst/>
            <a:gdLst>
              <a:gd name="T0" fmla="*/ 0 w 76"/>
              <a:gd name="T1" fmla="*/ 0 h 1588"/>
              <a:gd name="T2" fmla="*/ 2147483647 w 76"/>
              <a:gd name="T3" fmla="*/ 0 h 1588"/>
              <a:gd name="T4" fmla="*/ 2147483647 w 76"/>
              <a:gd name="T5" fmla="*/ 0 h 1588"/>
              <a:gd name="T6" fmla="*/ 0 60000 65536"/>
              <a:gd name="T7" fmla="*/ 0 60000 65536"/>
              <a:gd name="T8" fmla="*/ 0 60000 65536"/>
              <a:gd name="T9" fmla="*/ 0 w 76"/>
              <a:gd name="T10" fmla="*/ 0 h 1588"/>
              <a:gd name="T11" fmla="*/ 76 w 76"/>
              <a:gd name="T12" fmla="*/ 1588 h 1588"/>
            </a:gdLst>
            <a:ahLst/>
            <a:cxnLst>
              <a:cxn ang="T6">
                <a:pos x="T0" y="T1"/>
              </a:cxn>
              <a:cxn ang="T7">
                <a:pos x="T2" y="T3"/>
              </a:cxn>
              <a:cxn ang="T8">
                <a:pos x="T4" y="T5"/>
              </a:cxn>
            </a:cxnLst>
            <a:rect l="T9" t="T10" r="T11" b="T12"/>
            <a:pathLst>
              <a:path w="76" h="1588">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6" name="Line 1068"/>
          <p:cNvSpPr>
            <a:spLocks noChangeShapeType="1"/>
          </p:cNvSpPr>
          <p:nvPr/>
        </p:nvSpPr>
        <p:spPr bwMode="auto">
          <a:xfrm>
            <a:off x="4151313"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57" name="Freeform 1069"/>
          <p:cNvSpPr>
            <a:spLocks/>
          </p:cNvSpPr>
          <p:nvPr/>
        </p:nvSpPr>
        <p:spPr bwMode="auto">
          <a:xfrm>
            <a:off x="4151313"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8" name="Line 1070"/>
          <p:cNvSpPr>
            <a:spLocks noChangeShapeType="1"/>
          </p:cNvSpPr>
          <p:nvPr/>
        </p:nvSpPr>
        <p:spPr bwMode="auto">
          <a:xfrm flipV="1">
            <a:off x="415131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59" name="Line 1071"/>
          <p:cNvSpPr>
            <a:spLocks noChangeShapeType="1"/>
          </p:cNvSpPr>
          <p:nvPr/>
        </p:nvSpPr>
        <p:spPr bwMode="auto">
          <a:xfrm>
            <a:off x="4151313" y="23114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0" name="Line 1072"/>
          <p:cNvSpPr>
            <a:spLocks noChangeShapeType="1"/>
          </p:cNvSpPr>
          <p:nvPr/>
        </p:nvSpPr>
        <p:spPr bwMode="auto">
          <a:xfrm flipV="1">
            <a:off x="415131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1" name="Line 1073"/>
          <p:cNvSpPr>
            <a:spLocks noChangeShapeType="1"/>
          </p:cNvSpPr>
          <p:nvPr/>
        </p:nvSpPr>
        <p:spPr bwMode="auto">
          <a:xfrm flipV="1">
            <a:off x="4494213" y="2303463"/>
            <a:ext cx="1587" cy="793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2" name="Line 1074"/>
          <p:cNvSpPr>
            <a:spLocks noChangeShapeType="1"/>
          </p:cNvSpPr>
          <p:nvPr/>
        </p:nvSpPr>
        <p:spPr bwMode="auto">
          <a:xfrm>
            <a:off x="4494213" y="16256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3" name="Line 1075"/>
          <p:cNvSpPr>
            <a:spLocks noChangeShapeType="1"/>
          </p:cNvSpPr>
          <p:nvPr/>
        </p:nvSpPr>
        <p:spPr bwMode="auto">
          <a:xfrm>
            <a:off x="4151313" y="19685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4" name="Line 1076"/>
          <p:cNvSpPr>
            <a:spLocks noChangeShapeType="1"/>
          </p:cNvSpPr>
          <p:nvPr/>
        </p:nvSpPr>
        <p:spPr bwMode="auto">
          <a:xfrm flipH="1">
            <a:off x="4829175" y="19685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5" name="Line 1077"/>
          <p:cNvSpPr>
            <a:spLocks noChangeShapeType="1"/>
          </p:cNvSpPr>
          <p:nvPr/>
        </p:nvSpPr>
        <p:spPr bwMode="auto">
          <a:xfrm>
            <a:off x="4151313"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6" name="Freeform 1078"/>
          <p:cNvSpPr>
            <a:spLocks/>
          </p:cNvSpPr>
          <p:nvPr/>
        </p:nvSpPr>
        <p:spPr bwMode="auto">
          <a:xfrm>
            <a:off x="4151313"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67" name="Line 1079"/>
          <p:cNvSpPr>
            <a:spLocks noChangeShapeType="1"/>
          </p:cNvSpPr>
          <p:nvPr/>
        </p:nvSpPr>
        <p:spPr bwMode="auto">
          <a:xfrm flipV="1">
            <a:off x="415131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8" name="Freeform 1080"/>
          <p:cNvSpPr>
            <a:spLocks/>
          </p:cNvSpPr>
          <p:nvPr/>
        </p:nvSpPr>
        <p:spPr bwMode="auto">
          <a:xfrm>
            <a:off x="4151313" y="1625600"/>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4"/>
                </a:lnTo>
                <a:lnTo>
                  <a:pt x="148" y="284"/>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3"/>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19"/>
                </a:lnTo>
                <a:lnTo>
                  <a:pt x="313" y="114"/>
                </a:lnTo>
                <a:lnTo>
                  <a:pt x="318"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8"/>
                </a:lnTo>
                <a:lnTo>
                  <a:pt x="404" y="28"/>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69" name="Freeform 1081"/>
          <p:cNvSpPr>
            <a:spLocks/>
          </p:cNvSpPr>
          <p:nvPr/>
        </p:nvSpPr>
        <p:spPr bwMode="auto">
          <a:xfrm>
            <a:off x="4160838" y="1625600"/>
            <a:ext cx="685800" cy="668338"/>
          </a:xfrm>
          <a:custGeom>
            <a:avLst/>
            <a:gdLst>
              <a:gd name="T0" fmla="*/ 0 w 432"/>
              <a:gd name="T1" fmla="*/ 2147483647 h 421"/>
              <a:gd name="T2" fmla="*/ 2147483647 w 432"/>
              <a:gd name="T3" fmla="*/ 2147483647 h 421"/>
              <a:gd name="T4" fmla="*/ 2147483647 w 432"/>
              <a:gd name="T5" fmla="*/ 2147483647 h 421"/>
              <a:gd name="T6" fmla="*/ 2147483647 w 432"/>
              <a:gd name="T7" fmla="*/ 2147483647 h 421"/>
              <a:gd name="T8" fmla="*/ 2147483647 w 432"/>
              <a:gd name="T9" fmla="*/ 2147483647 h 421"/>
              <a:gd name="T10" fmla="*/ 2147483647 w 432"/>
              <a:gd name="T11" fmla="*/ 2147483647 h 421"/>
              <a:gd name="T12" fmla="*/ 2147483647 w 432"/>
              <a:gd name="T13" fmla="*/ 2147483647 h 421"/>
              <a:gd name="T14" fmla="*/ 2147483647 w 432"/>
              <a:gd name="T15" fmla="*/ 2147483647 h 421"/>
              <a:gd name="T16" fmla="*/ 2147483647 w 432"/>
              <a:gd name="T17" fmla="*/ 2147483647 h 421"/>
              <a:gd name="T18" fmla="*/ 2147483647 w 432"/>
              <a:gd name="T19" fmla="*/ 2147483647 h 421"/>
              <a:gd name="T20" fmla="*/ 2147483647 w 432"/>
              <a:gd name="T21" fmla="*/ 2147483647 h 421"/>
              <a:gd name="T22" fmla="*/ 2147483647 w 432"/>
              <a:gd name="T23" fmla="*/ 2147483647 h 421"/>
              <a:gd name="T24" fmla="*/ 2147483647 w 432"/>
              <a:gd name="T25" fmla="*/ 2147483647 h 421"/>
              <a:gd name="T26" fmla="*/ 2147483647 w 432"/>
              <a:gd name="T27" fmla="*/ 2147483647 h 421"/>
              <a:gd name="T28" fmla="*/ 2147483647 w 432"/>
              <a:gd name="T29" fmla="*/ 2147483647 h 421"/>
              <a:gd name="T30" fmla="*/ 2147483647 w 432"/>
              <a:gd name="T31" fmla="*/ 2147483647 h 421"/>
              <a:gd name="T32" fmla="*/ 2147483647 w 432"/>
              <a:gd name="T33" fmla="*/ 2147483647 h 421"/>
              <a:gd name="T34" fmla="*/ 2147483647 w 432"/>
              <a:gd name="T35" fmla="*/ 2147483647 h 421"/>
              <a:gd name="T36" fmla="*/ 2147483647 w 432"/>
              <a:gd name="T37" fmla="*/ 2147483647 h 421"/>
              <a:gd name="T38" fmla="*/ 2147483647 w 432"/>
              <a:gd name="T39" fmla="*/ 2147483647 h 421"/>
              <a:gd name="T40" fmla="*/ 2147483647 w 432"/>
              <a:gd name="T41" fmla="*/ 2147483647 h 421"/>
              <a:gd name="T42" fmla="*/ 2147483647 w 432"/>
              <a:gd name="T43" fmla="*/ 2147483647 h 421"/>
              <a:gd name="T44" fmla="*/ 2147483647 w 432"/>
              <a:gd name="T45" fmla="*/ 2147483647 h 421"/>
              <a:gd name="T46" fmla="*/ 2147483647 w 432"/>
              <a:gd name="T47" fmla="*/ 2147483647 h 421"/>
              <a:gd name="T48" fmla="*/ 2147483647 w 432"/>
              <a:gd name="T49" fmla="*/ 2147483647 h 421"/>
              <a:gd name="T50" fmla="*/ 2147483647 w 432"/>
              <a:gd name="T51" fmla="*/ 2147483647 h 421"/>
              <a:gd name="T52" fmla="*/ 2147483647 w 432"/>
              <a:gd name="T53" fmla="*/ 2147483647 h 421"/>
              <a:gd name="T54" fmla="*/ 2147483647 w 432"/>
              <a:gd name="T55" fmla="*/ 2147483647 h 421"/>
              <a:gd name="T56" fmla="*/ 2147483647 w 432"/>
              <a:gd name="T57" fmla="*/ 2147483647 h 421"/>
              <a:gd name="T58" fmla="*/ 2147483647 w 432"/>
              <a:gd name="T59" fmla="*/ 2147483647 h 421"/>
              <a:gd name="T60" fmla="*/ 2147483647 w 432"/>
              <a:gd name="T61" fmla="*/ 2147483647 h 421"/>
              <a:gd name="T62" fmla="*/ 2147483647 w 432"/>
              <a:gd name="T63" fmla="*/ 2147483647 h 421"/>
              <a:gd name="T64" fmla="*/ 2147483647 w 432"/>
              <a:gd name="T65" fmla="*/ 2147483647 h 421"/>
              <a:gd name="T66" fmla="*/ 2147483647 w 432"/>
              <a:gd name="T67" fmla="*/ 2147483647 h 421"/>
              <a:gd name="T68" fmla="*/ 2147483647 w 432"/>
              <a:gd name="T69" fmla="*/ 2147483647 h 421"/>
              <a:gd name="T70" fmla="*/ 2147483647 w 432"/>
              <a:gd name="T71" fmla="*/ 2147483647 h 421"/>
              <a:gd name="T72" fmla="*/ 2147483647 w 432"/>
              <a:gd name="T73" fmla="*/ 2147483647 h 421"/>
              <a:gd name="T74" fmla="*/ 2147483647 w 432"/>
              <a:gd name="T75" fmla="*/ 2147483647 h 421"/>
              <a:gd name="T76" fmla="*/ 2147483647 w 432"/>
              <a:gd name="T77" fmla="*/ 2147483647 h 421"/>
              <a:gd name="T78" fmla="*/ 2147483647 w 432"/>
              <a:gd name="T79" fmla="*/ 2147483647 h 421"/>
              <a:gd name="T80" fmla="*/ 2147483647 w 432"/>
              <a:gd name="T81" fmla="*/ 2147483647 h 421"/>
              <a:gd name="T82" fmla="*/ 2147483647 w 432"/>
              <a:gd name="T83" fmla="*/ 2147483647 h 421"/>
              <a:gd name="T84" fmla="*/ 2147483647 w 432"/>
              <a:gd name="T85" fmla="*/ 2147483647 h 421"/>
              <a:gd name="T86" fmla="*/ 2147483647 w 432"/>
              <a:gd name="T87" fmla="*/ 2147483647 h 421"/>
              <a:gd name="T88" fmla="*/ 2147483647 w 432"/>
              <a:gd name="T89" fmla="*/ 2147483647 h 421"/>
              <a:gd name="T90" fmla="*/ 2147483647 w 432"/>
              <a:gd name="T91" fmla="*/ 2147483647 h 421"/>
              <a:gd name="T92" fmla="*/ 2147483647 w 432"/>
              <a:gd name="T93" fmla="*/ 2147483647 h 42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32"/>
              <a:gd name="T142" fmla="*/ 0 h 421"/>
              <a:gd name="T143" fmla="*/ 432 w 432"/>
              <a:gd name="T144" fmla="*/ 421 h 42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32" h="421">
                <a:moveTo>
                  <a:pt x="0" y="421"/>
                </a:moveTo>
                <a:lnTo>
                  <a:pt x="0" y="415"/>
                </a:lnTo>
                <a:lnTo>
                  <a:pt x="5" y="410"/>
                </a:lnTo>
                <a:lnTo>
                  <a:pt x="11" y="404"/>
                </a:lnTo>
                <a:lnTo>
                  <a:pt x="22" y="393"/>
                </a:lnTo>
                <a:lnTo>
                  <a:pt x="17" y="393"/>
                </a:lnTo>
                <a:lnTo>
                  <a:pt x="22" y="393"/>
                </a:lnTo>
                <a:lnTo>
                  <a:pt x="28" y="387"/>
                </a:lnTo>
                <a:lnTo>
                  <a:pt x="28" y="381"/>
                </a:lnTo>
                <a:lnTo>
                  <a:pt x="34" y="376"/>
                </a:lnTo>
                <a:lnTo>
                  <a:pt x="39" y="370"/>
                </a:lnTo>
                <a:lnTo>
                  <a:pt x="45" y="364"/>
                </a:lnTo>
                <a:lnTo>
                  <a:pt x="51" y="358"/>
                </a:lnTo>
                <a:lnTo>
                  <a:pt x="57" y="353"/>
                </a:lnTo>
                <a:lnTo>
                  <a:pt x="57" y="347"/>
                </a:lnTo>
                <a:lnTo>
                  <a:pt x="62" y="341"/>
                </a:lnTo>
                <a:lnTo>
                  <a:pt x="68" y="336"/>
                </a:lnTo>
                <a:lnTo>
                  <a:pt x="74" y="330"/>
                </a:lnTo>
                <a:lnTo>
                  <a:pt x="79" y="324"/>
                </a:lnTo>
                <a:lnTo>
                  <a:pt x="79" y="319"/>
                </a:lnTo>
                <a:lnTo>
                  <a:pt x="85" y="313"/>
                </a:lnTo>
                <a:lnTo>
                  <a:pt x="91" y="307"/>
                </a:lnTo>
                <a:lnTo>
                  <a:pt x="96" y="302"/>
                </a:lnTo>
                <a:lnTo>
                  <a:pt x="96" y="296"/>
                </a:lnTo>
                <a:lnTo>
                  <a:pt x="102" y="290"/>
                </a:lnTo>
                <a:lnTo>
                  <a:pt x="108" y="284"/>
                </a:lnTo>
                <a:lnTo>
                  <a:pt x="113" y="279"/>
                </a:lnTo>
                <a:lnTo>
                  <a:pt x="119" y="273"/>
                </a:lnTo>
                <a:lnTo>
                  <a:pt x="119" y="267"/>
                </a:lnTo>
                <a:lnTo>
                  <a:pt x="125" y="262"/>
                </a:lnTo>
                <a:lnTo>
                  <a:pt x="130" y="256"/>
                </a:lnTo>
                <a:lnTo>
                  <a:pt x="136" y="250"/>
                </a:lnTo>
                <a:lnTo>
                  <a:pt x="136" y="245"/>
                </a:lnTo>
                <a:lnTo>
                  <a:pt x="142" y="239"/>
                </a:lnTo>
                <a:lnTo>
                  <a:pt x="148" y="233"/>
                </a:lnTo>
                <a:lnTo>
                  <a:pt x="153" y="233"/>
                </a:lnTo>
                <a:lnTo>
                  <a:pt x="165" y="222"/>
                </a:lnTo>
                <a:lnTo>
                  <a:pt x="165" y="216"/>
                </a:lnTo>
                <a:lnTo>
                  <a:pt x="170" y="211"/>
                </a:lnTo>
                <a:lnTo>
                  <a:pt x="176" y="211"/>
                </a:lnTo>
                <a:lnTo>
                  <a:pt x="182" y="211"/>
                </a:lnTo>
                <a:lnTo>
                  <a:pt x="187" y="211"/>
                </a:lnTo>
                <a:lnTo>
                  <a:pt x="193" y="211"/>
                </a:lnTo>
                <a:lnTo>
                  <a:pt x="199" y="211"/>
                </a:lnTo>
                <a:lnTo>
                  <a:pt x="204" y="211"/>
                </a:lnTo>
                <a:lnTo>
                  <a:pt x="210" y="216"/>
                </a:lnTo>
                <a:lnTo>
                  <a:pt x="216" y="216"/>
                </a:lnTo>
                <a:lnTo>
                  <a:pt x="221" y="216"/>
                </a:lnTo>
                <a:lnTo>
                  <a:pt x="227" y="216"/>
                </a:lnTo>
                <a:lnTo>
                  <a:pt x="233" y="216"/>
                </a:lnTo>
                <a:lnTo>
                  <a:pt x="239" y="216"/>
                </a:lnTo>
                <a:lnTo>
                  <a:pt x="244" y="216"/>
                </a:lnTo>
                <a:lnTo>
                  <a:pt x="250" y="216"/>
                </a:lnTo>
                <a:lnTo>
                  <a:pt x="261" y="205"/>
                </a:lnTo>
                <a:lnTo>
                  <a:pt x="256" y="205"/>
                </a:lnTo>
                <a:lnTo>
                  <a:pt x="261" y="205"/>
                </a:lnTo>
                <a:lnTo>
                  <a:pt x="273" y="193"/>
                </a:lnTo>
                <a:lnTo>
                  <a:pt x="273" y="188"/>
                </a:lnTo>
                <a:lnTo>
                  <a:pt x="278" y="188"/>
                </a:lnTo>
                <a:lnTo>
                  <a:pt x="284" y="182"/>
                </a:lnTo>
                <a:lnTo>
                  <a:pt x="284" y="176"/>
                </a:lnTo>
                <a:lnTo>
                  <a:pt x="290" y="171"/>
                </a:lnTo>
                <a:lnTo>
                  <a:pt x="295" y="165"/>
                </a:lnTo>
                <a:lnTo>
                  <a:pt x="301" y="159"/>
                </a:lnTo>
                <a:lnTo>
                  <a:pt x="301" y="154"/>
                </a:lnTo>
                <a:lnTo>
                  <a:pt x="307" y="148"/>
                </a:lnTo>
                <a:lnTo>
                  <a:pt x="318" y="137"/>
                </a:lnTo>
                <a:lnTo>
                  <a:pt x="312" y="137"/>
                </a:lnTo>
                <a:lnTo>
                  <a:pt x="318" y="137"/>
                </a:lnTo>
                <a:lnTo>
                  <a:pt x="324" y="131"/>
                </a:lnTo>
                <a:lnTo>
                  <a:pt x="324" y="125"/>
                </a:lnTo>
                <a:lnTo>
                  <a:pt x="330" y="119"/>
                </a:lnTo>
                <a:lnTo>
                  <a:pt x="335" y="114"/>
                </a:lnTo>
                <a:lnTo>
                  <a:pt x="341" y="108"/>
                </a:lnTo>
                <a:lnTo>
                  <a:pt x="341" y="102"/>
                </a:lnTo>
                <a:lnTo>
                  <a:pt x="347" y="97"/>
                </a:lnTo>
                <a:lnTo>
                  <a:pt x="352" y="91"/>
                </a:lnTo>
                <a:lnTo>
                  <a:pt x="358" y="85"/>
                </a:lnTo>
                <a:lnTo>
                  <a:pt x="364" y="80"/>
                </a:lnTo>
                <a:lnTo>
                  <a:pt x="364" y="74"/>
                </a:lnTo>
                <a:lnTo>
                  <a:pt x="369" y="68"/>
                </a:lnTo>
                <a:lnTo>
                  <a:pt x="375" y="63"/>
                </a:lnTo>
                <a:lnTo>
                  <a:pt x="386" y="51"/>
                </a:lnTo>
                <a:lnTo>
                  <a:pt x="381" y="51"/>
                </a:lnTo>
                <a:lnTo>
                  <a:pt x="386" y="51"/>
                </a:lnTo>
                <a:lnTo>
                  <a:pt x="392" y="46"/>
                </a:lnTo>
                <a:lnTo>
                  <a:pt x="392" y="40"/>
                </a:lnTo>
                <a:lnTo>
                  <a:pt x="398" y="34"/>
                </a:lnTo>
                <a:lnTo>
                  <a:pt x="404" y="28"/>
                </a:lnTo>
                <a:lnTo>
                  <a:pt x="409" y="23"/>
                </a:lnTo>
                <a:lnTo>
                  <a:pt x="415" y="17"/>
                </a:lnTo>
                <a:lnTo>
                  <a:pt x="426" y="6"/>
                </a:lnTo>
                <a:lnTo>
                  <a:pt x="421" y="6"/>
                </a:lnTo>
                <a:lnTo>
                  <a:pt x="426" y="6"/>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70" name="Rectangle 1082"/>
          <p:cNvSpPr>
            <a:spLocks noChangeArrowheads="1"/>
          </p:cNvSpPr>
          <p:nvPr/>
        </p:nvSpPr>
        <p:spPr bwMode="auto">
          <a:xfrm>
            <a:off x="5253038" y="1625600"/>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71" name="Rectangle 1083"/>
          <p:cNvSpPr>
            <a:spLocks noChangeArrowheads="1"/>
          </p:cNvSpPr>
          <p:nvPr/>
        </p:nvSpPr>
        <p:spPr bwMode="auto">
          <a:xfrm>
            <a:off x="5253038" y="1625600"/>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72" name="Freeform 1084"/>
          <p:cNvSpPr>
            <a:spLocks/>
          </p:cNvSpPr>
          <p:nvPr/>
        </p:nvSpPr>
        <p:spPr bwMode="auto">
          <a:xfrm>
            <a:off x="5595938" y="1625600"/>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73" name="Freeform 1085"/>
          <p:cNvSpPr>
            <a:spLocks/>
          </p:cNvSpPr>
          <p:nvPr/>
        </p:nvSpPr>
        <p:spPr bwMode="auto">
          <a:xfrm>
            <a:off x="5253038" y="1968500"/>
            <a:ext cx="685800" cy="1588"/>
          </a:xfrm>
          <a:custGeom>
            <a:avLst/>
            <a:gdLst>
              <a:gd name="T0" fmla="*/ 0 w 76"/>
              <a:gd name="T1" fmla="*/ 0 h 1588"/>
              <a:gd name="T2" fmla="*/ 2147483647 w 76"/>
              <a:gd name="T3" fmla="*/ 0 h 1588"/>
              <a:gd name="T4" fmla="*/ 2147483647 w 76"/>
              <a:gd name="T5" fmla="*/ 0 h 1588"/>
              <a:gd name="T6" fmla="*/ 0 60000 65536"/>
              <a:gd name="T7" fmla="*/ 0 60000 65536"/>
              <a:gd name="T8" fmla="*/ 0 60000 65536"/>
              <a:gd name="T9" fmla="*/ 0 w 76"/>
              <a:gd name="T10" fmla="*/ 0 h 1588"/>
              <a:gd name="T11" fmla="*/ 76 w 76"/>
              <a:gd name="T12" fmla="*/ 1588 h 1588"/>
            </a:gdLst>
            <a:ahLst/>
            <a:cxnLst>
              <a:cxn ang="T6">
                <a:pos x="T0" y="T1"/>
              </a:cxn>
              <a:cxn ang="T7">
                <a:pos x="T2" y="T3"/>
              </a:cxn>
              <a:cxn ang="T8">
                <a:pos x="T4" y="T5"/>
              </a:cxn>
            </a:cxnLst>
            <a:rect l="T9" t="T10" r="T11" b="T12"/>
            <a:pathLst>
              <a:path w="76" h="1588">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74" name="Line 1086"/>
          <p:cNvSpPr>
            <a:spLocks noChangeShapeType="1"/>
          </p:cNvSpPr>
          <p:nvPr/>
        </p:nvSpPr>
        <p:spPr bwMode="auto">
          <a:xfrm>
            <a:off x="525303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75" name="Freeform 1087"/>
          <p:cNvSpPr>
            <a:spLocks/>
          </p:cNvSpPr>
          <p:nvPr/>
        </p:nvSpPr>
        <p:spPr bwMode="auto">
          <a:xfrm>
            <a:off x="525303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76" name="Line 1088"/>
          <p:cNvSpPr>
            <a:spLocks noChangeShapeType="1"/>
          </p:cNvSpPr>
          <p:nvPr/>
        </p:nvSpPr>
        <p:spPr bwMode="auto">
          <a:xfrm flipV="1">
            <a:off x="525303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77" name="Line 1089"/>
          <p:cNvSpPr>
            <a:spLocks noChangeShapeType="1"/>
          </p:cNvSpPr>
          <p:nvPr/>
        </p:nvSpPr>
        <p:spPr bwMode="auto">
          <a:xfrm>
            <a:off x="5253038" y="23114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78" name="Line 1090"/>
          <p:cNvSpPr>
            <a:spLocks noChangeShapeType="1"/>
          </p:cNvSpPr>
          <p:nvPr/>
        </p:nvSpPr>
        <p:spPr bwMode="auto">
          <a:xfrm flipV="1">
            <a:off x="525303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79" name="Line 1091"/>
          <p:cNvSpPr>
            <a:spLocks noChangeShapeType="1"/>
          </p:cNvSpPr>
          <p:nvPr/>
        </p:nvSpPr>
        <p:spPr bwMode="auto">
          <a:xfrm flipV="1">
            <a:off x="5595938" y="2303463"/>
            <a:ext cx="1587" cy="793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0" name="Line 1092"/>
          <p:cNvSpPr>
            <a:spLocks noChangeShapeType="1"/>
          </p:cNvSpPr>
          <p:nvPr/>
        </p:nvSpPr>
        <p:spPr bwMode="auto">
          <a:xfrm>
            <a:off x="5595938" y="16256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1" name="Line 1093"/>
          <p:cNvSpPr>
            <a:spLocks noChangeShapeType="1"/>
          </p:cNvSpPr>
          <p:nvPr/>
        </p:nvSpPr>
        <p:spPr bwMode="auto">
          <a:xfrm>
            <a:off x="5253038" y="19685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2" name="Line 1094"/>
          <p:cNvSpPr>
            <a:spLocks noChangeShapeType="1"/>
          </p:cNvSpPr>
          <p:nvPr/>
        </p:nvSpPr>
        <p:spPr bwMode="auto">
          <a:xfrm flipH="1">
            <a:off x="5930900" y="19685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3" name="Line 1095"/>
          <p:cNvSpPr>
            <a:spLocks noChangeShapeType="1"/>
          </p:cNvSpPr>
          <p:nvPr/>
        </p:nvSpPr>
        <p:spPr bwMode="auto">
          <a:xfrm>
            <a:off x="525303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4" name="Freeform 1096"/>
          <p:cNvSpPr>
            <a:spLocks/>
          </p:cNvSpPr>
          <p:nvPr/>
        </p:nvSpPr>
        <p:spPr bwMode="auto">
          <a:xfrm>
            <a:off x="525303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85" name="Line 1097"/>
          <p:cNvSpPr>
            <a:spLocks noChangeShapeType="1"/>
          </p:cNvSpPr>
          <p:nvPr/>
        </p:nvSpPr>
        <p:spPr bwMode="auto">
          <a:xfrm flipV="1">
            <a:off x="525303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6" name="Freeform 1098"/>
          <p:cNvSpPr>
            <a:spLocks/>
          </p:cNvSpPr>
          <p:nvPr/>
        </p:nvSpPr>
        <p:spPr bwMode="auto">
          <a:xfrm>
            <a:off x="5253038" y="1625600"/>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4"/>
                </a:lnTo>
                <a:lnTo>
                  <a:pt x="148" y="284"/>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3"/>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19"/>
                </a:lnTo>
                <a:lnTo>
                  <a:pt x="313" y="114"/>
                </a:lnTo>
                <a:lnTo>
                  <a:pt x="318"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8"/>
                </a:lnTo>
                <a:lnTo>
                  <a:pt x="404" y="28"/>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87" name="Freeform 1099"/>
          <p:cNvSpPr>
            <a:spLocks/>
          </p:cNvSpPr>
          <p:nvPr/>
        </p:nvSpPr>
        <p:spPr bwMode="auto">
          <a:xfrm>
            <a:off x="5262563" y="1625600"/>
            <a:ext cx="685800" cy="668338"/>
          </a:xfrm>
          <a:custGeom>
            <a:avLst/>
            <a:gdLst>
              <a:gd name="T0" fmla="*/ 0 w 432"/>
              <a:gd name="T1" fmla="*/ 2147483647 h 421"/>
              <a:gd name="T2" fmla="*/ 2147483647 w 432"/>
              <a:gd name="T3" fmla="*/ 2147483647 h 421"/>
              <a:gd name="T4" fmla="*/ 2147483647 w 432"/>
              <a:gd name="T5" fmla="*/ 2147483647 h 421"/>
              <a:gd name="T6" fmla="*/ 2147483647 w 432"/>
              <a:gd name="T7" fmla="*/ 2147483647 h 421"/>
              <a:gd name="T8" fmla="*/ 2147483647 w 432"/>
              <a:gd name="T9" fmla="*/ 2147483647 h 421"/>
              <a:gd name="T10" fmla="*/ 2147483647 w 432"/>
              <a:gd name="T11" fmla="*/ 2147483647 h 421"/>
              <a:gd name="T12" fmla="*/ 2147483647 w 432"/>
              <a:gd name="T13" fmla="*/ 2147483647 h 421"/>
              <a:gd name="T14" fmla="*/ 2147483647 w 432"/>
              <a:gd name="T15" fmla="*/ 2147483647 h 421"/>
              <a:gd name="T16" fmla="*/ 2147483647 w 432"/>
              <a:gd name="T17" fmla="*/ 2147483647 h 421"/>
              <a:gd name="T18" fmla="*/ 2147483647 w 432"/>
              <a:gd name="T19" fmla="*/ 2147483647 h 421"/>
              <a:gd name="T20" fmla="*/ 2147483647 w 432"/>
              <a:gd name="T21" fmla="*/ 2147483647 h 421"/>
              <a:gd name="T22" fmla="*/ 2147483647 w 432"/>
              <a:gd name="T23" fmla="*/ 2147483647 h 421"/>
              <a:gd name="T24" fmla="*/ 2147483647 w 432"/>
              <a:gd name="T25" fmla="*/ 2147483647 h 421"/>
              <a:gd name="T26" fmla="*/ 2147483647 w 432"/>
              <a:gd name="T27" fmla="*/ 2147483647 h 421"/>
              <a:gd name="T28" fmla="*/ 2147483647 w 432"/>
              <a:gd name="T29" fmla="*/ 2147483647 h 421"/>
              <a:gd name="T30" fmla="*/ 2147483647 w 432"/>
              <a:gd name="T31" fmla="*/ 2147483647 h 421"/>
              <a:gd name="T32" fmla="*/ 2147483647 w 432"/>
              <a:gd name="T33" fmla="*/ 2147483647 h 421"/>
              <a:gd name="T34" fmla="*/ 2147483647 w 432"/>
              <a:gd name="T35" fmla="*/ 2147483647 h 421"/>
              <a:gd name="T36" fmla="*/ 2147483647 w 432"/>
              <a:gd name="T37" fmla="*/ 2147483647 h 421"/>
              <a:gd name="T38" fmla="*/ 2147483647 w 432"/>
              <a:gd name="T39" fmla="*/ 2147483647 h 421"/>
              <a:gd name="T40" fmla="*/ 2147483647 w 432"/>
              <a:gd name="T41" fmla="*/ 2147483647 h 421"/>
              <a:gd name="T42" fmla="*/ 2147483647 w 432"/>
              <a:gd name="T43" fmla="*/ 2147483647 h 421"/>
              <a:gd name="T44" fmla="*/ 2147483647 w 432"/>
              <a:gd name="T45" fmla="*/ 2147483647 h 421"/>
              <a:gd name="T46" fmla="*/ 2147483647 w 432"/>
              <a:gd name="T47" fmla="*/ 2147483647 h 421"/>
              <a:gd name="T48" fmla="*/ 2147483647 w 432"/>
              <a:gd name="T49" fmla="*/ 2147483647 h 421"/>
              <a:gd name="T50" fmla="*/ 2147483647 w 432"/>
              <a:gd name="T51" fmla="*/ 2147483647 h 421"/>
              <a:gd name="T52" fmla="*/ 2147483647 w 432"/>
              <a:gd name="T53" fmla="*/ 2147483647 h 421"/>
              <a:gd name="T54" fmla="*/ 2147483647 w 432"/>
              <a:gd name="T55" fmla="*/ 2147483647 h 421"/>
              <a:gd name="T56" fmla="*/ 2147483647 w 432"/>
              <a:gd name="T57" fmla="*/ 2147483647 h 421"/>
              <a:gd name="T58" fmla="*/ 2147483647 w 432"/>
              <a:gd name="T59" fmla="*/ 2147483647 h 421"/>
              <a:gd name="T60" fmla="*/ 2147483647 w 432"/>
              <a:gd name="T61" fmla="*/ 2147483647 h 421"/>
              <a:gd name="T62" fmla="*/ 2147483647 w 432"/>
              <a:gd name="T63" fmla="*/ 2147483647 h 421"/>
              <a:gd name="T64" fmla="*/ 2147483647 w 432"/>
              <a:gd name="T65" fmla="*/ 2147483647 h 421"/>
              <a:gd name="T66" fmla="*/ 2147483647 w 432"/>
              <a:gd name="T67" fmla="*/ 2147483647 h 421"/>
              <a:gd name="T68" fmla="*/ 2147483647 w 432"/>
              <a:gd name="T69" fmla="*/ 2147483647 h 421"/>
              <a:gd name="T70" fmla="*/ 2147483647 w 432"/>
              <a:gd name="T71" fmla="*/ 2147483647 h 421"/>
              <a:gd name="T72" fmla="*/ 2147483647 w 432"/>
              <a:gd name="T73" fmla="*/ 2147483647 h 421"/>
              <a:gd name="T74" fmla="*/ 2147483647 w 432"/>
              <a:gd name="T75" fmla="*/ 2147483647 h 421"/>
              <a:gd name="T76" fmla="*/ 2147483647 w 432"/>
              <a:gd name="T77" fmla="*/ 2147483647 h 421"/>
              <a:gd name="T78" fmla="*/ 2147483647 w 432"/>
              <a:gd name="T79" fmla="*/ 2147483647 h 421"/>
              <a:gd name="T80" fmla="*/ 2147483647 w 432"/>
              <a:gd name="T81" fmla="*/ 2147483647 h 421"/>
              <a:gd name="T82" fmla="*/ 2147483647 w 432"/>
              <a:gd name="T83" fmla="*/ 2147483647 h 421"/>
              <a:gd name="T84" fmla="*/ 2147483647 w 432"/>
              <a:gd name="T85" fmla="*/ 2147483647 h 421"/>
              <a:gd name="T86" fmla="*/ 2147483647 w 432"/>
              <a:gd name="T87" fmla="*/ 2147483647 h 421"/>
              <a:gd name="T88" fmla="*/ 2147483647 w 432"/>
              <a:gd name="T89" fmla="*/ 2147483647 h 421"/>
              <a:gd name="T90" fmla="*/ 2147483647 w 432"/>
              <a:gd name="T91" fmla="*/ 2147483647 h 421"/>
              <a:gd name="T92" fmla="*/ 2147483647 w 432"/>
              <a:gd name="T93" fmla="*/ 2147483647 h 421"/>
              <a:gd name="T94" fmla="*/ 2147483647 w 432"/>
              <a:gd name="T95" fmla="*/ 2147483647 h 421"/>
              <a:gd name="T96" fmla="*/ 2147483647 w 432"/>
              <a:gd name="T97" fmla="*/ 2147483647 h 421"/>
              <a:gd name="T98" fmla="*/ 2147483647 w 432"/>
              <a:gd name="T99" fmla="*/ 2147483647 h 421"/>
              <a:gd name="T100" fmla="*/ 2147483647 w 432"/>
              <a:gd name="T101" fmla="*/ 0 h 4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2"/>
              <a:gd name="T154" fmla="*/ 0 h 421"/>
              <a:gd name="T155" fmla="*/ 432 w 432"/>
              <a:gd name="T156" fmla="*/ 421 h 4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2" h="421">
                <a:moveTo>
                  <a:pt x="0" y="421"/>
                </a:moveTo>
                <a:lnTo>
                  <a:pt x="0" y="415"/>
                </a:lnTo>
                <a:lnTo>
                  <a:pt x="5" y="410"/>
                </a:lnTo>
                <a:lnTo>
                  <a:pt x="11" y="404"/>
                </a:lnTo>
                <a:lnTo>
                  <a:pt x="22" y="393"/>
                </a:lnTo>
                <a:lnTo>
                  <a:pt x="17" y="393"/>
                </a:lnTo>
                <a:lnTo>
                  <a:pt x="22" y="393"/>
                </a:lnTo>
                <a:lnTo>
                  <a:pt x="28" y="387"/>
                </a:lnTo>
                <a:lnTo>
                  <a:pt x="28" y="381"/>
                </a:lnTo>
                <a:lnTo>
                  <a:pt x="34" y="376"/>
                </a:lnTo>
                <a:lnTo>
                  <a:pt x="39" y="370"/>
                </a:lnTo>
                <a:lnTo>
                  <a:pt x="45" y="364"/>
                </a:lnTo>
                <a:lnTo>
                  <a:pt x="57" y="353"/>
                </a:lnTo>
                <a:lnTo>
                  <a:pt x="57" y="347"/>
                </a:lnTo>
                <a:lnTo>
                  <a:pt x="62" y="341"/>
                </a:lnTo>
                <a:lnTo>
                  <a:pt x="68" y="336"/>
                </a:lnTo>
                <a:lnTo>
                  <a:pt x="68" y="330"/>
                </a:lnTo>
                <a:lnTo>
                  <a:pt x="74" y="324"/>
                </a:lnTo>
                <a:lnTo>
                  <a:pt x="79" y="319"/>
                </a:lnTo>
                <a:lnTo>
                  <a:pt x="79" y="313"/>
                </a:lnTo>
                <a:lnTo>
                  <a:pt x="85" y="307"/>
                </a:lnTo>
                <a:lnTo>
                  <a:pt x="85" y="302"/>
                </a:lnTo>
                <a:lnTo>
                  <a:pt x="91" y="296"/>
                </a:lnTo>
                <a:lnTo>
                  <a:pt x="96" y="290"/>
                </a:lnTo>
                <a:lnTo>
                  <a:pt x="102" y="284"/>
                </a:lnTo>
                <a:lnTo>
                  <a:pt x="108" y="279"/>
                </a:lnTo>
                <a:lnTo>
                  <a:pt x="108" y="273"/>
                </a:lnTo>
                <a:lnTo>
                  <a:pt x="113" y="267"/>
                </a:lnTo>
                <a:lnTo>
                  <a:pt x="119" y="262"/>
                </a:lnTo>
                <a:lnTo>
                  <a:pt x="119" y="256"/>
                </a:lnTo>
                <a:lnTo>
                  <a:pt x="125" y="250"/>
                </a:lnTo>
                <a:lnTo>
                  <a:pt x="125" y="245"/>
                </a:lnTo>
                <a:lnTo>
                  <a:pt x="130" y="239"/>
                </a:lnTo>
                <a:lnTo>
                  <a:pt x="136" y="233"/>
                </a:lnTo>
                <a:lnTo>
                  <a:pt x="136" y="228"/>
                </a:lnTo>
                <a:lnTo>
                  <a:pt x="142" y="222"/>
                </a:lnTo>
                <a:lnTo>
                  <a:pt x="148" y="216"/>
                </a:lnTo>
                <a:lnTo>
                  <a:pt x="153" y="216"/>
                </a:lnTo>
                <a:lnTo>
                  <a:pt x="159" y="211"/>
                </a:lnTo>
                <a:lnTo>
                  <a:pt x="165" y="211"/>
                </a:lnTo>
                <a:lnTo>
                  <a:pt x="170" y="211"/>
                </a:lnTo>
                <a:lnTo>
                  <a:pt x="176" y="205"/>
                </a:lnTo>
                <a:lnTo>
                  <a:pt x="182" y="211"/>
                </a:lnTo>
                <a:lnTo>
                  <a:pt x="187" y="211"/>
                </a:lnTo>
                <a:lnTo>
                  <a:pt x="193" y="211"/>
                </a:lnTo>
                <a:lnTo>
                  <a:pt x="199" y="211"/>
                </a:lnTo>
                <a:lnTo>
                  <a:pt x="204" y="216"/>
                </a:lnTo>
                <a:lnTo>
                  <a:pt x="210" y="216"/>
                </a:lnTo>
                <a:lnTo>
                  <a:pt x="221" y="216"/>
                </a:lnTo>
                <a:lnTo>
                  <a:pt x="216" y="216"/>
                </a:lnTo>
                <a:lnTo>
                  <a:pt x="221" y="216"/>
                </a:lnTo>
                <a:lnTo>
                  <a:pt x="227" y="216"/>
                </a:lnTo>
                <a:lnTo>
                  <a:pt x="233" y="216"/>
                </a:lnTo>
                <a:lnTo>
                  <a:pt x="239" y="216"/>
                </a:lnTo>
                <a:lnTo>
                  <a:pt x="244" y="222"/>
                </a:lnTo>
                <a:lnTo>
                  <a:pt x="250" y="216"/>
                </a:lnTo>
                <a:lnTo>
                  <a:pt x="256" y="216"/>
                </a:lnTo>
                <a:lnTo>
                  <a:pt x="261" y="216"/>
                </a:lnTo>
                <a:lnTo>
                  <a:pt x="267" y="211"/>
                </a:lnTo>
                <a:lnTo>
                  <a:pt x="273" y="211"/>
                </a:lnTo>
                <a:lnTo>
                  <a:pt x="278" y="205"/>
                </a:lnTo>
                <a:lnTo>
                  <a:pt x="284" y="199"/>
                </a:lnTo>
                <a:lnTo>
                  <a:pt x="284" y="193"/>
                </a:lnTo>
                <a:lnTo>
                  <a:pt x="290" y="188"/>
                </a:lnTo>
                <a:lnTo>
                  <a:pt x="295" y="182"/>
                </a:lnTo>
                <a:lnTo>
                  <a:pt x="295" y="176"/>
                </a:lnTo>
                <a:lnTo>
                  <a:pt x="301" y="171"/>
                </a:lnTo>
                <a:lnTo>
                  <a:pt x="301" y="165"/>
                </a:lnTo>
                <a:lnTo>
                  <a:pt x="307" y="159"/>
                </a:lnTo>
                <a:lnTo>
                  <a:pt x="312" y="154"/>
                </a:lnTo>
                <a:lnTo>
                  <a:pt x="312" y="148"/>
                </a:lnTo>
                <a:lnTo>
                  <a:pt x="318" y="142"/>
                </a:lnTo>
                <a:lnTo>
                  <a:pt x="330" y="131"/>
                </a:lnTo>
                <a:lnTo>
                  <a:pt x="324" y="131"/>
                </a:lnTo>
                <a:lnTo>
                  <a:pt x="330" y="131"/>
                </a:lnTo>
                <a:lnTo>
                  <a:pt x="335" y="125"/>
                </a:lnTo>
                <a:lnTo>
                  <a:pt x="335" y="119"/>
                </a:lnTo>
                <a:lnTo>
                  <a:pt x="341" y="114"/>
                </a:lnTo>
                <a:lnTo>
                  <a:pt x="341" y="108"/>
                </a:lnTo>
                <a:lnTo>
                  <a:pt x="347" y="102"/>
                </a:lnTo>
                <a:lnTo>
                  <a:pt x="352" y="97"/>
                </a:lnTo>
                <a:lnTo>
                  <a:pt x="352" y="91"/>
                </a:lnTo>
                <a:lnTo>
                  <a:pt x="358" y="85"/>
                </a:lnTo>
                <a:lnTo>
                  <a:pt x="369" y="74"/>
                </a:lnTo>
                <a:lnTo>
                  <a:pt x="364" y="74"/>
                </a:lnTo>
                <a:lnTo>
                  <a:pt x="369" y="74"/>
                </a:lnTo>
                <a:lnTo>
                  <a:pt x="375" y="68"/>
                </a:lnTo>
                <a:lnTo>
                  <a:pt x="375" y="63"/>
                </a:lnTo>
                <a:lnTo>
                  <a:pt x="386" y="51"/>
                </a:lnTo>
                <a:lnTo>
                  <a:pt x="381" y="51"/>
                </a:lnTo>
                <a:lnTo>
                  <a:pt x="386" y="51"/>
                </a:lnTo>
                <a:lnTo>
                  <a:pt x="392" y="46"/>
                </a:lnTo>
                <a:lnTo>
                  <a:pt x="392" y="40"/>
                </a:lnTo>
                <a:lnTo>
                  <a:pt x="398" y="34"/>
                </a:lnTo>
                <a:lnTo>
                  <a:pt x="403" y="28"/>
                </a:lnTo>
                <a:lnTo>
                  <a:pt x="415" y="17"/>
                </a:lnTo>
                <a:lnTo>
                  <a:pt x="409" y="17"/>
                </a:lnTo>
                <a:lnTo>
                  <a:pt x="415" y="17"/>
                </a:lnTo>
                <a:lnTo>
                  <a:pt x="426" y="6"/>
                </a:lnTo>
                <a:lnTo>
                  <a:pt x="421" y="6"/>
                </a:lnTo>
                <a:lnTo>
                  <a:pt x="426" y="6"/>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88" name="Rectangle 1100"/>
          <p:cNvSpPr>
            <a:spLocks noChangeArrowheads="1"/>
          </p:cNvSpPr>
          <p:nvPr/>
        </p:nvSpPr>
        <p:spPr bwMode="auto">
          <a:xfrm>
            <a:off x="6364288" y="1625600"/>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89" name="Rectangle 1101"/>
          <p:cNvSpPr>
            <a:spLocks noChangeArrowheads="1"/>
          </p:cNvSpPr>
          <p:nvPr/>
        </p:nvSpPr>
        <p:spPr bwMode="auto">
          <a:xfrm>
            <a:off x="6364288" y="1625600"/>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90" name="Freeform 1102"/>
          <p:cNvSpPr>
            <a:spLocks/>
          </p:cNvSpPr>
          <p:nvPr/>
        </p:nvSpPr>
        <p:spPr bwMode="auto">
          <a:xfrm>
            <a:off x="6707188" y="1625600"/>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91" name="Freeform 1103"/>
          <p:cNvSpPr>
            <a:spLocks/>
          </p:cNvSpPr>
          <p:nvPr/>
        </p:nvSpPr>
        <p:spPr bwMode="auto">
          <a:xfrm>
            <a:off x="6364288" y="1968500"/>
            <a:ext cx="685800" cy="1588"/>
          </a:xfrm>
          <a:custGeom>
            <a:avLst/>
            <a:gdLst>
              <a:gd name="T0" fmla="*/ 0 w 76"/>
              <a:gd name="T1" fmla="*/ 0 h 1588"/>
              <a:gd name="T2" fmla="*/ 2147483647 w 76"/>
              <a:gd name="T3" fmla="*/ 0 h 1588"/>
              <a:gd name="T4" fmla="*/ 2147483647 w 76"/>
              <a:gd name="T5" fmla="*/ 0 h 1588"/>
              <a:gd name="T6" fmla="*/ 0 60000 65536"/>
              <a:gd name="T7" fmla="*/ 0 60000 65536"/>
              <a:gd name="T8" fmla="*/ 0 60000 65536"/>
              <a:gd name="T9" fmla="*/ 0 w 76"/>
              <a:gd name="T10" fmla="*/ 0 h 1588"/>
              <a:gd name="T11" fmla="*/ 76 w 76"/>
              <a:gd name="T12" fmla="*/ 1588 h 1588"/>
            </a:gdLst>
            <a:ahLst/>
            <a:cxnLst>
              <a:cxn ang="T6">
                <a:pos x="T0" y="T1"/>
              </a:cxn>
              <a:cxn ang="T7">
                <a:pos x="T2" y="T3"/>
              </a:cxn>
              <a:cxn ang="T8">
                <a:pos x="T4" y="T5"/>
              </a:cxn>
            </a:cxnLst>
            <a:rect l="T9" t="T10" r="T11" b="T12"/>
            <a:pathLst>
              <a:path w="76" h="1588">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92" name="Line 1104"/>
          <p:cNvSpPr>
            <a:spLocks noChangeShapeType="1"/>
          </p:cNvSpPr>
          <p:nvPr/>
        </p:nvSpPr>
        <p:spPr bwMode="auto">
          <a:xfrm>
            <a:off x="636428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3" name="Freeform 1105"/>
          <p:cNvSpPr>
            <a:spLocks/>
          </p:cNvSpPr>
          <p:nvPr/>
        </p:nvSpPr>
        <p:spPr bwMode="auto">
          <a:xfrm>
            <a:off x="636428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94" name="Line 1106"/>
          <p:cNvSpPr>
            <a:spLocks noChangeShapeType="1"/>
          </p:cNvSpPr>
          <p:nvPr/>
        </p:nvSpPr>
        <p:spPr bwMode="auto">
          <a:xfrm flipV="1">
            <a:off x="63642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5" name="Line 1107"/>
          <p:cNvSpPr>
            <a:spLocks noChangeShapeType="1"/>
          </p:cNvSpPr>
          <p:nvPr/>
        </p:nvSpPr>
        <p:spPr bwMode="auto">
          <a:xfrm>
            <a:off x="6364288" y="23114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6" name="Line 1108"/>
          <p:cNvSpPr>
            <a:spLocks noChangeShapeType="1"/>
          </p:cNvSpPr>
          <p:nvPr/>
        </p:nvSpPr>
        <p:spPr bwMode="auto">
          <a:xfrm flipV="1">
            <a:off x="63642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7" name="Line 1109"/>
          <p:cNvSpPr>
            <a:spLocks noChangeShapeType="1"/>
          </p:cNvSpPr>
          <p:nvPr/>
        </p:nvSpPr>
        <p:spPr bwMode="auto">
          <a:xfrm flipV="1">
            <a:off x="6707188" y="2303463"/>
            <a:ext cx="1587" cy="793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8" name="Line 1110"/>
          <p:cNvSpPr>
            <a:spLocks noChangeShapeType="1"/>
          </p:cNvSpPr>
          <p:nvPr/>
        </p:nvSpPr>
        <p:spPr bwMode="auto">
          <a:xfrm>
            <a:off x="6707188" y="16256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9" name="Line 1111"/>
          <p:cNvSpPr>
            <a:spLocks noChangeShapeType="1"/>
          </p:cNvSpPr>
          <p:nvPr/>
        </p:nvSpPr>
        <p:spPr bwMode="auto">
          <a:xfrm>
            <a:off x="6364288" y="1968500"/>
            <a:ext cx="79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00" name="Line 1112"/>
          <p:cNvSpPr>
            <a:spLocks noChangeShapeType="1"/>
          </p:cNvSpPr>
          <p:nvPr/>
        </p:nvSpPr>
        <p:spPr bwMode="auto">
          <a:xfrm flipH="1">
            <a:off x="7040563" y="19685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01" name="Line 1113"/>
          <p:cNvSpPr>
            <a:spLocks noChangeShapeType="1"/>
          </p:cNvSpPr>
          <p:nvPr/>
        </p:nvSpPr>
        <p:spPr bwMode="auto">
          <a:xfrm>
            <a:off x="636428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02" name="Freeform 1114"/>
          <p:cNvSpPr>
            <a:spLocks/>
          </p:cNvSpPr>
          <p:nvPr/>
        </p:nvSpPr>
        <p:spPr bwMode="auto">
          <a:xfrm>
            <a:off x="636428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03" name="Line 1115"/>
          <p:cNvSpPr>
            <a:spLocks noChangeShapeType="1"/>
          </p:cNvSpPr>
          <p:nvPr/>
        </p:nvSpPr>
        <p:spPr bwMode="auto">
          <a:xfrm flipV="1">
            <a:off x="63642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04" name="Freeform 1116"/>
          <p:cNvSpPr>
            <a:spLocks/>
          </p:cNvSpPr>
          <p:nvPr/>
        </p:nvSpPr>
        <p:spPr bwMode="auto">
          <a:xfrm>
            <a:off x="6364288" y="1625600"/>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5" y="421"/>
                </a:lnTo>
                <a:lnTo>
                  <a:pt x="11" y="421"/>
                </a:lnTo>
                <a:lnTo>
                  <a:pt x="22" y="410"/>
                </a:lnTo>
                <a:lnTo>
                  <a:pt x="22" y="404"/>
                </a:lnTo>
                <a:lnTo>
                  <a:pt x="28" y="398"/>
                </a:lnTo>
                <a:lnTo>
                  <a:pt x="34" y="393"/>
                </a:lnTo>
                <a:lnTo>
                  <a:pt x="39" y="393"/>
                </a:lnTo>
                <a:lnTo>
                  <a:pt x="51" y="381"/>
                </a:lnTo>
                <a:lnTo>
                  <a:pt x="45" y="381"/>
                </a:lnTo>
                <a:lnTo>
                  <a:pt x="51" y="381"/>
                </a:lnTo>
                <a:lnTo>
                  <a:pt x="62" y="370"/>
                </a:lnTo>
                <a:lnTo>
                  <a:pt x="62" y="364"/>
                </a:lnTo>
                <a:lnTo>
                  <a:pt x="68" y="358"/>
                </a:lnTo>
                <a:lnTo>
                  <a:pt x="74" y="353"/>
                </a:lnTo>
                <a:lnTo>
                  <a:pt x="79" y="353"/>
                </a:lnTo>
                <a:lnTo>
                  <a:pt x="91" y="341"/>
                </a:lnTo>
                <a:lnTo>
                  <a:pt x="91" y="336"/>
                </a:lnTo>
                <a:lnTo>
                  <a:pt x="96" y="330"/>
                </a:lnTo>
                <a:lnTo>
                  <a:pt x="102" y="324"/>
                </a:lnTo>
                <a:lnTo>
                  <a:pt x="108" y="324"/>
                </a:lnTo>
                <a:lnTo>
                  <a:pt x="119" y="313"/>
                </a:lnTo>
                <a:lnTo>
                  <a:pt x="113" y="313"/>
                </a:lnTo>
                <a:lnTo>
                  <a:pt x="119" y="313"/>
                </a:lnTo>
                <a:lnTo>
                  <a:pt x="130" y="302"/>
                </a:lnTo>
                <a:lnTo>
                  <a:pt x="130" y="296"/>
                </a:lnTo>
                <a:lnTo>
                  <a:pt x="136" y="290"/>
                </a:lnTo>
                <a:lnTo>
                  <a:pt x="142" y="284"/>
                </a:lnTo>
                <a:lnTo>
                  <a:pt x="148" y="284"/>
                </a:lnTo>
                <a:lnTo>
                  <a:pt x="159" y="273"/>
                </a:lnTo>
                <a:lnTo>
                  <a:pt x="153" y="273"/>
                </a:lnTo>
                <a:lnTo>
                  <a:pt x="159" y="273"/>
                </a:lnTo>
                <a:lnTo>
                  <a:pt x="170" y="262"/>
                </a:lnTo>
                <a:lnTo>
                  <a:pt x="170" y="256"/>
                </a:lnTo>
                <a:lnTo>
                  <a:pt x="176" y="250"/>
                </a:lnTo>
                <a:lnTo>
                  <a:pt x="182" y="245"/>
                </a:lnTo>
                <a:lnTo>
                  <a:pt x="187" y="245"/>
                </a:lnTo>
                <a:lnTo>
                  <a:pt x="199" y="233"/>
                </a:lnTo>
                <a:lnTo>
                  <a:pt x="199" y="228"/>
                </a:lnTo>
                <a:lnTo>
                  <a:pt x="204" y="222"/>
                </a:lnTo>
                <a:lnTo>
                  <a:pt x="210" y="216"/>
                </a:lnTo>
                <a:lnTo>
                  <a:pt x="216" y="216"/>
                </a:lnTo>
                <a:lnTo>
                  <a:pt x="227" y="205"/>
                </a:lnTo>
                <a:lnTo>
                  <a:pt x="221" y="205"/>
                </a:lnTo>
                <a:lnTo>
                  <a:pt x="227" y="205"/>
                </a:lnTo>
                <a:lnTo>
                  <a:pt x="239" y="193"/>
                </a:lnTo>
                <a:lnTo>
                  <a:pt x="239" y="188"/>
                </a:lnTo>
                <a:lnTo>
                  <a:pt x="244" y="182"/>
                </a:lnTo>
                <a:lnTo>
                  <a:pt x="250" y="176"/>
                </a:lnTo>
                <a:lnTo>
                  <a:pt x="256" y="176"/>
                </a:lnTo>
                <a:lnTo>
                  <a:pt x="267" y="165"/>
                </a:lnTo>
                <a:lnTo>
                  <a:pt x="261" y="165"/>
                </a:lnTo>
                <a:lnTo>
                  <a:pt x="267" y="165"/>
                </a:lnTo>
                <a:lnTo>
                  <a:pt x="278" y="154"/>
                </a:lnTo>
                <a:lnTo>
                  <a:pt x="278" y="148"/>
                </a:lnTo>
                <a:lnTo>
                  <a:pt x="284" y="142"/>
                </a:lnTo>
                <a:lnTo>
                  <a:pt x="290" y="137"/>
                </a:lnTo>
                <a:lnTo>
                  <a:pt x="295" y="137"/>
                </a:lnTo>
                <a:lnTo>
                  <a:pt x="307" y="125"/>
                </a:lnTo>
                <a:lnTo>
                  <a:pt x="307" y="119"/>
                </a:lnTo>
                <a:lnTo>
                  <a:pt x="312" y="114"/>
                </a:lnTo>
                <a:lnTo>
                  <a:pt x="318" y="108"/>
                </a:lnTo>
                <a:lnTo>
                  <a:pt x="324" y="108"/>
                </a:lnTo>
                <a:lnTo>
                  <a:pt x="335" y="97"/>
                </a:lnTo>
                <a:lnTo>
                  <a:pt x="330" y="97"/>
                </a:lnTo>
                <a:lnTo>
                  <a:pt x="335" y="97"/>
                </a:lnTo>
                <a:lnTo>
                  <a:pt x="347" y="85"/>
                </a:lnTo>
                <a:lnTo>
                  <a:pt x="347" y="80"/>
                </a:lnTo>
                <a:lnTo>
                  <a:pt x="352" y="74"/>
                </a:lnTo>
                <a:lnTo>
                  <a:pt x="358" y="68"/>
                </a:lnTo>
                <a:lnTo>
                  <a:pt x="364" y="68"/>
                </a:lnTo>
                <a:lnTo>
                  <a:pt x="375" y="57"/>
                </a:lnTo>
                <a:lnTo>
                  <a:pt x="369" y="57"/>
                </a:lnTo>
                <a:lnTo>
                  <a:pt x="375" y="57"/>
                </a:lnTo>
                <a:lnTo>
                  <a:pt x="386" y="46"/>
                </a:lnTo>
                <a:lnTo>
                  <a:pt x="386" y="40"/>
                </a:lnTo>
                <a:lnTo>
                  <a:pt x="392" y="34"/>
                </a:lnTo>
                <a:lnTo>
                  <a:pt x="398" y="28"/>
                </a:lnTo>
                <a:lnTo>
                  <a:pt x="403" y="28"/>
                </a:lnTo>
                <a:lnTo>
                  <a:pt x="415" y="17"/>
                </a:lnTo>
                <a:lnTo>
                  <a:pt x="415" y="11"/>
                </a:lnTo>
                <a:lnTo>
                  <a:pt x="421" y="6"/>
                </a:lnTo>
                <a:lnTo>
                  <a:pt x="426"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05" name="Freeform 1117"/>
          <p:cNvSpPr>
            <a:spLocks/>
          </p:cNvSpPr>
          <p:nvPr/>
        </p:nvSpPr>
        <p:spPr bwMode="auto">
          <a:xfrm>
            <a:off x="6364288" y="1625600"/>
            <a:ext cx="695325" cy="677863"/>
          </a:xfrm>
          <a:custGeom>
            <a:avLst/>
            <a:gdLst>
              <a:gd name="T0" fmla="*/ 2147483647 w 438"/>
              <a:gd name="T1" fmla="*/ 2147483647 h 427"/>
              <a:gd name="T2" fmla="*/ 2147483647 w 438"/>
              <a:gd name="T3" fmla="*/ 2147483647 h 427"/>
              <a:gd name="T4" fmla="*/ 2147483647 w 438"/>
              <a:gd name="T5" fmla="*/ 2147483647 h 427"/>
              <a:gd name="T6" fmla="*/ 2147483647 w 438"/>
              <a:gd name="T7" fmla="*/ 2147483647 h 427"/>
              <a:gd name="T8" fmla="*/ 2147483647 w 438"/>
              <a:gd name="T9" fmla="*/ 2147483647 h 427"/>
              <a:gd name="T10" fmla="*/ 2147483647 w 438"/>
              <a:gd name="T11" fmla="*/ 2147483647 h 427"/>
              <a:gd name="T12" fmla="*/ 2147483647 w 438"/>
              <a:gd name="T13" fmla="*/ 2147483647 h 427"/>
              <a:gd name="T14" fmla="*/ 2147483647 w 438"/>
              <a:gd name="T15" fmla="*/ 2147483647 h 427"/>
              <a:gd name="T16" fmla="*/ 2147483647 w 438"/>
              <a:gd name="T17" fmla="*/ 2147483647 h 427"/>
              <a:gd name="T18" fmla="*/ 2147483647 w 438"/>
              <a:gd name="T19" fmla="*/ 2147483647 h 427"/>
              <a:gd name="T20" fmla="*/ 2147483647 w 438"/>
              <a:gd name="T21" fmla="*/ 2147483647 h 427"/>
              <a:gd name="T22" fmla="*/ 2147483647 w 438"/>
              <a:gd name="T23" fmla="*/ 2147483647 h 427"/>
              <a:gd name="T24" fmla="*/ 2147483647 w 438"/>
              <a:gd name="T25" fmla="*/ 2147483647 h 427"/>
              <a:gd name="T26" fmla="*/ 2147483647 w 438"/>
              <a:gd name="T27" fmla="*/ 2147483647 h 427"/>
              <a:gd name="T28" fmla="*/ 2147483647 w 438"/>
              <a:gd name="T29" fmla="*/ 2147483647 h 427"/>
              <a:gd name="T30" fmla="*/ 2147483647 w 438"/>
              <a:gd name="T31" fmla="*/ 2147483647 h 427"/>
              <a:gd name="T32" fmla="*/ 2147483647 w 438"/>
              <a:gd name="T33" fmla="*/ 2147483647 h 427"/>
              <a:gd name="T34" fmla="*/ 2147483647 w 438"/>
              <a:gd name="T35" fmla="*/ 2147483647 h 427"/>
              <a:gd name="T36" fmla="*/ 2147483647 w 438"/>
              <a:gd name="T37" fmla="*/ 2147483647 h 427"/>
              <a:gd name="T38" fmla="*/ 2147483647 w 438"/>
              <a:gd name="T39" fmla="*/ 2147483647 h 427"/>
              <a:gd name="T40" fmla="*/ 2147483647 w 438"/>
              <a:gd name="T41" fmla="*/ 2147483647 h 427"/>
              <a:gd name="T42" fmla="*/ 2147483647 w 438"/>
              <a:gd name="T43" fmla="*/ 2147483647 h 427"/>
              <a:gd name="T44" fmla="*/ 2147483647 w 438"/>
              <a:gd name="T45" fmla="*/ 2147483647 h 427"/>
              <a:gd name="T46" fmla="*/ 2147483647 w 438"/>
              <a:gd name="T47" fmla="*/ 2147483647 h 427"/>
              <a:gd name="T48" fmla="*/ 2147483647 w 438"/>
              <a:gd name="T49" fmla="*/ 2147483647 h 427"/>
              <a:gd name="T50" fmla="*/ 2147483647 w 438"/>
              <a:gd name="T51" fmla="*/ 2147483647 h 427"/>
              <a:gd name="T52" fmla="*/ 2147483647 w 438"/>
              <a:gd name="T53" fmla="*/ 2147483647 h 427"/>
              <a:gd name="T54" fmla="*/ 2147483647 w 438"/>
              <a:gd name="T55" fmla="*/ 2147483647 h 427"/>
              <a:gd name="T56" fmla="*/ 2147483647 w 438"/>
              <a:gd name="T57" fmla="*/ 2147483647 h 427"/>
              <a:gd name="T58" fmla="*/ 2147483647 w 438"/>
              <a:gd name="T59" fmla="*/ 2147483647 h 427"/>
              <a:gd name="T60" fmla="*/ 2147483647 w 438"/>
              <a:gd name="T61" fmla="*/ 2147483647 h 427"/>
              <a:gd name="T62" fmla="*/ 2147483647 w 438"/>
              <a:gd name="T63" fmla="*/ 2147483647 h 427"/>
              <a:gd name="T64" fmla="*/ 2147483647 w 438"/>
              <a:gd name="T65" fmla="*/ 2147483647 h 427"/>
              <a:gd name="T66" fmla="*/ 2147483647 w 438"/>
              <a:gd name="T67" fmla="*/ 2147483647 h 427"/>
              <a:gd name="T68" fmla="*/ 2147483647 w 438"/>
              <a:gd name="T69" fmla="*/ 2147483647 h 427"/>
              <a:gd name="T70" fmla="*/ 2147483647 w 438"/>
              <a:gd name="T71" fmla="*/ 2147483647 h 427"/>
              <a:gd name="T72" fmla="*/ 2147483647 w 438"/>
              <a:gd name="T73" fmla="*/ 2147483647 h 427"/>
              <a:gd name="T74" fmla="*/ 2147483647 w 438"/>
              <a:gd name="T75" fmla="*/ 2147483647 h 427"/>
              <a:gd name="T76" fmla="*/ 2147483647 w 438"/>
              <a:gd name="T77" fmla="*/ 2147483647 h 427"/>
              <a:gd name="T78" fmla="*/ 2147483647 w 438"/>
              <a:gd name="T79" fmla="*/ 2147483647 h 427"/>
              <a:gd name="T80" fmla="*/ 2147483647 w 438"/>
              <a:gd name="T81" fmla="*/ 2147483647 h 427"/>
              <a:gd name="T82" fmla="*/ 2147483647 w 438"/>
              <a:gd name="T83" fmla="*/ 2147483647 h 427"/>
              <a:gd name="T84" fmla="*/ 2147483647 w 438"/>
              <a:gd name="T85" fmla="*/ 2147483647 h 427"/>
              <a:gd name="T86" fmla="*/ 2147483647 w 438"/>
              <a:gd name="T87" fmla="*/ 2147483647 h 427"/>
              <a:gd name="T88" fmla="*/ 2147483647 w 438"/>
              <a:gd name="T89" fmla="*/ 2147483647 h 427"/>
              <a:gd name="T90" fmla="*/ 2147483647 w 438"/>
              <a:gd name="T91" fmla="*/ 2147483647 h 427"/>
              <a:gd name="T92" fmla="*/ 2147483647 w 438"/>
              <a:gd name="T93" fmla="*/ 2147483647 h 427"/>
              <a:gd name="T94" fmla="*/ 2147483647 w 438"/>
              <a:gd name="T95" fmla="*/ 2147483647 h 427"/>
              <a:gd name="T96" fmla="*/ 2147483647 w 438"/>
              <a:gd name="T97" fmla="*/ 2147483647 h 427"/>
              <a:gd name="T98" fmla="*/ 2147483647 w 438"/>
              <a:gd name="T99" fmla="*/ 0 h 4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38"/>
              <a:gd name="T151" fmla="*/ 0 h 427"/>
              <a:gd name="T152" fmla="*/ 438 w 438"/>
              <a:gd name="T153" fmla="*/ 427 h 42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38" h="427">
                <a:moveTo>
                  <a:pt x="0" y="427"/>
                </a:moveTo>
                <a:lnTo>
                  <a:pt x="11" y="415"/>
                </a:lnTo>
                <a:lnTo>
                  <a:pt x="5" y="415"/>
                </a:lnTo>
                <a:lnTo>
                  <a:pt x="11" y="415"/>
                </a:lnTo>
                <a:lnTo>
                  <a:pt x="17" y="410"/>
                </a:lnTo>
                <a:lnTo>
                  <a:pt x="17" y="404"/>
                </a:lnTo>
                <a:lnTo>
                  <a:pt x="22" y="398"/>
                </a:lnTo>
                <a:lnTo>
                  <a:pt x="28" y="393"/>
                </a:lnTo>
                <a:lnTo>
                  <a:pt x="39" y="381"/>
                </a:lnTo>
                <a:lnTo>
                  <a:pt x="34" y="381"/>
                </a:lnTo>
                <a:lnTo>
                  <a:pt x="39" y="381"/>
                </a:lnTo>
                <a:lnTo>
                  <a:pt x="45" y="376"/>
                </a:lnTo>
                <a:lnTo>
                  <a:pt x="45" y="370"/>
                </a:lnTo>
                <a:lnTo>
                  <a:pt x="51" y="364"/>
                </a:lnTo>
                <a:lnTo>
                  <a:pt x="56" y="358"/>
                </a:lnTo>
                <a:lnTo>
                  <a:pt x="68" y="347"/>
                </a:lnTo>
                <a:lnTo>
                  <a:pt x="62" y="347"/>
                </a:lnTo>
                <a:lnTo>
                  <a:pt x="68" y="347"/>
                </a:lnTo>
                <a:lnTo>
                  <a:pt x="74" y="341"/>
                </a:lnTo>
                <a:lnTo>
                  <a:pt x="74" y="336"/>
                </a:lnTo>
                <a:lnTo>
                  <a:pt x="79" y="330"/>
                </a:lnTo>
                <a:lnTo>
                  <a:pt x="85" y="324"/>
                </a:lnTo>
                <a:lnTo>
                  <a:pt x="85" y="319"/>
                </a:lnTo>
                <a:lnTo>
                  <a:pt x="91" y="313"/>
                </a:lnTo>
                <a:lnTo>
                  <a:pt x="91" y="307"/>
                </a:lnTo>
                <a:lnTo>
                  <a:pt x="96" y="302"/>
                </a:lnTo>
                <a:lnTo>
                  <a:pt x="102" y="296"/>
                </a:lnTo>
                <a:lnTo>
                  <a:pt x="102" y="290"/>
                </a:lnTo>
                <a:lnTo>
                  <a:pt x="108" y="284"/>
                </a:lnTo>
                <a:lnTo>
                  <a:pt x="113" y="279"/>
                </a:lnTo>
                <a:lnTo>
                  <a:pt x="113" y="273"/>
                </a:lnTo>
                <a:lnTo>
                  <a:pt x="119" y="267"/>
                </a:lnTo>
                <a:lnTo>
                  <a:pt x="125" y="262"/>
                </a:lnTo>
                <a:lnTo>
                  <a:pt x="125" y="250"/>
                </a:lnTo>
                <a:lnTo>
                  <a:pt x="130" y="245"/>
                </a:lnTo>
                <a:lnTo>
                  <a:pt x="130" y="239"/>
                </a:lnTo>
                <a:lnTo>
                  <a:pt x="136" y="233"/>
                </a:lnTo>
                <a:lnTo>
                  <a:pt x="142" y="228"/>
                </a:lnTo>
                <a:lnTo>
                  <a:pt x="142" y="216"/>
                </a:lnTo>
                <a:lnTo>
                  <a:pt x="148" y="216"/>
                </a:lnTo>
                <a:lnTo>
                  <a:pt x="153" y="211"/>
                </a:lnTo>
                <a:lnTo>
                  <a:pt x="159" y="211"/>
                </a:lnTo>
                <a:lnTo>
                  <a:pt x="165" y="211"/>
                </a:lnTo>
                <a:lnTo>
                  <a:pt x="170" y="205"/>
                </a:lnTo>
                <a:lnTo>
                  <a:pt x="176" y="205"/>
                </a:lnTo>
                <a:lnTo>
                  <a:pt x="182" y="205"/>
                </a:lnTo>
                <a:lnTo>
                  <a:pt x="187" y="205"/>
                </a:lnTo>
                <a:lnTo>
                  <a:pt x="193" y="211"/>
                </a:lnTo>
                <a:lnTo>
                  <a:pt x="199" y="211"/>
                </a:lnTo>
                <a:lnTo>
                  <a:pt x="204" y="211"/>
                </a:lnTo>
                <a:lnTo>
                  <a:pt x="210" y="211"/>
                </a:lnTo>
                <a:lnTo>
                  <a:pt x="216" y="216"/>
                </a:lnTo>
                <a:lnTo>
                  <a:pt x="221" y="216"/>
                </a:lnTo>
                <a:lnTo>
                  <a:pt x="227" y="216"/>
                </a:lnTo>
                <a:lnTo>
                  <a:pt x="233" y="216"/>
                </a:lnTo>
                <a:lnTo>
                  <a:pt x="239" y="222"/>
                </a:lnTo>
                <a:lnTo>
                  <a:pt x="244" y="222"/>
                </a:lnTo>
                <a:lnTo>
                  <a:pt x="250" y="222"/>
                </a:lnTo>
                <a:lnTo>
                  <a:pt x="256" y="222"/>
                </a:lnTo>
                <a:lnTo>
                  <a:pt x="261" y="222"/>
                </a:lnTo>
                <a:lnTo>
                  <a:pt x="267" y="216"/>
                </a:lnTo>
                <a:lnTo>
                  <a:pt x="273" y="216"/>
                </a:lnTo>
                <a:lnTo>
                  <a:pt x="278" y="216"/>
                </a:lnTo>
                <a:lnTo>
                  <a:pt x="284" y="211"/>
                </a:lnTo>
                <a:lnTo>
                  <a:pt x="290" y="211"/>
                </a:lnTo>
                <a:lnTo>
                  <a:pt x="290" y="199"/>
                </a:lnTo>
                <a:lnTo>
                  <a:pt x="295" y="193"/>
                </a:lnTo>
                <a:lnTo>
                  <a:pt x="301" y="188"/>
                </a:lnTo>
                <a:lnTo>
                  <a:pt x="301" y="182"/>
                </a:lnTo>
                <a:lnTo>
                  <a:pt x="307" y="176"/>
                </a:lnTo>
                <a:lnTo>
                  <a:pt x="307" y="165"/>
                </a:lnTo>
                <a:lnTo>
                  <a:pt x="312" y="159"/>
                </a:lnTo>
                <a:lnTo>
                  <a:pt x="318" y="154"/>
                </a:lnTo>
                <a:lnTo>
                  <a:pt x="318" y="148"/>
                </a:lnTo>
                <a:lnTo>
                  <a:pt x="324" y="142"/>
                </a:lnTo>
                <a:lnTo>
                  <a:pt x="330" y="137"/>
                </a:lnTo>
                <a:lnTo>
                  <a:pt x="330" y="131"/>
                </a:lnTo>
                <a:lnTo>
                  <a:pt x="335" y="125"/>
                </a:lnTo>
                <a:lnTo>
                  <a:pt x="341" y="119"/>
                </a:lnTo>
                <a:lnTo>
                  <a:pt x="341" y="114"/>
                </a:lnTo>
                <a:lnTo>
                  <a:pt x="347" y="108"/>
                </a:lnTo>
                <a:lnTo>
                  <a:pt x="347" y="102"/>
                </a:lnTo>
                <a:lnTo>
                  <a:pt x="352" y="97"/>
                </a:lnTo>
                <a:lnTo>
                  <a:pt x="358" y="91"/>
                </a:lnTo>
                <a:lnTo>
                  <a:pt x="358" y="85"/>
                </a:lnTo>
                <a:lnTo>
                  <a:pt x="364" y="80"/>
                </a:lnTo>
                <a:lnTo>
                  <a:pt x="369" y="74"/>
                </a:lnTo>
                <a:lnTo>
                  <a:pt x="375" y="68"/>
                </a:lnTo>
                <a:lnTo>
                  <a:pt x="381" y="63"/>
                </a:lnTo>
                <a:lnTo>
                  <a:pt x="386" y="57"/>
                </a:lnTo>
                <a:lnTo>
                  <a:pt x="386" y="51"/>
                </a:lnTo>
                <a:lnTo>
                  <a:pt x="392" y="46"/>
                </a:lnTo>
                <a:lnTo>
                  <a:pt x="398" y="40"/>
                </a:lnTo>
                <a:lnTo>
                  <a:pt x="403" y="34"/>
                </a:lnTo>
                <a:lnTo>
                  <a:pt x="409" y="28"/>
                </a:lnTo>
                <a:lnTo>
                  <a:pt x="415" y="23"/>
                </a:lnTo>
                <a:lnTo>
                  <a:pt x="415" y="17"/>
                </a:lnTo>
                <a:lnTo>
                  <a:pt x="421" y="11"/>
                </a:lnTo>
                <a:lnTo>
                  <a:pt x="426" y="6"/>
                </a:lnTo>
                <a:lnTo>
                  <a:pt x="432" y="0"/>
                </a:lnTo>
                <a:lnTo>
                  <a:pt x="438"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06" name="Rectangle 1118"/>
          <p:cNvSpPr>
            <a:spLocks noChangeArrowheads="1"/>
          </p:cNvSpPr>
          <p:nvPr/>
        </p:nvSpPr>
        <p:spPr bwMode="auto">
          <a:xfrm>
            <a:off x="1957388" y="2573338"/>
            <a:ext cx="676275" cy="677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07" name="Rectangle 1119"/>
          <p:cNvSpPr>
            <a:spLocks noChangeArrowheads="1"/>
          </p:cNvSpPr>
          <p:nvPr/>
        </p:nvSpPr>
        <p:spPr bwMode="auto">
          <a:xfrm>
            <a:off x="1957388" y="2573338"/>
            <a:ext cx="676275" cy="67786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08" name="Freeform 1120"/>
          <p:cNvSpPr>
            <a:spLocks/>
          </p:cNvSpPr>
          <p:nvPr/>
        </p:nvSpPr>
        <p:spPr bwMode="auto">
          <a:xfrm>
            <a:off x="2290763" y="2573338"/>
            <a:ext cx="1587" cy="677862"/>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09" name="Freeform 1121"/>
          <p:cNvSpPr>
            <a:spLocks/>
          </p:cNvSpPr>
          <p:nvPr/>
        </p:nvSpPr>
        <p:spPr bwMode="auto">
          <a:xfrm>
            <a:off x="1957388" y="2908300"/>
            <a:ext cx="676275" cy="1588"/>
          </a:xfrm>
          <a:custGeom>
            <a:avLst/>
            <a:gdLst>
              <a:gd name="T0" fmla="*/ 0 w 75"/>
              <a:gd name="T1" fmla="*/ 0 h 1588"/>
              <a:gd name="T2" fmla="*/ 2147483647 w 75"/>
              <a:gd name="T3" fmla="*/ 0 h 1588"/>
              <a:gd name="T4" fmla="*/ 2147483647 w 75"/>
              <a:gd name="T5" fmla="*/ 0 h 1588"/>
              <a:gd name="T6" fmla="*/ 0 60000 65536"/>
              <a:gd name="T7" fmla="*/ 0 60000 65536"/>
              <a:gd name="T8" fmla="*/ 0 60000 65536"/>
              <a:gd name="T9" fmla="*/ 0 w 75"/>
              <a:gd name="T10" fmla="*/ 0 h 1588"/>
              <a:gd name="T11" fmla="*/ 75 w 75"/>
              <a:gd name="T12" fmla="*/ 1588 h 1588"/>
            </a:gdLst>
            <a:ahLst/>
            <a:cxnLst>
              <a:cxn ang="T6">
                <a:pos x="T0" y="T1"/>
              </a:cxn>
              <a:cxn ang="T7">
                <a:pos x="T2" y="T3"/>
              </a:cxn>
              <a:cxn ang="T8">
                <a:pos x="T4" y="T5"/>
              </a:cxn>
            </a:cxnLst>
            <a:rect l="T9" t="T10" r="T11" b="T12"/>
            <a:pathLst>
              <a:path w="75" h="1588">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10" name="Line 1122"/>
          <p:cNvSpPr>
            <a:spLocks noChangeShapeType="1"/>
          </p:cNvSpPr>
          <p:nvPr/>
        </p:nvSpPr>
        <p:spPr bwMode="auto">
          <a:xfrm>
            <a:off x="1957388"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1" name="Freeform 1123"/>
          <p:cNvSpPr>
            <a:spLocks/>
          </p:cNvSpPr>
          <p:nvPr/>
        </p:nvSpPr>
        <p:spPr bwMode="auto">
          <a:xfrm>
            <a:off x="1957388"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12" name="Line 1124"/>
          <p:cNvSpPr>
            <a:spLocks noChangeShapeType="1"/>
          </p:cNvSpPr>
          <p:nvPr/>
        </p:nvSpPr>
        <p:spPr bwMode="auto">
          <a:xfrm flipV="1">
            <a:off x="195738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3" name="Line 1125"/>
          <p:cNvSpPr>
            <a:spLocks noChangeShapeType="1"/>
          </p:cNvSpPr>
          <p:nvPr/>
        </p:nvSpPr>
        <p:spPr bwMode="auto">
          <a:xfrm>
            <a:off x="1957388" y="3251200"/>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4" name="Line 1126"/>
          <p:cNvSpPr>
            <a:spLocks noChangeShapeType="1"/>
          </p:cNvSpPr>
          <p:nvPr/>
        </p:nvSpPr>
        <p:spPr bwMode="auto">
          <a:xfrm flipV="1">
            <a:off x="195738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5" name="Line 1127"/>
          <p:cNvSpPr>
            <a:spLocks noChangeShapeType="1"/>
          </p:cNvSpPr>
          <p:nvPr/>
        </p:nvSpPr>
        <p:spPr bwMode="auto">
          <a:xfrm flipV="1">
            <a:off x="2290763" y="3241675"/>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6" name="Line 1128"/>
          <p:cNvSpPr>
            <a:spLocks noChangeShapeType="1"/>
          </p:cNvSpPr>
          <p:nvPr/>
        </p:nvSpPr>
        <p:spPr bwMode="auto">
          <a:xfrm>
            <a:off x="2290763" y="25733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7" name="Line 1129"/>
          <p:cNvSpPr>
            <a:spLocks noChangeShapeType="1"/>
          </p:cNvSpPr>
          <p:nvPr/>
        </p:nvSpPr>
        <p:spPr bwMode="auto">
          <a:xfrm>
            <a:off x="1957388" y="29083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8" name="Line 1130"/>
          <p:cNvSpPr>
            <a:spLocks noChangeShapeType="1"/>
          </p:cNvSpPr>
          <p:nvPr/>
        </p:nvSpPr>
        <p:spPr bwMode="auto">
          <a:xfrm flipH="1">
            <a:off x="2625725" y="29083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9" name="Line 1131"/>
          <p:cNvSpPr>
            <a:spLocks noChangeShapeType="1"/>
          </p:cNvSpPr>
          <p:nvPr/>
        </p:nvSpPr>
        <p:spPr bwMode="auto">
          <a:xfrm>
            <a:off x="1957388"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20" name="Freeform 1132"/>
          <p:cNvSpPr>
            <a:spLocks/>
          </p:cNvSpPr>
          <p:nvPr/>
        </p:nvSpPr>
        <p:spPr bwMode="auto">
          <a:xfrm>
            <a:off x="1957388"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1" name="Line 1133"/>
          <p:cNvSpPr>
            <a:spLocks noChangeShapeType="1"/>
          </p:cNvSpPr>
          <p:nvPr/>
        </p:nvSpPr>
        <p:spPr bwMode="auto">
          <a:xfrm flipV="1">
            <a:off x="195738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22" name="Freeform 1134"/>
          <p:cNvSpPr>
            <a:spLocks/>
          </p:cNvSpPr>
          <p:nvPr/>
        </p:nvSpPr>
        <p:spPr bwMode="auto">
          <a:xfrm>
            <a:off x="1957388" y="25733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3"/>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2"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3" y="108"/>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3" name="Freeform 1135"/>
          <p:cNvSpPr>
            <a:spLocks/>
          </p:cNvSpPr>
          <p:nvPr/>
        </p:nvSpPr>
        <p:spPr bwMode="auto">
          <a:xfrm>
            <a:off x="1957388" y="2573338"/>
            <a:ext cx="676275" cy="668337"/>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0 h 4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421"/>
              <a:gd name="T134" fmla="*/ 426 w 426"/>
              <a:gd name="T135" fmla="*/ 421 h 4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421">
                <a:moveTo>
                  <a:pt x="0" y="421"/>
                </a:moveTo>
                <a:lnTo>
                  <a:pt x="5" y="416"/>
                </a:lnTo>
                <a:lnTo>
                  <a:pt x="11" y="410"/>
                </a:lnTo>
                <a:lnTo>
                  <a:pt x="17" y="404"/>
                </a:lnTo>
                <a:lnTo>
                  <a:pt x="22" y="399"/>
                </a:lnTo>
                <a:lnTo>
                  <a:pt x="28" y="393"/>
                </a:lnTo>
                <a:lnTo>
                  <a:pt x="34" y="387"/>
                </a:lnTo>
                <a:lnTo>
                  <a:pt x="39" y="382"/>
                </a:lnTo>
                <a:lnTo>
                  <a:pt x="45" y="376"/>
                </a:lnTo>
                <a:lnTo>
                  <a:pt x="51" y="376"/>
                </a:lnTo>
                <a:lnTo>
                  <a:pt x="62" y="365"/>
                </a:lnTo>
                <a:lnTo>
                  <a:pt x="62" y="359"/>
                </a:lnTo>
                <a:lnTo>
                  <a:pt x="68" y="359"/>
                </a:lnTo>
                <a:lnTo>
                  <a:pt x="79" y="347"/>
                </a:lnTo>
                <a:lnTo>
                  <a:pt x="74" y="347"/>
                </a:lnTo>
                <a:lnTo>
                  <a:pt x="79" y="347"/>
                </a:lnTo>
                <a:lnTo>
                  <a:pt x="85" y="342"/>
                </a:lnTo>
                <a:lnTo>
                  <a:pt x="91" y="336"/>
                </a:lnTo>
                <a:lnTo>
                  <a:pt x="96" y="330"/>
                </a:lnTo>
                <a:lnTo>
                  <a:pt x="102" y="325"/>
                </a:lnTo>
                <a:lnTo>
                  <a:pt x="108" y="319"/>
                </a:lnTo>
                <a:lnTo>
                  <a:pt x="113" y="319"/>
                </a:lnTo>
                <a:lnTo>
                  <a:pt x="113" y="308"/>
                </a:lnTo>
                <a:lnTo>
                  <a:pt x="119" y="302"/>
                </a:lnTo>
                <a:lnTo>
                  <a:pt x="119" y="296"/>
                </a:lnTo>
                <a:lnTo>
                  <a:pt x="125" y="291"/>
                </a:lnTo>
                <a:lnTo>
                  <a:pt x="130" y="285"/>
                </a:lnTo>
                <a:lnTo>
                  <a:pt x="130" y="279"/>
                </a:lnTo>
                <a:lnTo>
                  <a:pt x="136" y="268"/>
                </a:lnTo>
                <a:lnTo>
                  <a:pt x="142" y="262"/>
                </a:lnTo>
                <a:lnTo>
                  <a:pt x="142" y="256"/>
                </a:lnTo>
                <a:lnTo>
                  <a:pt x="148" y="251"/>
                </a:lnTo>
                <a:lnTo>
                  <a:pt x="148" y="245"/>
                </a:lnTo>
                <a:lnTo>
                  <a:pt x="153" y="239"/>
                </a:lnTo>
                <a:lnTo>
                  <a:pt x="159" y="234"/>
                </a:lnTo>
                <a:lnTo>
                  <a:pt x="159" y="222"/>
                </a:lnTo>
                <a:lnTo>
                  <a:pt x="165" y="222"/>
                </a:lnTo>
                <a:lnTo>
                  <a:pt x="170" y="222"/>
                </a:lnTo>
                <a:lnTo>
                  <a:pt x="176" y="217"/>
                </a:lnTo>
                <a:lnTo>
                  <a:pt x="182" y="217"/>
                </a:lnTo>
                <a:lnTo>
                  <a:pt x="187" y="217"/>
                </a:lnTo>
                <a:lnTo>
                  <a:pt x="193" y="211"/>
                </a:lnTo>
                <a:lnTo>
                  <a:pt x="199" y="211"/>
                </a:lnTo>
                <a:lnTo>
                  <a:pt x="204" y="205"/>
                </a:lnTo>
                <a:lnTo>
                  <a:pt x="210" y="211"/>
                </a:lnTo>
                <a:lnTo>
                  <a:pt x="222" y="211"/>
                </a:lnTo>
                <a:lnTo>
                  <a:pt x="216" y="211"/>
                </a:lnTo>
                <a:lnTo>
                  <a:pt x="222" y="211"/>
                </a:lnTo>
                <a:lnTo>
                  <a:pt x="227" y="211"/>
                </a:lnTo>
                <a:lnTo>
                  <a:pt x="233" y="205"/>
                </a:lnTo>
                <a:lnTo>
                  <a:pt x="239" y="205"/>
                </a:lnTo>
                <a:lnTo>
                  <a:pt x="244" y="200"/>
                </a:lnTo>
                <a:lnTo>
                  <a:pt x="250" y="200"/>
                </a:lnTo>
                <a:lnTo>
                  <a:pt x="256" y="200"/>
                </a:lnTo>
                <a:lnTo>
                  <a:pt x="261" y="200"/>
                </a:lnTo>
                <a:lnTo>
                  <a:pt x="261" y="188"/>
                </a:lnTo>
                <a:lnTo>
                  <a:pt x="267" y="182"/>
                </a:lnTo>
                <a:lnTo>
                  <a:pt x="273" y="177"/>
                </a:lnTo>
                <a:lnTo>
                  <a:pt x="273" y="171"/>
                </a:lnTo>
                <a:lnTo>
                  <a:pt x="278" y="165"/>
                </a:lnTo>
                <a:lnTo>
                  <a:pt x="284" y="160"/>
                </a:lnTo>
                <a:lnTo>
                  <a:pt x="284" y="154"/>
                </a:lnTo>
                <a:lnTo>
                  <a:pt x="290" y="143"/>
                </a:lnTo>
                <a:lnTo>
                  <a:pt x="290" y="137"/>
                </a:lnTo>
                <a:lnTo>
                  <a:pt x="295" y="131"/>
                </a:lnTo>
                <a:lnTo>
                  <a:pt x="301" y="126"/>
                </a:lnTo>
                <a:lnTo>
                  <a:pt x="301" y="120"/>
                </a:lnTo>
                <a:lnTo>
                  <a:pt x="307" y="114"/>
                </a:lnTo>
                <a:lnTo>
                  <a:pt x="313" y="103"/>
                </a:lnTo>
                <a:lnTo>
                  <a:pt x="318" y="97"/>
                </a:lnTo>
                <a:lnTo>
                  <a:pt x="324" y="91"/>
                </a:lnTo>
                <a:lnTo>
                  <a:pt x="330" y="86"/>
                </a:lnTo>
                <a:lnTo>
                  <a:pt x="335" y="80"/>
                </a:lnTo>
                <a:lnTo>
                  <a:pt x="341" y="74"/>
                </a:lnTo>
                <a:lnTo>
                  <a:pt x="347" y="69"/>
                </a:lnTo>
                <a:lnTo>
                  <a:pt x="352" y="63"/>
                </a:lnTo>
                <a:lnTo>
                  <a:pt x="358" y="57"/>
                </a:lnTo>
                <a:lnTo>
                  <a:pt x="364" y="57"/>
                </a:lnTo>
                <a:lnTo>
                  <a:pt x="375" y="46"/>
                </a:lnTo>
                <a:lnTo>
                  <a:pt x="375" y="40"/>
                </a:lnTo>
                <a:lnTo>
                  <a:pt x="381" y="40"/>
                </a:lnTo>
                <a:lnTo>
                  <a:pt x="386" y="35"/>
                </a:lnTo>
                <a:lnTo>
                  <a:pt x="392" y="29"/>
                </a:lnTo>
                <a:lnTo>
                  <a:pt x="398" y="23"/>
                </a:lnTo>
                <a:lnTo>
                  <a:pt x="404" y="17"/>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4" name="Rectangle 1136"/>
          <p:cNvSpPr>
            <a:spLocks noChangeArrowheads="1"/>
          </p:cNvSpPr>
          <p:nvPr/>
        </p:nvSpPr>
        <p:spPr bwMode="auto">
          <a:xfrm>
            <a:off x="3059113" y="2573338"/>
            <a:ext cx="676275" cy="677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25" name="Rectangle 1137"/>
          <p:cNvSpPr>
            <a:spLocks noChangeArrowheads="1"/>
          </p:cNvSpPr>
          <p:nvPr/>
        </p:nvSpPr>
        <p:spPr bwMode="auto">
          <a:xfrm>
            <a:off x="3059113" y="2573338"/>
            <a:ext cx="676275" cy="67786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6" name="Freeform 1138"/>
          <p:cNvSpPr>
            <a:spLocks/>
          </p:cNvSpPr>
          <p:nvPr/>
        </p:nvSpPr>
        <p:spPr bwMode="auto">
          <a:xfrm>
            <a:off x="3392488" y="2573338"/>
            <a:ext cx="1587" cy="677862"/>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7" name="Freeform 1139"/>
          <p:cNvSpPr>
            <a:spLocks/>
          </p:cNvSpPr>
          <p:nvPr/>
        </p:nvSpPr>
        <p:spPr bwMode="auto">
          <a:xfrm>
            <a:off x="3059113" y="2908300"/>
            <a:ext cx="676275" cy="1588"/>
          </a:xfrm>
          <a:custGeom>
            <a:avLst/>
            <a:gdLst>
              <a:gd name="T0" fmla="*/ 0 w 75"/>
              <a:gd name="T1" fmla="*/ 0 h 1588"/>
              <a:gd name="T2" fmla="*/ 2147483647 w 75"/>
              <a:gd name="T3" fmla="*/ 0 h 1588"/>
              <a:gd name="T4" fmla="*/ 2147483647 w 75"/>
              <a:gd name="T5" fmla="*/ 0 h 1588"/>
              <a:gd name="T6" fmla="*/ 0 60000 65536"/>
              <a:gd name="T7" fmla="*/ 0 60000 65536"/>
              <a:gd name="T8" fmla="*/ 0 60000 65536"/>
              <a:gd name="T9" fmla="*/ 0 w 75"/>
              <a:gd name="T10" fmla="*/ 0 h 1588"/>
              <a:gd name="T11" fmla="*/ 75 w 75"/>
              <a:gd name="T12" fmla="*/ 1588 h 1588"/>
            </a:gdLst>
            <a:ahLst/>
            <a:cxnLst>
              <a:cxn ang="T6">
                <a:pos x="T0" y="T1"/>
              </a:cxn>
              <a:cxn ang="T7">
                <a:pos x="T2" y="T3"/>
              </a:cxn>
              <a:cxn ang="T8">
                <a:pos x="T4" y="T5"/>
              </a:cxn>
            </a:cxnLst>
            <a:rect l="T9" t="T10" r="T11" b="T12"/>
            <a:pathLst>
              <a:path w="75" h="1588">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8" name="Line 1140"/>
          <p:cNvSpPr>
            <a:spLocks noChangeShapeType="1"/>
          </p:cNvSpPr>
          <p:nvPr/>
        </p:nvSpPr>
        <p:spPr bwMode="auto">
          <a:xfrm>
            <a:off x="3059113"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29" name="Freeform 1141"/>
          <p:cNvSpPr>
            <a:spLocks/>
          </p:cNvSpPr>
          <p:nvPr/>
        </p:nvSpPr>
        <p:spPr bwMode="auto">
          <a:xfrm>
            <a:off x="3059113"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30" name="Line 1142"/>
          <p:cNvSpPr>
            <a:spLocks noChangeShapeType="1"/>
          </p:cNvSpPr>
          <p:nvPr/>
        </p:nvSpPr>
        <p:spPr bwMode="auto">
          <a:xfrm flipV="1">
            <a:off x="305911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1" name="Line 1143"/>
          <p:cNvSpPr>
            <a:spLocks noChangeShapeType="1"/>
          </p:cNvSpPr>
          <p:nvPr/>
        </p:nvSpPr>
        <p:spPr bwMode="auto">
          <a:xfrm>
            <a:off x="3059113" y="3251200"/>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2" name="Line 1144"/>
          <p:cNvSpPr>
            <a:spLocks noChangeShapeType="1"/>
          </p:cNvSpPr>
          <p:nvPr/>
        </p:nvSpPr>
        <p:spPr bwMode="auto">
          <a:xfrm flipV="1">
            <a:off x="305911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3" name="Line 1145"/>
          <p:cNvSpPr>
            <a:spLocks noChangeShapeType="1"/>
          </p:cNvSpPr>
          <p:nvPr/>
        </p:nvSpPr>
        <p:spPr bwMode="auto">
          <a:xfrm flipV="1">
            <a:off x="3392488" y="3241675"/>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4" name="Line 1146"/>
          <p:cNvSpPr>
            <a:spLocks noChangeShapeType="1"/>
          </p:cNvSpPr>
          <p:nvPr/>
        </p:nvSpPr>
        <p:spPr bwMode="auto">
          <a:xfrm>
            <a:off x="3392488" y="25733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5" name="Line 1147"/>
          <p:cNvSpPr>
            <a:spLocks noChangeShapeType="1"/>
          </p:cNvSpPr>
          <p:nvPr/>
        </p:nvSpPr>
        <p:spPr bwMode="auto">
          <a:xfrm>
            <a:off x="3059113" y="29083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6" name="Line 1148"/>
          <p:cNvSpPr>
            <a:spLocks noChangeShapeType="1"/>
          </p:cNvSpPr>
          <p:nvPr/>
        </p:nvSpPr>
        <p:spPr bwMode="auto">
          <a:xfrm flipH="1">
            <a:off x="3727450" y="29083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7" name="Line 1149"/>
          <p:cNvSpPr>
            <a:spLocks noChangeShapeType="1"/>
          </p:cNvSpPr>
          <p:nvPr/>
        </p:nvSpPr>
        <p:spPr bwMode="auto">
          <a:xfrm>
            <a:off x="3059113"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8" name="Freeform 1150"/>
          <p:cNvSpPr>
            <a:spLocks/>
          </p:cNvSpPr>
          <p:nvPr/>
        </p:nvSpPr>
        <p:spPr bwMode="auto">
          <a:xfrm>
            <a:off x="3059113"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39" name="Line 1151"/>
          <p:cNvSpPr>
            <a:spLocks noChangeShapeType="1"/>
          </p:cNvSpPr>
          <p:nvPr/>
        </p:nvSpPr>
        <p:spPr bwMode="auto">
          <a:xfrm flipV="1">
            <a:off x="305911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40" name="Freeform 1152"/>
          <p:cNvSpPr>
            <a:spLocks/>
          </p:cNvSpPr>
          <p:nvPr/>
        </p:nvSpPr>
        <p:spPr bwMode="auto">
          <a:xfrm>
            <a:off x="3059113" y="25733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3"/>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3" y="108"/>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1" name="Freeform 1153"/>
          <p:cNvSpPr>
            <a:spLocks/>
          </p:cNvSpPr>
          <p:nvPr/>
        </p:nvSpPr>
        <p:spPr bwMode="auto">
          <a:xfrm>
            <a:off x="3059113" y="2573338"/>
            <a:ext cx="676275" cy="668337"/>
          </a:xfrm>
          <a:custGeom>
            <a:avLst/>
            <a:gdLst>
              <a:gd name="T0" fmla="*/ 0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0 h 4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6"/>
              <a:gd name="T136" fmla="*/ 0 h 421"/>
              <a:gd name="T137" fmla="*/ 426 w 426"/>
              <a:gd name="T138" fmla="*/ 421 h 4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6" h="421">
                <a:moveTo>
                  <a:pt x="0" y="421"/>
                </a:moveTo>
                <a:lnTo>
                  <a:pt x="0" y="416"/>
                </a:lnTo>
                <a:lnTo>
                  <a:pt x="5" y="410"/>
                </a:lnTo>
                <a:lnTo>
                  <a:pt x="11" y="404"/>
                </a:lnTo>
                <a:lnTo>
                  <a:pt x="17" y="399"/>
                </a:lnTo>
                <a:lnTo>
                  <a:pt x="22" y="393"/>
                </a:lnTo>
                <a:lnTo>
                  <a:pt x="28" y="387"/>
                </a:lnTo>
                <a:lnTo>
                  <a:pt x="39" y="376"/>
                </a:lnTo>
                <a:lnTo>
                  <a:pt x="34" y="376"/>
                </a:lnTo>
                <a:lnTo>
                  <a:pt x="39" y="376"/>
                </a:lnTo>
                <a:lnTo>
                  <a:pt x="51" y="365"/>
                </a:lnTo>
                <a:lnTo>
                  <a:pt x="45" y="365"/>
                </a:lnTo>
                <a:lnTo>
                  <a:pt x="51" y="365"/>
                </a:lnTo>
                <a:lnTo>
                  <a:pt x="62" y="353"/>
                </a:lnTo>
                <a:lnTo>
                  <a:pt x="62" y="347"/>
                </a:lnTo>
                <a:lnTo>
                  <a:pt x="68" y="342"/>
                </a:lnTo>
                <a:lnTo>
                  <a:pt x="74" y="336"/>
                </a:lnTo>
                <a:lnTo>
                  <a:pt x="79" y="330"/>
                </a:lnTo>
                <a:lnTo>
                  <a:pt x="85" y="325"/>
                </a:lnTo>
                <a:lnTo>
                  <a:pt x="91" y="319"/>
                </a:lnTo>
                <a:lnTo>
                  <a:pt x="96" y="313"/>
                </a:lnTo>
                <a:lnTo>
                  <a:pt x="108" y="302"/>
                </a:lnTo>
                <a:lnTo>
                  <a:pt x="102" y="302"/>
                </a:lnTo>
                <a:lnTo>
                  <a:pt x="108" y="302"/>
                </a:lnTo>
                <a:lnTo>
                  <a:pt x="113" y="296"/>
                </a:lnTo>
                <a:lnTo>
                  <a:pt x="113" y="291"/>
                </a:lnTo>
                <a:lnTo>
                  <a:pt x="125" y="279"/>
                </a:lnTo>
                <a:lnTo>
                  <a:pt x="119" y="279"/>
                </a:lnTo>
                <a:lnTo>
                  <a:pt x="125" y="279"/>
                </a:lnTo>
                <a:lnTo>
                  <a:pt x="130" y="273"/>
                </a:lnTo>
                <a:lnTo>
                  <a:pt x="130" y="268"/>
                </a:lnTo>
                <a:lnTo>
                  <a:pt x="136" y="262"/>
                </a:lnTo>
                <a:lnTo>
                  <a:pt x="142" y="256"/>
                </a:lnTo>
                <a:lnTo>
                  <a:pt x="148" y="251"/>
                </a:lnTo>
                <a:lnTo>
                  <a:pt x="148" y="245"/>
                </a:lnTo>
                <a:lnTo>
                  <a:pt x="153" y="239"/>
                </a:lnTo>
                <a:lnTo>
                  <a:pt x="159" y="234"/>
                </a:lnTo>
                <a:lnTo>
                  <a:pt x="165" y="228"/>
                </a:lnTo>
                <a:lnTo>
                  <a:pt x="176" y="217"/>
                </a:lnTo>
                <a:lnTo>
                  <a:pt x="170" y="217"/>
                </a:lnTo>
                <a:lnTo>
                  <a:pt x="176" y="217"/>
                </a:lnTo>
                <a:lnTo>
                  <a:pt x="182" y="217"/>
                </a:lnTo>
                <a:lnTo>
                  <a:pt x="187" y="217"/>
                </a:lnTo>
                <a:lnTo>
                  <a:pt x="193" y="217"/>
                </a:lnTo>
                <a:lnTo>
                  <a:pt x="199" y="211"/>
                </a:lnTo>
                <a:lnTo>
                  <a:pt x="204" y="211"/>
                </a:lnTo>
                <a:lnTo>
                  <a:pt x="210" y="211"/>
                </a:lnTo>
                <a:lnTo>
                  <a:pt x="216" y="211"/>
                </a:lnTo>
                <a:lnTo>
                  <a:pt x="221" y="211"/>
                </a:lnTo>
                <a:lnTo>
                  <a:pt x="227" y="205"/>
                </a:lnTo>
                <a:lnTo>
                  <a:pt x="233" y="205"/>
                </a:lnTo>
                <a:lnTo>
                  <a:pt x="239" y="205"/>
                </a:lnTo>
                <a:lnTo>
                  <a:pt x="244" y="205"/>
                </a:lnTo>
                <a:lnTo>
                  <a:pt x="250" y="205"/>
                </a:lnTo>
                <a:lnTo>
                  <a:pt x="256" y="200"/>
                </a:lnTo>
                <a:lnTo>
                  <a:pt x="256" y="194"/>
                </a:lnTo>
                <a:lnTo>
                  <a:pt x="261" y="188"/>
                </a:lnTo>
                <a:lnTo>
                  <a:pt x="267" y="182"/>
                </a:lnTo>
                <a:lnTo>
                  <a:pt x="273" y="177"/>
                </a:lnTo>
                <a:lnTo>
                  <a:pt x="273" y="171"/>
                </a:lnTo>
                <a:lnTo>
                  <a:pt x="278" y="165"/>
                </a:lnTo>
                <a:lnTo>
                  <a:pt x="284" y="160"/>
                </a:lnTo>
                <a:lnTo>
                  <a:pt x="290" y="154"/>
                </a:lnTo>
                <a:lnTo>
                  <a:pt x="290" y="148"/>
                </a:lnTo>
                <a:lnTo>
                  <a:pt x="295" y="143"/>
                </a:lnTo>
                <a:lnTo>
                  <a:pt x="301" y="137"/>
                </a:lnTo>
                <a:lnTo>
                  <a:pt x="307" y="131"/>
                </a:lnTo>
                <a:lnTo>
                  <a:pt x="318" y="120"/>
                </a:lnTo>
                <a:lnTo>
                  <a:pt x="318" y="114"/>
                </a:lnTo>
                <a:lnTo>
                  <a:pt x="324" y="108"/>
                </a:lnTo>
                <a:lnTo>
                  <a:pt x="330" y="103"/>
                </a:lnTo>
                <a:lnTo>
                  <a:pt x="335" y="97"/>
                </a:lnTo>
                <a:lnTo>
                  <a:pt x="341" y="91"/>
                </a:lnTo>
                <a:lnTo>
                  <a:pt x="352" y="80"/>
                </a:lnTo>
                <a:lnTo>
                  <a:pt x="347" y="80"/>
                </a:lnTo>
                <a:lnTo>
                  <a:pt x="352" y="80"/>
                </a:lnTo>
                <a:lnTo>
                  <a:pt x="364" y="69"/>
                </a:lnTo>
                <a:lnTo>
                  <a:pt x="358" y="69"/>
                </a:lnTo>
                <a:lnTo>
                  <a:pt x="364" y="69"/>
                </a:lnTo>
                <a:lnTo>
                  <a:pt x="375" y="57"/>
                </a:lnTo>
                <a:lnTo>
                  <a:pt x="375" y="52"/>
                </a:lnTo>
                <a:lnTo>
                  <a:pt x="381" y="46"/>
                </a:lnTo>
                <a:lnTo>
                  <a:pt x="386" y="40"/>
                </a:lnTo>
                <a:lnTo>
                  <a:pt x="392" y="35"/>
                </a:lnTo>
                <a:lnTo>
                  <a:pt x="398" y="29"/>
                </a:lnTo>
                <a:lnTo>
                  <a:pt x="404" y="23"/>
                </a:lnTo>
                <a:lnTo>
                  <a:pt x="409" y="17"/>
                </a:lnTo>
                <a:lnTo>
                  <a:pt x="415" y="12"/>
                </a:lnTo>
                <a:lnTo>
                  <a:pt x="421" y="6"/>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2" name="Rectangle 1154"/>
          <p:cNvSpPr>
            <a:spLocks noChangeArrowheads="1"/>
          </p:cNvSpPr>
          <p:nvPr/>
        </p:nvSpPr>
        <p:spPr bwMode="auto">
          <a:xfrm>
            <a:off x="4160838" y="2573338"/>
            <a:ext cx="676275" cy="677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43" name="Rectangle 1155"/>
          <p:cNvSpPr>
            <a:spLocks noChangeArrowheads="1"/>
          </p:cNvSpPr>
          <p:nvPr/>
        </p:nvSpPr>
        <p:spPr bwMode="auto">
          <a:xfrm>
            <a:off x="4160838" y="2573338"/>
            <a:ext cx="676275" cy="67786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4" name="Freeform 1156"/>
          <p:cNvSpPr>
            <a:spLocks/>
          </p:cNvSpPr>
          <p:nvPr/>
        </p:nvSpPr>
        <p:spPr bwMode="auto">
          <a:xfrm>
            <a:off x="4494213" y="2573338"/>
            <a:ext cx="1587" cy="677862"/>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5" name="Freeform 1157"/>
          <p:cNvSpPr>
            <a:spLocks/>
          </p:cNvSpPr>
          <p:nvPr/>
        </p:nvSpPr>
        <p:spPr bwMode="auto">
          <a:xfrm>
            <a:off x="4160838" y="2908300"/>
            <a:ext cx="676275" cy="1588"/>
          </a:xfrm>
          <a:custGeom>
            <a:avLst/>
            <a:gdLst>
              <a:gd name="T0" fmla="*/ 0 w 75"/>
              <a:gd name="T1" fmla="*/ 0 h 1588"/>
              <a:gd name="T2" fmla="*/ 2147483647 w 75"/>
              <a:gd name="T3" fmla="*/ 0 h 1588"/>
              <a:gd name="T4" fmla="*/ 2147483647 w 75"/>
              <a:gd name="T5" fmla="*/ 0 h 1588"/>
              <a:gd name="T6" fmla="*/ 0 60000 65536"/>
              <a:gd name="T7" fmla="*/ 0 60000 65536"/>
              <a:gd name="T8" fmla="*/ 0 60000 65536"/>
              <a:gd name="T9" fmla="*/ 0 w 75"/>
              <a:gd name="T10" fmla="*/ 0 h 1588"/>
              <a:gd name="T11" fmla="*/ 75 w 75"/>
              <a:gd name="T12" fmla="*/ 1588 h 1588"/>
            </a:gdLst>
            <a:ahLst/>
            <a:cxnLst>
              <a:cxn ang="T6">
                <a:pos x="T0" y="T1"/>
              </a:cxn>
              <a:cxn ang="T7">
                <a:pos x="T2" y="T3"/>
              </a:cxn>
              <a:cxn ang="T8">
                <a:pos x="T4" y="T5"/>
              </a:cxn>
            </a:cxnLst>
            <a:rect l="T9" t="T10" r="T11" b="T12"/>
            <a:pathLst>
              <a:path w="75" h="1588">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6" name="Line 1158"/>
          <p:cNvSpPr>
            <a:spLocks noChangeShapeType="1"/>
          </p:cNvSpPr>
          <p:nvPr/>
        </p:nvSpPr>
        <p:spPr bwMode="auto">
          <a:xfrm>
            <a:off x="4160838"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47" name="Freeform 1159"/>
          <p:cNvSpPr>
            <a:spLocks/>
          </p:cNvSpPr>
          <p:nvPr/>
        </p:nvSpPr>
        <p:spPr bwMode="auto">
          <a:xfrm>
            <a:off x="4160838"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8" name="Line 1160"/>
          <p:cNvSpPr>
            <a:spLocks noChangeShapeType="1"/>
          </p:cNvSpPr>
          <p:nvPr/>
        </p:nvSpPr>
        <p:spPr bwMode="auto">
          <a:xfrm flipV="1">
            <a:off x="416083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49" name="Line 1161"/>
          <p:cNvSpPr>
            <a:spLocks noChangeShapeType="1"/>
          </p:cNvSpPr>
          <p:nvPr/>
        </p:nvSpPr>
        <p:spPr bwMode="auto">
          <a:xfrm>
            <a:off x="4160838" y="3251200"/>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0" name="Line 1162"/>
          <p:cNvSpPr>
            <a:spLocks noChangeShapeType="1"/>
          </p:cNvSpPr>
          <p:nvPr/>
        </p:nvSpPr>
        <p:spPr bwMode="auto">
          <a:xfrm flipV="1">
            <a:off x="416083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1" name="Line 1163"/>
          <p:cNvSpPr>
            <a:spLocks noChangeShapeType="1"/>
          </p:cNvSpPr>
          <p:nvPr/>
        </p:nvSpPr>
        <p:spPr bwMode="auto">
          <a:xfrm flipV="1">
            <a:off x="4494213" y="3241675"/>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2" name="Line 1164"/>
          <p:cNvSpPr>
            <a:spLocks noChangeShapeType="1"/>
          </p:cNvSpPr>
          <p:nvPr/>
        </p:nvSpPr>
        <p:spPr bwMode="auto">
          <a:xfrm>
            <a:off x="4494213" y="25733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3" name="Line 1165"/>
          <p:cNvSpPr>
            <a:spLocks noChangeShapeType="1"/>
          </p:cNvSpPr>
          <p:nvPr/>
        </p:nvSpPr>
        <p:spPr bwMode="auto">
          <a:xfrm>
            <a:off x="4160838" y="29083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4" name="Line 1166"/>
          <p:cNvSpPr>
            <a:spLocks noChangeShapeType="1"/>
          </p:cNvSpPr>
          <p:nvPr/>
        </p:nvSpPr>
        <p:spPr bwMode="auto">
          <a:xfrm flipH="1">
            <a:off x="4829175" y="29083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5" name="Line 1167"/>
          <p:cNvSpPr>
            <a:spLocks noChangeShapeType="1"/>
          </p:cNvSpPr>
          <p:nvPr/>
        </p:nvSpPr>
        <p:spPr bwMode="auto">
          <a:xfrm>
            <a:off x="4160838"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6" name="Freeform 1168"/>
          <p:cNvSpPr>
            <a:spLocks/>
          </p:cNvSpPr>
          <p:nvPr/>
        </p:nvSpPr>
        <p:spPr bwMode="auto">
          <a:xfrm>
            <a:off x="4160838"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57" name="Line 1169"/>
          <p:cNvSpPr>
            <a:spLocks noChangeShapeType="1"/>
          </p:cNvSpPr>
          <p:nvPr/>
        </p:nvSpPr>
        <p:spPr bwMode="auto">
          <a:xfrm flipV="1">
            <a:off x="416083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8" name="Freeform 1170"/>
          <p:cNvSpPr>
            <a:spLocks/>
          </p:cNvSpPr>
          <p:nvPr/>
        </p:nvSpPr>
        <p:spPr bwMode="auto">
          <a:xfrm>
            <a:off x="4160838" y="25733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3"/>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2" y="108"/>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59" name="Freeform 1171"/>
          <p:cNvSpPr>
            <a:spLocks/>
          </p:cNvSpPr>
          <p:nvPr/>
        </p:nvSpPr>
        <p:spPr bwMode="auto">
          <a:xfrm>
            <a:off x="4160838" y="2573338"/>
            <a:ext cx="676275" cy="668337"/>
          </a:xfrm>
          <a:custGeom>
            <a:avLst/>
            <a:gdLst>
              <a:gd name="T0" fmla="*/ 0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2147483647 h 421"/>
              <a:gd name="T92" fmla="*/ 2147483647 w 426"/>
              <a:gd name="T93" fmla="*/ 2147483647 h 42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26"/>
              <a:gd name="T142" fmla="*/ 0 h 421"/>
              <a:gd name="T143" fmla="*/ 426 w 426"/>
              <a:gd name="T144" fmla="*/ 421 h 42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26" h="421">
                <a:moveTo>
                  <a:pt x="0" y="421"/>
                </a:moveTo>
                <a:lnTo>
                  <a:pt x="0" y="416"/>
                </a:lnTo>
                <a:lnTo>
                  <a:pt x="5" y="410"/>
                </a:lnTo>
                <a:lnTo>
                  <a:pt x="11" y="404"/>
                </a:lnTo>
                <a:lnTo>
                  <a:pt x="17" y="399"/>
                </a:lnTo>
                <a:lnTo>
                  <a:pt x="22" y="393"/>
                </a:lnTo>
                <a:lnTo>
                  <a:pt x="28" y="387"/>
                </a:lnTo>
                <a:lnTo>
                  <a:pt x="39" y="376"/>
                </a:lnTo>
                <a:lnTo>
                  <a:pt x="34" y="376"/>
                </a:lnTo>
                <a:lnTo>
                  <a:pt x="39" y="376"/>
                </a:lnTo>
                <a:lnTo>
                  <a:pt x="45" y="370"/>
                </a:lnTo>
                <a:lnTo>
                  <a:pt x="45" y="365"/>
                </a:lnTo>
                <a:lnTo>
                  <a:pt x="51" y="359"/>
                </a:lnTo>
                <a:lnTo>
                  <a:pt x="57" y="353"/>
                </a:lnTo>
                <a:lnTo>
                  <a:pt x="57" y="347"/>
                </a:lnTo>
                <a:lnTo>
                  <a:pt x="68" y="336"/>
                </a:lnTo>
                <a:lnTo>
                  <a:pt x="62" y="336"/>
                </a:lnTo>
                <a:lnTo>
                  <a:pt x="68" y="336"/>
                </a:lnTo>
                <a:lnTo>
                  <a:pt x="74" y="330"/>
                </a:lnTo>
                <a:lnTo>
                  <a:pt x="74" y="325"/>
                </a:lnTo>
                <a:lnTo>
                  <a:pt x="79" y="319"/>
                </a:lnTo>
                <a:lnTo>
                  <a:pt x="85" y="313"/>
                </a:lnTo>
                <a:lnTo>
                  <a:pt x="85" y="308"/>
                </a:lnTo>
                <a:lnTo>
                  <a:pt x="91" y="302"/>
                </a:lnTo>
                <a:lnTo>
                  <a:pt x="91" y="296"/>
                </a:lnTo>
                <a:lnTo>
                  <a:pt x="96" y="291"/>
                </a:lnTo>
                <a:lnTo>
                  <a:pt x="102" y="285"/>
                </a:lnTo>
                <a:lnTo>
                  <a:pt x="102" y="279"/>
                </a:lnTo>
                <a:lnTo>
                  <a:pt x="108" y="273"/>
                </a:lnTo>
                <a:lnTo>
                  <a:pt x="113" y="268"/>
                </a:lnTo>
                <a:lnTo>
                  <a:pt x="113" y="262"/>
                </a:lnTo>
                <a:lnTo>
                  <a:pt x="119" y="251"/>
                </a:lnTo>
                <a:lnTo>
                  <a:pt x="119" y="245"/>
                </a:lnTo>
                <a:lnTo>
                  <a:pt x="125" y="239"/>
                </a:lnTo>
                <a:lnTo>
                  <a:pt x="130" y="234"/>
                </a:lnTo>
                <a:lnTo>
                  <a:pt x="136" y="234"/>
                </a:lnTo>
                <a:lnTo>
                  <a:pt x="142" y="228"/>
                </a:lnTo>
                <a:lnTo>
                  <a:pt x="148" y="222"/>
                </a:lnTo>
                <a:lnTo>
                  <a:pt x="153" y="217"/>
                </a:lnTo>
                <a:lnTo>
                  <a:pt x="159" y="211"/>
                </a:lnTo>
                <a:lnTo>
                  <a:pt x="165" y="211"/>
                </a:lnTo>
                <a:lnTo>
                  <a:pt x="170" y="205"/>
                </a:lnTo>
                <a:lnTo>
                  <a:pt x="176" y="205"/>
                </a:lnTo>
                <a:lnTo>
                  <a:pt x="182" y="205"/>
                </a:lnTo>
                <a:lnTo>
                  <a:pt x="187" y="211"/>
                </a:lnTo>
                <a:lnTo>
                  <a:pt x="193" y="211"/>
                </a:lnTo>
                <a:lnTo>
                  <a:pt x="199" y="211"/>
                </a:lnTo>
                <a:lnTo>
                  <a:pt x="204" y="211"/>
                </a:lnTo>
                <a:lnTo>
                  <a:pt x="210" y="211"/>
                </a:lnTo>
                <a:lnTo>
                  <a:pt x="216" y="211"/>
                </a:lnTo>
                <a:lnTo>
                  <a:pt x="221" y="211"/>
                </a:lnTo>
                <a:lnTo>
                  <a:pt x="227" y="211"/>
                </a:lnTo>
                <a:lnTo>
                  <a:pt x="233" y="217"/>
                </a:lnTo>
                <a:lnTo>
                  <a:pt x="239" y="217"/>
                </a:lnTo>
                <a:lnTo>
                  <a:pt x="244" y="217"/>
                </a:lnTo>
                <a:lnTo>
                  <a:pt x="250" y="217"/>
                </a:lnTo>
                <a:lnTo>
                  <a:pt x="256" y="211"/>
                </a:lnTo>
                <a:lnTo>
                  <a:pt x="261" y="205"/>
                </a:lnTo>
                <a:lnTo>
                  <a:pt x="267" y="205"/>
                </a:lnTo>
                <a:lnTo>
                  <a:pt x="273" y="200"/>
                </a:lnTo>
                <a:lnTo>
                  <a:pt x="278" y="194"/>
                </a:lnTo>
                <a:lnTo>
                  <a:pt x="284" y="188"/>
                </a:lnTo>
                <a:lnTo>
                  <a:pt x="290" y="182"/>
                </a:lnTo>
                <a:lnTo>
                  <a:pt x="295" y="182"/>
                </a:lnTo>
                <a:lnTo>
                  <a:pt x="301" y="177"/>
                </a:lnTo>
                <a:lnTo>
                  <a:pt x="301" y="171"/>
                </a:lnTo>
                <a:lnTo>
                  <a:pt x="307" y="160"/>
                </a:lnTo>
                <a:lnTo>
                  <a:pt x="312" y="154"/>
                </a:lnTo>
                <a:lnTo>
                  <a:pt x="312" y="148"/>
                </a:lnTo>
                <a:lnTo>
                  <a:pt x="318" y="143"/>
                </a:lnTo>
                <a:lnTo>
                  <a:pt x="318" y="137"/>
                </a:lnTo>
                <a:lnTo>
                  <a:pt x="324" y="131"/>
                </a:lnTo>
                <a:lnTo>
                  <a:pt x="330" y="126"/>
                </a:lnTo>
                <a:lnTo>
                  <a:pt x="330" y="120"/>
                </a:lnTo>
                <a:lnTo>
                  <a:pt x="335" y="114"/>
                </a:lnTo>
                <a:lnTo>
                  <a:pt x="341" y="108"/>
                </a:lnTo>
                <a:lnTo>
                  <a:pt x="341" y="103"/>
                </a:lnTo>
                <a:lnTo>
                  <a:pt x="347" y="97"/>
                </a:lnTo>
                <a:lnTo>
                  <a:pt x="347" y="91"/>
                </a:lnTo>
                <a:lnTo>
                  <a:pt x="352" y="86"/>
                </a:lnTo>
                <a:lnTo>
                  <a:pt x="358" y="80"/>
                </a:lnTo>
                <a:lnTo>
                  <a:pt x="364" y="74"/>
                </a:lnTo>
                <a:lnTo>
                  <a:pt x="369" y="69"/>
                </a:lnTo>
                <a:lnTo>
                  <a:pt x="369" y="63"/>
                </a:lnTo>
                <a:lnTo>
                  <a:pt x="375" y="57"/>
                </a:lnTo>
                <a:lnTo>
                  <a:pt x="375" y="52"/>
                </a:lnTo>
                <a:lnTo>
                  <a:pt x="381" y="46"/>
                </a:lnTo>
                <a:lnTo>
                  <a:pt x="386" y="40"/>
                </a:lnTo>
                <a:lnTo>
                  <a:pt x="392" y="35"/>
                </a:lnTo>
                <a:lnTo>
                  <a:pt x="398" y="29"/>
                </a:lnTo>
                <a:lnTo>
                  <a:pt x="404" y="23"/>
                </a:lnTo>
                <a:lnTo>
                  <a:pt x="409" y="17"/>
                </a:lnTo>
                <a:lnTo>
                  <a:pt x="415" y="12"/>
                </a:lnTo>
                <a:lnTo>
                  <a:pt x="421" y="6"/>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60" name="Rectangle 1172"/>
          <p:cNvSpPr>
            <a:spLocks noChangeArrowheads="1"/>
          </p:cNvSpPr>
          <p:nvPr/>
        </p:nvSpPr>
        <p:spPr bwMode="auto">
          <a:xfrm>
            <a:off x="5262563" y="2573338"/>
            <a:ext cx="676275" cy="677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61" name="Rectangle 1173"/>
          <p:cNvSpPr>
            <a:spLocks noChangeArrowheads="1"/>
          </p:cNvSpPr>
          <p:nvPr/>
        </p:nvSpPr>
        <p:spPr bwMode="auto">
          <a:xfrm>
            <a:off x="5262563" y="2573338"/>
            <a:ext cx="676275" cy="67786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62" name="Freeform 1174"/>
          <p:cNvSpPr>
            <a:spLocks/>
          </p:cNvSpPr>
          <p:nvPr/>
        </p:nvSpPr>
        <p:spPr bwMode="auto">
          <a:xfrm>
            <a:off x="5595938" y="2573338"/>
            <a:ext cx="1587" cy="677862"/>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63" name="Freeform 1175"/>
          <p:cNvSpPr>
            <a:spLocks/>
          </p:cNvSpPr>
          <p:nvPr/>
        </p:nvSpPr>
        <p:spPr bwMode="auto">
          <a:xfrm>
            <a:off x="5262563" y="2908300"/>
            <a:ext cx="676275" cy="1588"/>
          </a:xfrm>
          <a:custGeom>
            <a:avLst/>
            <a:gdLst>
              <a:gd name="T0" fmla="*/ 0 w 75"/>
              <a:gd name="T1" fmla="*/ 0 h 1588"/>
              <a:gd name="T2" fmla="*/ 2147483647 w 75"/>
              <a:gd name="T3" fmla="*/ 0 h 1588"/>
              <a:gd name="T4" fmla="*/ 2147483647 w 75"/>
              <a:gd name="T5" fmla="*/ 0 h 1588"/>
              <a:gd name="T6" fmla="*/ 0 60000 65536"/>
              <a:gd name="T7" fmla="*/ 0 60000 65536"/>
              <a:gd name="T8" fmla="*/ 0 60000 65536"/>
              <a:gd name="T9" fmla="*/ 0 w 75"/>
              <a:gd name="T10" fmla="*/ 0 h 1588"/>
              <a:gd name="T11" fmla="*/ 75 w 75"/>
              <a:gd name="T12" fmla="*/ 1588 h 1588"/>
            </a:gdLst>
            <a:ahLst/>
            <a:cxnLst>
              <a:cxn ang="T6">
                <a:pos x="T0" y="T1"/>
              </a:cxn>
              <a:cxn ang="T7">
                <a:pos x="T2" y="T3"/>
              </a:cxn>
              <a:cxn ang="T8">
                <a:pos x="T4" y="T5"/>
              </a:cxn>
            </a:cxnLst>
            <a:rect l="T9" t="T10" r="T11" b="T12"/>
            <a:pathLst>
              <a:path w="75" h="1588">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64" name="Line 1176"/>
          <p:cNvSpPr>
            <a:spLocks noChangeShapeType="1"/>
          </p:cNvSpPr>
          <p:nvPr/>
        </p:nvSpPr>
        <p:spPr bwMode="auto">
          <a:xfrm>
            <a:off x="5262563"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65" name="Freeform 1177"/>
          <p:cNvSpPr>
            <a:spLocks/>
          </p:cNvSpPr>
          <p:nvPr/>
        </p:nvSpPr>
        <p:spPr bwMode="auto">
          <a:xfrm>
            <a:off x="5262563"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66" name="Line 1178"/>
          <p:cNvSpPr>
            <a:spLocks noChangeShapeType="1"/>
          </p:cNvSpPr>
          <p:nvPr/>
        </p:nvSpPr>
        <p:spPr bwMode="auto">
          <a:xfrm flipV="1">
            <a:off x="526256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67" name="Line 1179"/>
          <p:cNvSpPr>
            <a:spLocks noChangeShapeType="1"/>
          </p:cNvSpPr>
          <p:nvPr/>
        </p:nvSpPr>
        <p:spPr bwMode="auto">
          <a:xfrm>
            <a:off x="5262563" y="3251200"/>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68" name="Line 1180"/>
          <p:cNvSpPr>
            <a:spLocks noChangeShapeType="1"/>
          </p:cNvSpPr>
          <p:nvPr/>
        </p:nvSpPr>
        <p:spPr bwMode="auto">
          <a:xfrm flipV="1">
            <a:off x="526256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69" name="Line 1181"/>
          <p:cNvSpPr>
            <a:spLocks noChangeShapeType="1"/>
          </p:cNvSpPr>
          <p:nvPr/>
        </p:nvSpPr>
        <p:spPr bwMode="auto">
          <a:xfrm flipV="1">
            <a:off x="5595938" y="3241675"/>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0" name="Line 1182"/>
          <p:cNvSpPr>
            <a:spLocks noChangeShapeType="1"/>
          </p:cNvSpPr>
          <p:nvPr/>
        </p:nvSpPr>
        <p:spPr bwMode="auto">
          <a:xfrm>
            <a:off x="5595938" y="25733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1" name="Line 1183"/>
          <p:cNvSpPr>
            <a:spLocks noChangeShapeType="1"/>
          </p:cNvSpPr>
          <p:nvPr/>
        </p:nvSpPr>
        <p:spPr bwMode="auto">
          <a:xfrm>
            <a:off x="5262563" y="29083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2" name="Line 1184"/>
          <p:cNvSpPr>
            <a:spLocks noChangeShapeType="1"/>
          </p:cNvSpPr>
          <p:nvPr/>
        </p:nvSpPr>
        <p:spPr bwMode="auto">
          <a:xfrm flipH="1">
            <a:off x="5930900" y="29083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3" name="Line 1185"/>
          <p:cNvSpPr>
            <a:spLocks noChangeShapeType="1"/>
          </p:cNvSpPr>
          <p:nvPr/>
        </p:nvSpPr>
        <p:spPr bwMode="auto">
          <a:xfrm>
            <a:off x="5262563"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4" name="Freeform 1186"/>
          <p:cNvSpPr>
            <a:spLocks/>
          </p:cNvSpPr>
          <p:nvPr/>
        </p:nvSpPr>
        <p:spPr bwMode="auto">
          <a:xfrm>
            <a:off x="5262563"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75" name="Line 1187"/>
          <p:cNvSpPr>
            <a:spLocks noChangeShapeType="1"/>
          </p:cNvSpPr>
          <p:nvPr/>
        </p:nvSpPr>
        <p:spPr bwMode="auto">
          <a:xfrm flipV="1">
            <a:off x="526256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6" name="Freeform 1188"/>
          <p:cNvSpPr>
            <a:spLocks/>
          </p:cNvSpPr>
          <p:nvPr/>
        </p:nvSpPr>
        <p:spPr bwMode="auto">
          <a:xfrm>
            <a:off x="5262563" y="25733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3"/>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2" y="108"/>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3"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77" name="Freeform 1189"/>
          <p:cNvSpPr>
            <a:spLocks/>
          </p:cNvSpPr>
          <p:nvPr/>
        </p:nvSpPr>
        <p:spPr bwMode="auto">
          <a:xfrm>
            <a:off x="5262563" y="2573338"/>
            <a:ext cx="676275" cy="668337"/>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2147483647 h 421"/>
              <a:gd name="T92" fmla="*/ 2147483647 w 426"/>
              <a:gd name="T93" fmla="*/ 2147483647 h 421"/>
              <a:gd name="T94" fmla="*/ 2147483647 w 426"/>
              <a:gd name="T95" fmla="*/ 0 h 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26"/>
              <a:gd name="T145" fmla="*/ 0 h 421"/>
              <a:gd name="T146" fmla="*/ 426 w 426"/>
              <a:gd name="T147" fmla="*/ 421 h 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26" h="421">
                <a:moveTo>
                  <a:pt x="0" y="421"/>
                </a:moveTo>
                <a:lnTo>
                  <a:pt x="11" y="410"/>
                </a:lnTo>
                <a:lnTo>
                  <a:pt x="5" y="410"/>
                </a:lnTo>
                <a:lnTo>
                  <a:pt x="11" y="410"/>
                </a:lnTo>
                <a:lnTo>
                  <a:pt x="22" y="399"/>
                </a:lnTo>
                <a:lnTo>
                  <a:pt x="17" y="399"/>
                </a:lnTo>
                <a:lnTo>
                  <a:pt x="22" y="399"/>
                </a:lnTo>
                <a:lnTo>
                  <a:pt x="34" y="387"/>
                </a:lnTo>
                <a:lnTo>
                  <a:pt x="34" y="382"/>
                </a:lnTo>
                <a:lnTo>
                  <a:pt x="39" y="376"/>
                </a:lnTo>
                <a:lnTo>
                  <a:pt x="45" y="370"/>
                </a:lnTo>
                <a:lnTo>
                  <a:pt x="51" y="365"/>
                </a:lnTo>
                <a:lnTo>
                  <a:pt x="57" y="359"/>
                </a:lnTo>
                <a:lnTo>
                  <a:pt x="57" y="353"/>
                </a:lnTo>
                <a:lnTo>
                  <a:pt x="62" y="347"/>
                </a:lnTo>
                <a:lnTo>
                  <a:pt x="68" y="342"/>
                </a:lnTo>
                <a:lnTo>
                  <a:pt x="74" y="336"/>
                </a:lnTo>
                <a:lnTo>
                  <a:pt x="74" y="330"/>
                </a:lnTo>
                <a:lnTo>
                  <a:pt x="79" y="325"/>
                </a:lnTo>
                <a:lnTo>
                  <a:pt x="85" y="319"/>
                </a:lnTo>
                <a:lnTo>
                  <a:pt x="85" y="313"/>
                </a:lnTo>
                <a:lnTo>
                  <a:pt x="96" y="302"/>
                </a:lnTo>
                <a:lnTo>
                  <a:pt x="91" y="302"/>
                </a:lnTo>
                <a:lnTo>
                  <a:pt x="96" y="302"/>
                </a:lnTo>
                <a:lnTo>
                  <a:pt x="102" y="296"/>
                </a:lnTo>
                <a:lnTo>
                  <a:pt x="102" y="291"/>
                </a:lnTo>
                <a:lnTo>
                  <a:pt x="108" y="285"/>
                </a:lnTo>
                <a:lnTo>
                  <a:pt x="113" y="279"/>
                </a:lnTo>
                <a:lnTo>
                  <a:pt x="113" y="268"/>
                </a:lnTo>
                <a:lnTo>
                  <a:pt x="119" y="262"/>
                </a:lnTo>
                <a:lnTo>
                  <a:pt x="119" y="256"/>
                </a:lnTo>
                <a:lnTo>
                  <a:pt x="125" y="251"/>
                </a:lnTo>
                <a:lnTo>
                  <a:pt x="130" y="245"/>
                </a:lnTo>
                <a:lnTo>
                  <a:pt x="130" y="239"/>
                </a:lnTo>
                <a:lnTo>
                  <a:pt x="136" y="234"/>
                </a:lnTo>
                <a:lnTo>
                  <a:pt x="142" y="228"/>
                </a:lnTo>
                <a:lnTo>
                  <a:pt x="148" y="222"/>
                </a:lnTo>
                <a:lnTo>
                  <a:pt x="148" y="217"/>
                </a:lnTo>
                <a:lnTo>
                  <a:pt x="153" y="211"/>
                </a:lnTo>
                <a:lnTo>
                  <a:pt x="159" y="211"/>
                </a:lnTo>
                <a:lnTo>
                  <a:pt x="165" y="211"/>
                </a:lnTo>
                <a:lnTo>
                  <a:pt x="170" y="211"/>
                </a:lnTo>
                <a:lnTo>
                  <a:pt x="176" y="217"/>
                </a:lnTo>
                <a:lnTo>
                  <a:pt x="182" y="217"/>
                </a:lnTo>
                <a:lnTo>
                  <a:pt x="187" y="217"/>
                </a:lnTo>
                <a:lnTo>
                  <a:pt x="193" y="217"/>
                </a:lnTo>
                <a:lnTo>
                  <a:pt x="199" y="211"/>
                </a:lnTo>
                <a:lnTo>
                  <a:pt x="204" y="211"/>
                </a:lnTo>
                <a:lnTo>
                  <a:pt x="210" y="211"/>
                </a:lnTo>
                <a:lnTo>
                  <a:pt x="216" y="211"/>
                </a:lnTo>
                <a:lnTo>
                  <a:pt x="221" y="211"/>
                </a:lnTo>
                <a:lnTo>
                  <a:pt x="227" y="205"/>
                </a:lnTo>
                <a:lnTo>
                  <a:pt x="233" y="205"/>
                </a:lnTo>
                <a:lnTo>
                  <a:pt x="239" y="205"/>
                </a:lnTo>
                <a:lnTo>
                  <a:pt x="244" y="211"/>
                </a:lnTo>
                <a:lnTo>
                  <a:pt x="250" y="211"/>
                </a:lnTo>
                <a:lnTo>
                  <a:pt x="256" y="211"/>
                </a:lnTo>
                <a:lnTo>
                  <a:pt x="261" y="211"/>
                </a:lnTo>
                <a:lnTo>
                  <a:pt x="267" y="211"/>
                </a:lnTo>
                <a:lnTo>
                  <a:pt x="273" y="205"/>
                </a:lnTo>
                <a:lnTo>
                  <a:pt x="273" y="200"/>
                </a:lnTo>
                <a:lnTo>
                  <a:pt x="278" y="194"/>
                </a:lnTo>
                <a:lnTo>
                  <a:pt x="284" y="188"/>
                </a:lnTo>
                <a:lnTo>
                  <a:pt x="290" y="182"/>
                </a:lnTo>
                <a:lnTo>
                  <a:pt x="290" y="177"/>
                </a:lnTo>
                <a:lnTo>
                  <a:pt x="295" y="171"/>
                </a:lnTo>
                <a:lnTo>
                  <a:pt x="301" y="165"/>
                </a:lnTo>
                <a:lnTo>
                  <a:pt x="301" y="160"/>
                </a:lnTo>
                <a:lnTo>
                  <a:pt x="307" y="154"/>
                </a:lnTo>
                <a:lnTo>
                  <a:pt x="312" y="143"/>
                </a:lnTo>
                <a:lnTo>
                  <a:pt x="312" y="137"/>
                </a:lnTo>
                <a:lnTo>
                  <a:pt x="318" y="131"/>
                </a:lnTo>
                <a:lnTo>
                  <a:pt x="318" y="126"/>
                </a:lnTo>
                <a:lnTo>
                  <a:pt x="324" y="120"/>
                </a:lnTo>
                <a:lnTo>
                  <a:pt x="330" y="114"/>
                </a:lnTo>
                <a:lnTo>
                  <a:pt x="335" y="108"/>
                </a:lnTo>
                <a:lnTo>
                  <a:pt x="341" y="103"/>
                </a:lnTo>
                <a:lnTo>
                  <a:pt x="341" y="97"/>
                </a:lnTo>
                <a:lnTo>
                  <a:pt x="347" y="91"/>
                </a:lnTo>
                <a:lnTo>
                  <a:pt x="347" y="86"/>
                </a:lnTo>
                <a:lnTo>
                  <a:pt x="352" y="80"/>
                </a:lnTo>
                <a:lnTo>
                  <a:pt x="358" y="74"/>
                </a:lnTo>
                <a:lnTo>
                  <a:pt x="364" y="69"/>
                </a:lnTo>
                <a:lnTo>
                  <a:pt x="369" y="63"/>
                </a:lnTo>
                <a:lnTo>
                  <a:pt x="369" y="57"/>
                </a:lnTo>
                <a:lnTo>
                  <a:pt x="375" y="52"/>
                </a:lnTo>
                <a:lnTo>
                  <a:pt x="381" y="46"/>
                </a:lnTo>
                <a:lnTo>
                  <a:pt x="392" y="35"/>
                </a:lnTo>
                <a:lnTo>
                  <a:pt x="386" y="35"/>
                </a:lnTo>
                <a:lnTo>
                  <a:pt x="392" y="35"/>
                </a:lnTo>
                <a:lnTo>
                  <a:pt x="403" y="23"/>
                </a:lnTo>
                <a:lnTo>
                  <a:pt x="403" y="17"/>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78" name="Rectangle 1190"/>
          <p:cNvSpPr>
            <a:spLocks noChangeArrowheads="1"/>
          </p:cNvSpPr>
          <p:nvPr/>
        </p:nvSpPr>
        <p:spPr bwMode="auto">
          <a:xfrm>
            <a:off x="6372225" y="2573338"/>
            <a:ext cx="677863" cy="677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79" name="Rectangle 1191"/>
          <p:cNvSpPr>
            <a:spLocks noChangeArrowheads="1"/>
          </p:cNvSpPr>
          <p:nvPr/>
        </p:nvSpPr>
        <p:spPr bwMode="auto">
          <a:xfrm>
            <a:off x="6372225" y="2573338"/>
            <a:ext cx="677863" cy="67786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80" name="Freeform 1192"/>
          <p:cNvSpPr>
            <a:spLocks/>
          </p:cNvSpPr>
          <p:nvPr/>
        </p:nvSpPr>
        <p:spPr bwMode="auto">
          <a:xfrm>
            <a:off x="6707188" y="2573338"/>
            <a:ext cx="1587" cy="677862"/>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81" name="Freeform 1193"/>
          <p:cNvSpPr>
            <a:spLocks/>
          </p:cNvSpPr>
          <p:nvPr/>
        </p:nvSpPr>
        <p:spPr bwMode="auto">
          <a:xfrm>
            <a:off x="6372225" y="2908300"/>
            <a:ext cx="677863" cy="1588"/>
          </a:xfrm>
          <a:custGeom>
            <a:avLst/>
            <a:gdLst>
              <a:gd name="T0" fmla="*/ 0 w 75"/>
              <a:gd name="T1" fmla="*/ 0 h 1588"/>
              <a:gd name="T2" fmla="*/ 2147483647 w 75"/>
              <a:gd name="T3" fmla="*/ 0 h 1588"/>
              <a:gd name="T4" fmla="*/ 2147483647 w 75"/>
              <a:gd name="T5" fmla="*/ 0 h 1588"/>
              <a:gd name="T6" fmla="*/ 0 60000 65536"/>
              <a:gd name="T7" fmla="*/ 0 60000 65536"/>
              <a:gd name="T8" fmla="*/ 0 60000 65536"/>
              <a:gd name="T9" fmla="*/ 0 w 75"/>
              <a:gd name="T10" fmla="*/ 0 h 1588"/>
              <a:gd name="T11" fmla="*/ 75 w 75"/>
              <a:gd name="T12" fmla="*/ 1588 h 1588"/>
            </a:gdLst>
            <a:ahLst/>
            <a:cxnLst>
              <a:cxn ang="T6">
                <a:pos x="T0" y="T1"/>
              </a:cxn>
              <a:cxn ang="T7">
                <a:pos x="T2" y="T3"/>
              </a:cxn>
              <a:cxn ang="T8">
                <a:pos x="T4" y="T5"/>
              </a:cxn>
            </a:cxnLst>
            <a:rect l="T9" t="T10" r="T11" b="T12"/>
            <a:pathLst>
              <a:path w="75" h="1588">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82" name="Line 1194"/>
          <p:cNvSpPr>
            <a:spLocks noChangeShapeType="1"/>
          </p:cNvSpPr>
          <p:nvPr/>
        </p:nvSpPr>
        <p:spPr bwMode="auto">
          <a:xfrm>
            <a:off x="6372225" y="2573338"/>
            <a:ext cx="677863"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3" name="Freeform 1195"/>
          <p:cNvSpPr>
            <a:spLocks/>
          </p:cNvSpPr>
          <p:nvPr/>
        </p:nvSpPr>
        <p:spPr bwMode="auto">
          <a:xfrm>
            <a:off x="6372225" y="2573338"/>
            <a:ext cx="677863"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84" name="Line 1196"/>
          <p:cNvSpPr>
            <a:spLocks noChangeShapeType="1"/>
          </p:cNvSpPr>
          <p:nvPr/>
        </p:nvSpPr>
        <p:spPr bwMode="auto">
          <a:xfrm flipV="1">
            <a:off x="6372225" y="2573338"/>
            <a:ext cx="1588"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5" name="Line 1197"/>
          <p:cNvSpPr>
            <a:spLocks noChangeShapeType="1"/>
          </p:cNvSpPr>
          <p:nvPr/>
        </p:nvSpPr>
        <p:spPr bwMode="auto">
          <a:xfrm>
            <a:off x="6372225" y="3251200"/>
            <a:ext cx="67786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6" name="Line 1198"/>
          <p:cNvSpPr>
            <a:spLocks noChangeShapeType="1"/>
          </p:cNvSpPr>
          <p:nvPr/>
        </p:nvSpPr>
        <p:spPr bwMode="auto">
          <a:xfrm flipV="1">
            <a:off x="6372225" y="2573338"/>
            <a:ext cx="1588"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7" name="Line 1199"/>
          <p:cNvSpPr>
            <a:spLocks noChangeShapeType="1"/>
          </p:cNvSpPr>
          <p:nvPr/>
        </p:nvSpPr>
        <p:spPr bwMode="auto">
          <a:xfrm flipV="1">
            <a:off x="6707188" y="3241675"/>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8" name="Line 1200"/>
          <p:cNvSpPr>
            <a:spLocks noChangeShapeType="1"/>
          </p:cNvSpPr>
          <p:nvPr/>
        </p:nvSpPr>
        <p:spPr bwMode="auto">
          <a:xfrm>
            <a:off x="6707188" y="25733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9" name="Line 1201"/>
          <p:cNvSpPr>
            <a:spLocks noChangeShapeType="1"/>
          </p:cNvSpPr>
          <p:nvPr/>
        </p:nvSpPr>
        <p:spPr bwMode="auto">
          <a:xfrm>
            <a:off x="6372225" y="2908300"/>
            <a:ext cx="15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90" name="Line 1202"/>
          <p:cNvSpPr>
            <a:spLocks noChangeShapeType="1"/>
          </p:cNvSpPr>
          <p:nvPr/>
        </p:nvSpPr>
        <p:spPr bwMode="auto">
          <a:xfrm flipH="1">
            <a:off x="7040563" y="29083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91" name="Line 1203"/>
          <p:cNvSpPr>
            <a:spLocks noChangeShapeType="1"/>
          </p:cNvSpPr>
          <p:nvPr/>
        </p:nvSpPr>
        <p:spPr bwMode="auto">
          <a:xfrm>
            <a:off x="6372225" y="2573338"/>
            <a:ext cx="677863"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92" name="Freeform 1204"/>
          <p:cNvSpPr>
            <a:spLocks/>
          </p:cNvSpPr>
          <p:nvPr/>
        </p:nvSpPr>
        <p:spPr bwMode="auto">
          <a:xfrm>
            <a:off x="6372225" y="2573338"/>
            <a:ext cx="677863"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93" name="Line 1205"/>
          <p:cNvSpPr>
            <a:spLocks noChangeShapeType="1"/>
          </p:cNvSpPr>
          <p:nvPr/>
        </p:nvSpPr>
        <p:spPr bwMode="auto">
          <a:xfrm flipV="1">
            <a:off x="6372225" y="2573338"/>
            <a:ext cx="1588"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94" name="Freeform 1206"/>
          <p:cNvSpPr>
            <a:spLocks/>
          </p:cNvSpPr>
          <p:nvPr/>
        </p:nvSpPr>
        <p:spPr bwMode="auto">
          <a:xfrm>
            <a:off x="6372225" y="2573338"/>
            <a:ext cx="677863" cy="677862"/>
          </a:xfrm>
          <a:custGeom>
            <a:avLst/>
            <a:gdLst>
              <a:gd name="T0" fmla="*/ 0 w 427"/>
              <a:gd name="T1" fmla="*/ 2147483647 h 427"/>
              <a:gd name="T2" fmla="*/ 2147483647 w 427"/>
              <a:gd name="T3" fmla="*/ 2147483647 h 427"/>
              <a:gd name="T4" fmla="*/ 2147483647 w 427"/>
              <a:gd name="T5" fmla="*/ 2147483647 h 427"/>
              <a:gd name="T6" fmla="*/ 2147483647 w 427"/>
              <a:gd name="T7" fmla="*/ 2147483647 h 427"/>
              <a:gd name="T8" fmla="*/ 2147483647 w 427"/>
              <a:gd name="T9" fmla="*/ 2147483647 h 427"/>
              <a:gd name="T10" fmla="*/ 2147483647 w 427"/>
              <a:gd name="T11" fmla="*/ 2147483647 h 427"/>
              <a:gd name="T12" fmla="*/ 2147483647 w 427"/>
              <a:gd name="T13" fmla="*/ 2147483647 h 427"/>
              <a:gd name="T14" fmla="*/ 2147483647 w 427"/>
              <a:gd name="T15" fmla="*/ 2147483647 h 427"/>
              <a:gd name="T16" fmla="*/ 2147483647 w 427"/>
              <a:gd name="T17" fmla="*/ 2147483647 h 427"/>
              <a:gd name="T18" fmla="*/ 2147483647 w 427"/>
              <a:gd name="T19" fmla="*/ 2147483647 h 427"/>
              <a:gd name="T20" fmla="*/ 2147483647 w 427"/>
              <a:gd name="T21" fmla="*/ 2147483647 h 427"/>
              <a:gd name="T22" fmla="*/ 2147483647 w 427"/>
              <a:gd name="T23" fmla="*/ 2147483647 h 427"/>
              <a:gd name="T24" fmla="*/ 2147483647 w 427"/>
              <a:gd name="T25" fmla="*/ 2147483647 h 427"/>
              <a:gd name="T26" fmla="*/ 2147483647 w 427"/>
              <a:gd name="T27" fmla="*/ 2147483647 h 427"/>
              <a:gd name="T28" fmla="*/ 2147483647 w 427"/>
              <a:gd name="T29" fmla="*/ 2147483647 h 427"/>
              <a:gd name="T30" fmla="*/ 2147483647 w 427"/>
              <a:gd name="T31" fmla="*/ 2147483647 h 427"/>
              <a:gd name="T32" fmla="*/ 2147483647 w 427"/>
              <a:gd name="T33" fmla="*/ 2147483647 h 427"/>
              <a:gd name="T34" fmla="*/ 2147483647 w 427"/>
              <a:gd name="T35" fmla="*/ 2147483647 h 427"/>
              <a:gd name="T36" fmla="*/ 2147483647 w 427"/>
              <a:gd name="T37" fmla="*/ 2147483647 h 427"/>
              <a:gd name="T38" fmla="*/ 2147483647 w 427"/>
              <a:gd name="T39" fmla="*/ 2147483647 h 427"/>
              <a:gd name="T40" fmla="*/ 2147483647 w 427"/>
              <a:gd name="T41" fmla="*/ 2147483647 h 427"/>
              <a:gd name="T42" fmla="*/ 2147483647 w 427"/>
              <a:gd name="T43" fmla="*/ 2147483647 h 427"/>
              <a:gd name="T44" fmla="*/ 2147483647 w 427"/>
              <a:gd name="T45" fmla="*/ 2147483647 h 427"/>
              <a:gd name="T46" fmla="*/ 2147483647 w 427"/>
              <a:gd name="T47" fmla="*/ 2147483647 h 427"/>
              <a:gd name="T48" fmla="*/ 2147483647 w 427"/>
              <a:gd name="T49" fmla="*/ 2147483647 h 427"/>
              <a:gd name="T50" fmla="*/ 2147483647 w 427"/>
              <a:gd name="T51" fmla="*/ 2147483647 h 427"/>
              <a:gd name="T52" fmla="*/ 2147483647 w 427"/>
              <a:gd name="T53" fmla="*/ 2147483647 h 427"/>
              <a:gd name="T54" fmla="*/ 2147483647 w 427"/>
              <a:gd name="T55" fmla="*/ 2147483647 h 427"/>
              <a:gd name="T56" fmla="*/ 2147483647 w 427"/>
              <a:gd name="T57" fmla="*/ 2147483647 h 427"/>
              <a:gd name="T58" fmla="*/ 2147483647 w 427"/>
              <a:gd name="T59" fmla="*/ 2147483647 h 427"/>
              <a:gd name="T60" fmla="*/ 2147483647 w 427"/>
              <a:gd name="T61" fmla="*/ 2147483647 h 427"/>
              <a:gd name="T62" fmla="*/ 2147483647 w 427"/>
              <a:gd name="T63" fmla="*/ 2147483647 h 427"/>
              <a:gd name="T64" fmla="*/ 2147483647 w 427"/>
              <a:gd name="T65" fmla="*/ 2147483647 h 427"/>
              <a:gd name="T66" fmla="*/ 2147483647 w 427"/>
              <a:gd name="T67" fmla="*/ 2147483647 h 427"/>
              <a:gd name="T68" fmla="*/ 2147483647 w 427"/>
              <a:gd name="T69" fmla="*/ 2147483647 h 427"/>
              <a:gd name="T70" fmla="*/ 2147483647 w 427"/>
              <a:gd name="T71" fmla="*/ 2147483647 h 427"/>
              <a:gd name="T72" fmla="*/ 2147483647 w 427"/>
              <a:gd name="T73" fmla="*/ 2147483647 h 427"/>
              <a:gd name="T74" fmla="*/ 2147483647 w 427"/>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7"/>
              <a:gd name="T115" fmla="*/ 0 h 427"/>
              <a:gd name="T116" fmla="*/ 427 w 427"/>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7" h="427">
                <a:moveTo>
                  <a:pt x="0" y="427"/>
                </a:moveTo>
                <a:lnTo>
                  <a:pt x="0" y="421"/>
                </a:lnTo>
                <a:lnTo>
                  <a:pt x="6" y="416"/>
                </a:lnTo>
                <a:lnTo>
                  <a:pt x="12" y="410"/>
                </a:lnTo>
                <a:lnTo>
                  <a:pt x="17" y="404"/>
                </a:lnTo>
                <a:lnTo>
                  <a:pt x="23" y="399"/>
                </a:lnTo>
                <a:lnTo>
                  <a:pt x="29" y="393"/>
                </a:lnTo>
                <a:lnTo>
                  <a:pt x="34" y="387"/>
                </a:lnTo>
                <a:lnTo>
                  <a:pt x="40" y="382"/>
                </a:lnTo>
                <a:lnTo>
                  <a:pt x="46" y="376"/>
                </a:lnTo>
                <a:lnTo>
                  <a:pt x="51" y="370"/>
                </a:lnTo>
                <a:lnTo>
                  <a:pt x="57" y="365"/>
                </a:lnTo>
                <a:lnTo>
                  <a:pt x="63" y="359"/>
                </a:lnTo>
                <a:lnTo>
                  <a:pt x="69" y="353"/>
                </a:lnTo>
                <a:lnTo>
                  <a:pt x="74" y="347"/>
                </a:lnTo>
                <a:lnTo>
                  <a:pt x="80" y="342"/>
                </a:lnTo>
                <a:lnTo>
                  <a:pt x="86" y="336"/>
                </a:lnTo>
                <a:lnTo>
                  <a:pt x="91" y="330"/>
                </a:lnTo>
                <a:lnTo>
                  <a:pt x="97" y="325"/>
                </a:lnTo>
                <a:lnTo>
                  <a:pt x="103" y="319"/>
                </a:lnTo>
                <a:lnTo>
                  <a:pt x="108" y="313"/>
                </a:lnTo>
                <a:lnTo>
                  <a:pt x="114" y="308"/>
                </a:lnTo>
                <a:lnTo>
                  <a:pt x="120" y="302"/>
                </a:lnTo>
                <a:lnTo>
                  <a:pt x="125" y="296"/>
                </a:lnTo>
                <a:lnTo>
                  <a:pt x="131" y="291"/>
                </a:lnTo>
                <a:lnTo>
                  <a:pt x="137" y="285"/>
                </a:lnTo>
                <a:lnTo>
                  <a:pt x="143" y="279"/>
                </a:lnTo>
                <a:lnTo>
                  <a:pt x="148" y="273"/>
                </a:lnTo>
                <a:lnTo>
                  <a:pt x="154" y="268"/>
                </a:lnTo>
                <a:lnTo>
                  <a:pt x="160" y="262"/>
                </a:lnTo>
                <a:lnTo>
                  <a:pt x="165" y="256"/>
                </a:lnTo>
                <a:lnTo>
                  <a:pt x="171" y="251"/>
                </a:lnTo>
                <a:lnTo>
                  <a:pt x="177" y="245"/>
                </a:lnTo>
                <a:lnTo>
                  <a:pt x="182" y="239"/>
                </a:lnTo>
                <a:lnTo>
                  <a:pt x="188" y="234"/>
                </a:lnTo>
                <a:lnTo>
                  <a:pt x="194" y="228"/>
                </a:lnTo>
                <a:lnTo>
                  <a:pt x="199" y="222"/>
                </a:lnTo>
                <a:lnTo>
                  <a:pt x="205" y="217"/>
                </a:lnTo>
                <a:lnTo>
                  <a:pt x="211" y="211"/>
                </a:lnTo>
                <a:lnTo>
                  <a:pt x="216" y="205"/>
                </a:lnTo>
                <a:lnTo>
                  <a:pt x="222" y="200"/>
                </a:lnTo>
                <a:lnTo>
                  <a:pt x="228" y="194"/>
                </a:lnTo>
                <a:lnTo>
                  <a:pt x="234" y="188"/>
                </a:lnTo>
                <a:lnTo>
                  <a:pt x="239" y="182"/>
                </a:lnTo>
                <a:lnTo>
                  <a:pt x="245" y="177"/>
                </a:lnTo>
                <a:lnTo>
                  <a:pt x="251" y="171"/>
                </a:lnTo>
                <a:lnTo>
                  <a:pt x="256" y="165"/>
                </a:lnTo>
                <a:lnTo>
                  <a:pt x="262" y="160"/>
                </a:lnTo>
                <a:lnTo>
                  <a:pt x="268" y="154"/>
                </a:lnTo>
                <a:lnTo>
                  <a:pt x="273" y="148"/>
                </a:lnTo>
                <a:lnTo>
                  <a:pt x="279" y="143"/>
                </a:lnTo>
                <a:lnTo>
                  <a:pt x="285" y="137"/>
                </a:lnTo>
                <a:lnTo>
                  <a:pt x="290" y="131"/>
                </a:lnTo>
                <a:lnTo>
                  <a:pt x="296" y="126"/>
                </a:lnTo>
                <a:lnTo>
                  <a:pt x="302" y="120"/>
                </a:lnTo>
                <a:lnTo>
                  <a:pt x="307" y="114"/>
                </a:lnTo>
                <a:lnTo>
                  <a:pt x="313" y="108"/>
                </a:lnTo>
                <a:lnTo>
                  <a:pt x="319" y="103"/>
                </a:lnTo>
                <a:lnTo>
                  <a:pt x="325" y="97"/>
                </a:lnTo>
                <a:lnTo>
                  <a:pt x="330" y="91"/>
                </a:lnTo>
                <a:lnTo>
                  <a:pt x="336" y="86"/>
                </a:lnTo>
                <a:lnTo>
                  <a:pt x="342" y="80"/>
                </a:lnTo>
                <a:lnTo>
                  <a:pt x="347" y="74"/>
                </a:lnTo>
                <a:lnTo>
                  <a:pt x="353" y="69"/>
                </a:lnTo>
                <a:lnTo>
                  <a:pt x="359" y="63"/>
                </a:lnTo>
                <a:lnTo>
                  <a:pt x="364" y="57"/>
                </a:lnTo>
                <a:lnTo>
                  <a:pt x="370" y="52"/>
                </a:lnTo>
                <a:lnTo>
                  <a:pt x="376" y="46"/>
                </a:lnTo>
                <a:lnTo>
                  <a:pt x="381" y="40"/>
                </a:lnTo>
                <a:lnTo>
                  <a:pt x="387" y="35"/>
                </a:lnTo>
                <a:lnTo>
                  <a:pt x="393" y="29"/>
                </a:lnTo>
                <a:lnTo>
                  <a:pt x="398" y="23"/>
                </a:lnTo>
                <a:lnTo>
                  <a:pt x="404" y="17"/>
                </a:lnTo>
                <a:lnTo>
                  <a:pt x="410" y="12"/>
                </a:lnTo>
                <a:lnTo>
                  <a:pt x="416" y="6"/>
                </a:lnTo>
                <a:lnTo>
                  <a:pt x="421" y="0"/>
                </a:lnTo>
                <a:lnTo>
                  <a:pt x="427"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95" name="Freeform 1207"/>
          <p:cNvSpPr>
            <a:spLocks/>
          </p:cNvSpPr>
          <p:nvPr/>
        </p:nvSpPr>
        <p:spPr bwMode="auto">
          <a:xfrm>
            <a:off x="6381750" y="2573338"/>
            <a:ext cx="668338" cy="660400"/>
          </a:xfrm>
          <a:custGeom>
            <a:avLst/>
            <a:gdLst>
              <a:gd name="T0" fmla="*/ 0 w 421"/>
              <a:gd name="T1" fmla="*/ 2147483647 h 416"/>
              <a:gd name="T2" fmla="*/ 2147483647 w 421"/>
              <a:gd name="T3" fmla="*/ 2147483647 h 416"/>
              <a:gd name="T4" fmla="*/ 2147483647 w 421"/>
              <a:gd name="T5" fmla="*/ 2147483647 h 416"/>
              <a:gd name="T6" fmla="*/ 2147483647 w 421"/>
              <a:gd name="T7" fmla="*/ 2147483647 h 416"/>
              <a:gd name="T8" fmla="*/ 2147483647 w 421"/>
              <a:gd name="T9" fmla="*/ 2147483647 h 416"/>
              <a:gd name="T10" fmla="*/ 2147483647 w 421"/>
              <a:gd name="T11" fmla="*/ 2147483647 h 416"/>
              <a:gd name="T12" fmla="*/ 2147483647 w 421"/>
              <a:gd name="T13" fmla="*/ 2147483647 h 416"/>
              <a:gd name="T14" fmla="*/ 2147483647 w 421"/>
              <a:gd name="T15" fmla="*/ 2147483647 h 416"/>
              <a:gd name="T16" fmla="*/ 2147483647 w 421"/>
              <a:gd name="T17" fmla="*/ 2147483647 h 416"/>
              <a:gd name="T18" fmla="*/ 2147483647 w 421"/>
              <a:gd name="T19" fmla="*/ 2147483647 h 416"/>
              <a:gd name="T20" fmla="*/ 2147483647 w 421"/>
              <a:gd name="T21" fmla="*/ 2147483647 h 416"/>
              <a:gd name="T22" fmla="*/ 2147483647 w 421"/>
              <a:gd name="T23" fmla="*/ 2147483647 h 416"/>
              <a:gd name="T24" fmla="*/ 2147483647 w 421"/>
              <a:gd name="T25" fmla="*/ 2147483647 h 416"/>
              <a:gd name="T26" fmla="*/ 2147483647 w 421"/>
              <a:gd name="T27" fmla="*/ 2147483647 h 416"/>
              <a:gd name="T28" fmla="*/ 2147483647 w 421"/>
              <a:gd name="T29" fmla="*/ 2147483647 h 416"/>
              <a:gd name="T30" fmla="*/ 2147483647 w 421"/>
              <a:gd name="T31" fmla="*/ 2147483647 h 416"/>
              <a:gd name="T32" fmla="*/ 2147483647 w 421"/>
              <a:gd name="T33" fmla="*/ 2147483647 h 416"/>
              <a:gd name="T34" fmla="*/ 2147483647 w 421"/>
              <a:gd name="T35" fmla="*/ 2147483647 h 416"/>
              <a:gd name="T36" fmla="*/ 2147483647 w 421"/>
              <a:gd name="T37" fmla="*/ 2147483647 h 416"/>
              <a:gd name="T38" fmla="*/ 2147483647 w 421"/>
              <a:gd name="T39" fmla="*/ 2147483647 h 416"/>
              <a:gd name="T40" fmla="*/ 2147483647 w 421"/>
              <a:gd name="T41" fmla="*/ 2147483647 h 416"/>
              <a:gd name="T42" fmla="*/ 2147483647 w 421"/>
              <a:gd name="T43" fmla="*/ 2147483647 h 416"/>
              <a:gd name="T44" fmla="*/ 2147483647 w 421"/>
              <a:gd name="T45" fmla="*/ 2147483647 h 416"/>
              <a:gd name="T46" fmla="*/ 2147483647 w 421"/>
              <a:gd name="T47" fmla="*/ 2147483647 h 416"/>
              <a:gd name="T48" fmla="*/ 2147483647 w 421"/>
              <a:gd name="T49" fmla="*/ 2147483647 h 416"/>
              <a:gd name="T50" fmla="*/ 2147483647 w 421"/>
              <a:gd name="T51" fmla="*/ 2147483647 h 416"/>
              <a:gd name="T52" fmla="*/ 2147483647 w 421"/>
              <a:gd name="T53" fmla="*/ 2147483647 h 416"/>
              <a:gd name="T54" fmla="*/ 2147483647 w 421"/>
              <a:gd name="T55" fmla="*/ 2147483647 h 416"/>
              <a:gd name="T56" fmla="*/ 2147483647 w 421"/>
              <a:gd name="T57" fmla="*/ 2147483647 h 416"/>
              <a:gd name="T58" fmla="*/ 2147483647 w 421"/>
              <a:gd name="T59" fmla="*/ 2147483647 h 416"/>
              <a:gd name="T60" fmla="*/ 2147483647 w 421"/>
              <a:gd name="T61" fmla="*/ 2147483647 h 416"/>
              <a:gd name="T62" fmla="*/ 2147483647 w 421"/>
              <a:gd name="T63" fmla="*/ 2147483647 h 416"/>
              <a:gd name="T64" fmla="*/ 2147483647 w 421"/>
              <a:gd name="T65" fmla="*/ 2147483647 h 416"/>
              <a:gd name="T66" fmla="*/ 2147483647 w 421"/>
              <a:gd name="T67" fmla="*/ 2147483647 h 416"/>
              <a:gd name="T68" fmla="*/ 2147483647 w 421"/>
              <a:gd name="T69" fmla="*/ 2147483647 h 416"/>
              <a:gd name="T70" fmla="*/ 2147483647 w 421"/>
              <a:gd name="T71" fmla="*/ 2147483647 h 416"/>
              <a:gd name="T72" fmla="*/ 2147483647 w 421"/>
              <a:gd name="T73" fmla="*/ 2147483647 h 416"/>
              <a:gd name="T74" fmla="*/ 2147483647 w 421"/>
              <a:gd name="T75" fmla="*/ 2147483647 h 416"/>
              <a:gd name="T76" fmla="*/ 2147483647 w 421"/>
              <a:gd name="T77" fmla="*/ 2147483647 h 416"/>
              <a:gd name="T78" fmla="*/ 2147483647 w 421"/>
              <a:gd name="T79" fmla="*/ 2147483647 h 416"/>
              <a:gd name="T80" fmla="*/ 2147483647 w 421"/>
              <a:gd name="T81" fmla="*/ 2147483647 h 416"/>
              <a:gd name="T82" fmla="*/ 2147483647 w 421"/>
              <a:gd name="T83" fmla="*/ 2147483647 h 416"/>
              <a:gd name="T84" fmla="*/ 2147483647 w 421"/>
              <a:gd name="T85" fmla="*/ 2147483647 h 416"/>
              <a:gd name="T86" fmla="*/ 2147483647 w 421"/>
              <a:gd name="T87" fmla="*/ 2147483647 h 416"/>
              <a:gd name="T88" fmla="*/ 2147483647 w 421"/>
              <a:gd name="T89" fmla="*/ 2147483647 h 416"/>
              <a:gd name="T90" fmla="*/ 2147483647 w 421"/>
              <a:gd name="T91" fmla="*/ 2147483647 h 416"/>
              <a:gd name="T92" fmla="*/ 2147483647 w 421"/>
              <a:gd name="T93" fmla="*/ 0 h 41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21"/>
              <a:gd name="T142" fmla="*/ 0 h 416"/>
              <a:gd name="T143" fmla="*/ 421 w 421"/>
              <a:gd name="T144" fmla="*/ 416 h 41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21" h="416">
                <a:moveTo>
                  <a:pt x="0" y="416"/>
                </a:moveTo>
                <a:lnTo>
                  <a:pt x="0" y="410"/>
                </a:lnTo>
                <a:lnTo>
                  <a:pt x="6" y="410"/>
                </a:lnTo>
                <a:lnTo>
                  <a:pt x="17" y="399"/>
                </a:lnTo>
                <a:lnTo>
                  <a:pt x="11" y="399"/>
                </a:lnTo>
                <a:lnTo>
                  <a:pt x="17" y="399"/>
                </a:lnTo>
                <a:lnTo>
                  <a:pt x="23" y="393"/>
                </a:lnTo>
                <a:lnTo>
                  <a:pt x="23" y="387"/>
                </a:lnTo>
                <a:lnTo>
                  <a:pt x="28" y="382"/>
                </a:lnTo>
                <a:lnTo>
                  <a:pt x="34" y="376"/>
                </a:lnTo>
                <a:lnTo>
                  <a:pt x="40" y="370"/>
                </a:lnTo>
                <a:lnTo>
                  <a:pt x="45" y="365"/>
                </a:lnTo>
                <a:lnTo>
                  <a:pt x="51" y="359"/>
                </a:lnTo>
                <a:lnTo>
                  <a:pt x="63" y="347"/>
                </a:lnTo>
                <a:lnTo>
                  <a:pt x="57" y="347"/>
                </a:lnTo>
                <a:lnTo>
                  <a:pt x="63" y="347"/>
                </a:lnTo>
                <a:lnTo>
                  <a:pt x="68" y="342"/>
                </a:lnTo>
                <a:lnTo>
                  <a:pt x="68" y="336"/>
                </a:lnTo>
                <a:lnTo>
                  <a:pt x="74" y="330"/>
                </a:lnTo>
                <a:lnTo>
                  <a:pt x="80" y="325"/>
                </a:lnTo>
                <a:lnTo>
                  <a:pt x="85" y="319"/>
                </a:lnTo>
                <a:lnTo>
                  <a:pt x="85" y="313"/>
                </a:lnTo>
                <a:lnTo>
                  <a:pt x="91" y="308"/>
                </a:lnTo>
                <a:lnTo>
                  <a:pt x="97" y="302"/>
                </a:lnTo>
                <a:lnTo>
                  <a:pt x="97" y="296"/>
                </a:lnTo>
                <a:lnTo>
                  <a:pt x="102" y="291"/>
                </a:lnTo>
                <a:lnTo>
                  <a:pt x="108" y="285"/>
                </a:lnTo>
                <a:lnTo>
                  <a:pt x="108" y="279"/>
                </a:lnTo>
                <a:lnTo>
                  <a:pt x="114" y="273"/>
                </a:lnTo>
                <a:lnTo>
                  <a:pt x="119" y="268"/>
                </a:lnTo>
                <a:lnTo>
                  <a:pt x="125" y="262"/>
                </a:lnTo>
                <a:lnTo>
                  <a:pt x="125" y="256"/>
                </a:lnTo>
                <a:lnTo>
                  <a:pt x="131" y="251"/>
                </a:lnTo>
                <a:lnTo>
                  <a:pt x="137" y="245"/>
                </a:lnTo>
                <a:lnTo>
                  <a:pt x="137" y="239"/>
                </a:lnTo>
                <a:lnTo>
                  <a:pt x="142" y="234"/>
                </a:lnTo>
                <a:lnTo>
                  <a:pt x="142" y="228"/>
                </a:lnTo>
                <a:lnTo>
                  <a:pt x="148" y="222"/>
                </a:lnTo>
                <a:lnTo>
                  <a:pt x="154" y="217"/>
                </a:lnTo>
                <a:lnTo>
                  <a:pt x="159" y="211"/>
                </a:lnTo>
                <a:lnTo>
                  <a:pt x="165" y="211"/>
                </a:lnTo>
                <a:lnTo>
                  <a:pt x="171" y="211"/>
                </a:lnTo>
                <a:lnTo>
                  <a:pt x="176" y="211"/>
                </a:lnTo>
                <a:lnTo>
                  <a:pt x="182" y="211"/>
                </a:lnTo>
                <a:lnTo>
                  <a:pt x="188" y="211"/>
                </a:lnTo>
                <a:lnTo>
                  <a:pt x="193" y="211"/>
                </a:lnTo>
                <a:lnTo>
                  <a:pt x="199" y="211"/>
                </a:lnTo>
                <a:lnTo>
                  <a:pt x="205" y="211"/>
                </a:lnTo>
                <a:lnTo>
                  <a:pt x="210" y="211"/>
                </a:lnTo>
                <a:lnTo>
                  <a:pt x="216" y="211"/>
                </a:lnTo>
                <a:lnTo>
                  <a:pt x="222" y="211"/>
                </a:lnTo>
                <a:lnTo>
                  <a:pt x="228" y="211"/>
                </a:lnTo>
                <a:lnTo>
                  <a:pt x="233" y="211"/>
                </a:lnTo>
                <a:lnTo>
                  <a:pt x="239" y="211"/>
                </a:lnTo>
                <a:lnTo>
                  <a:pt x="245" y="211"/>
                </a:lnTo>
                <a:lnTo>
                  <a:pt x="250" y="211"/>
                </a:lnTo>
                <a:lnTo>
                  <a:pt x="262" y="200"/>
                </a:lnTo>
                <a:lnTo>
                  <a:pt x="256" y="200"/>
                </a:lnTo>
                <a:lnTo>
                  <a:pt x="262" y="200"/>
                </a:lnTo>
                <a:lnTo>
                  <a:pt x="267" y="194"/>
                </a:lnTo>
                <a:lnTo>
                  <a:pt x="267" y="188"/>
                </a:lnTo>
                <a:lnTo>
                  <a:pt x="273" y="182"/>
                </a:lnTo>
                <a:lnTo>
                  <a:pt x="279" y="177"/>
                </a:lnTo>
                <a:lnTo>
                  <a:pt x="279" y="171"/>
                </a:lnTo>
                <a:lnTo>
                  <a:pt x="284" y="165"/>
                </a:lnTo>
                <a:lnTo>
                  <a:pt x="284" y="160"/>
                </a:lnTo>
                <a:lnTo>
                  <a:pt x="290" y="154"/>
                </a:lnTo>
                <a:lnTo>
                  <a:pt x="296" y="148"/>
                </a:lnTo>
                <a:lnTo>
                  <a:pt x="301" y="143"/>
                </a:lnTo>
                <a:lnTo>
                  <a:pt x="307" y="137"/>
                </a:lnTo>
                <a:lnTo>
                  <a:pt x="307" y="131"/>
                </a:lnTo>
                <a:lnTo>
                  <a:pt x="313" y="126"/>
                </a:lnTo>
                <a:lnTo>
                  <a:pt x="313" y="120"/>
                </a:lnTo>
                <a:lnTo>
                  <a:pt x="319" y="114"/>
                </a:lnTo>
                <a:lnTo>
                  <a:pt x="324" y="108"/>
                </a:lnTo>
                <a:lnTo>
                  <a:pt x="324" y="103"/>
                </a:lnTo>
                <a:lnTo>
                  <a:pt x="330" y="97"/>
                </a:lnTo>
                <a:lnTo>
                  <a:pt x="336" y="91"/>
                </a:lnTo>
                <a:lnTo>
                  <a:pt x="341" y="86"/>
                </a:lnTo>
                <a:lnTo>
                  <a:pt x="341" y="80"/>
                </a:lnTo>
                <a:lnTo>
                  <a:pt x="347" y="74"/>
                </a:lnTo>
                <a:lnTo>
                  <a:pt x="353" y="69"/>
                </a:lnTo>
                <a:lnTo>
                  <a:pt x="358" y="63"/>
                </a:lnTo>
                <a:lnTo>
                  <a:pt x="364" y="57"/>
                </a:lnTo>
                <a:lnTo>
                  <a:pt x="370" y="52"/>
                </a:lnTo>
                <a:lnTo>
                  <a:pt x="375" y="46"/>
                </a:lnTo>
                <a:lnTo>
                  <a:pt x="381" y="40"/>
                </a:lnTo>
                <a:lnTo>
                  <a:pt x="387" y="35"/>
                </a:lnTo>
                <a:lnTo>
                  <a:pt x="398" y="23"/>
                </a:lnTo>
                <a:lnTo>
                  <a:pt x="398" y="17"/>
                </a:lnTo>
                <a:lnTo>
                  <a:pt x="404" y="12"/>
                </a:lnTo>
                <a:lnTo>
                  <a:pt x="410" y="6"/>
                </a:lnTo>
                <a:lnTo>
                  <a:pt x="415" y="6"/>
                </a:lnTo>
                <a:lnTo>
                  <a:pt x="421"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96" name="Rectangle 1208"/>
          <p:cNvSpPr>
            <a:spLocks noChangeArrowheads="1"/>
          </p:cNvSpPr>
          <p:nvPr/>
        </p:nvSpPr>
        <p:spPr bwMode="auto">
          <a:xfrm>
            <a:off x="1947863" y="3513138"/>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97" name="Rectangle 1209"/>
          <p:cNvSpPr>
            <a:spLocks noChangeArrowheads="1"/>
          </p:cNvSpPr>
          <p:nvPr/>
        </p:nvSpPr>
        <p:spPr bwMode="auto">
          <a:xfrm>
            <a:off x="1947863" y="3513138"/>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98" name="Freeform 1210"/>
          <p:cNvSpPr>
            <a:spLocks/>
          </p:cNvSpPr>
          <p:nvPr/>
        </p:nvSpPr>
        <p:spPr bwMode="auto">
          <a:xfrm>
            <a:off x="2290763" y="3513138"/>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99" name="Freeform 1211"/>
          <p:cNvSpPr>
            <a:spLocks/>
          </p:cNvSpPr>
          <p:nvPr/>
        </p:nvSpPr>
        <p:spPr bwMode="auto">
          <a:xfrm>
            <a:off x="1947863" y="3856038"/>
            <a:ext cx="685800" cy="1587"/>
          </a:xfrm>
          <a:custGeom>
            <a:avLst/>
            <a:gdLst>
              <a:gd name="T0" fmla="*/ 0 w 76"/>
              <a:gd name="T1" fmla="*/ 0 h 1587"/>
              <a:gd name="T2" fmla="*/ 2147483647 w 76"/>
              <a:gd name="T3" fmla="*/ 0 h 1587"/>
              <a:gd name="T4" fmla="*/ 2147483647 w 76"/>
              <a:gd name="T5" fmla="*/ 0 h 1587"/>
              <a:gd name="T6" fmla="*/ 0 60000 65536"/>
              <a:gd name="T7" fmla="*/ 0 60000 65536"/>
              <a:gd name="T8" fmla="*/ 0 60000 65536"/>
              <a:gd name="T9" fmla="*/ 0 w 76"/>
              <a:gd name="T10" fmla="*/ 0 h 1587"/>
              <a:gd name="T11" fmla="*/ 76 w 76"/>
              <a:gd name="T12" fmla="*/ 1587 h 1587"/>
            </a:gdLst>
            <a:ahLst/>
            <a:cxnLst>
              <a:cxn ang="T6">
                <a:pos x="T0" y="T1"/>
              </a:cxn>
              <a:cxn ang="T7">
                <a:pos x="T2" y="T3"/>
              </a:cxn>
              <a:cxn ang="T8">
                <a:pos x="T4" y="T5"/>
              </a:cxn>
            </a:cxnLst>
            <a:rect l="T9" t="T10" r="T11" b="T12"/>
            <a:pathLst>
              <a:path w="76" h="1587">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00" name="Line 1212"/>
          <p:cNvSpPr>
            <a:spLocks noChangeShapeType="1"/>
          </p:cNvSpPr>
          <p:nvPr/>
        </p:nvSpPr>
        <p:spPr bwMode="auto">
          <a:xfrm>
            <a:off x="1947863"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1" name="Freeform 1213"/>
          <p:cNvSpPr>
            <a:spLocks/>
          </p:cNvSpPr>
          <p:nvPr/>
        </p:nvSpPr>
        <p:spPr bwMode="auto">
          <a:xfrm>
            <a:off x="1947863"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02" name="Line 1214"/>
          <p:cNvSpPr>
            <a:spLocks noChangeShapeType="1"/>
          </p:cNvSpPr>
          <p:nvPr/>
        </p:nvSpPr>
        <p:spPr bwMode="auto">
          <a:xfrm flipV="1">
            <a:off x="194786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3" name="Line 1215"/>
          <p:cNvSpPr>
            <a:spLocks noChangeShapeType="1"/>
          </p:cNvSpPr>
          <p:nvPr/>
        </p:nvSpPr>
        <p:spPr bwMode="auto">
          <a:xfrm>
            <a:off x="1947863" y="41989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4" name="Line 1216"/>
          <p:cNvSpPr>
            <a:spLocks noChangeShapeType="1"/>
          </p:cNvSpPr>
          <p:nvPr/>
        </p:nvSpPr>
        <p:spPr bwMode="auto">
          <a:xfrm flipV="1">
            <a:off x="194786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5" name="Line 1217"/>
          <p:cNvSpPr>
            <a:spLocks noChangeShapeType="1"/>
          </p:cNvSpPr>
          <p:nvPr/>
        </p:nvSpPr>
        <p:spPr bwMode="auto">
          <a:xfrm flipV="1">
            <a:off x="2290763" y="4191000"/>
            <a:ext cx="1587" cy="793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6" name="Line 1218"/>
          <p:cNvSpPr>
            <a:spLocks noChangeShapeType="1"/>
          </p:cNvSpPr>
          <p:nvPr/>
        </p:nvSpPr>
        <p:spPr bwMode="auto">
          <a:xfrm>
            <a:off x="2290763" y="35131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7" name="Line 1219"/>
          <p:cNvSpPr>
            <a:spLocks noChangeShapeType="1"/>
          </p:cNvSpPr>
          <p:nvPr/>
        </p:nvSpPr>
        <p:spPr bwMode="auto">
          <a:xfrm>
            <a:off x="1947863" y="38560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8" name="Line 1220"/>
          <p:cNvSpPr>
            <a:spLocks noChangeShapeType="1"/>
          </p:cNvSpPr>
          <p:nvPr/>
        </p:nvSpPr>
        <p:spPr bwMode="auto">
          <a:xfrm flipH="1">
            <a:off x="2625725" y="38560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9" name="Line 1221"/>
          <p:cNvSpPr>
            <a:spLocks noChangeShapeType="1"/>
          </p:cNvSpPr>
          <p:nvPr/>
        </p:nvSpPr>
        <p:spPr bwMode="auto">
          <a:xfrm>
            <a:off x="1947863"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10" name="Freeform 1222"/>
          <p:cNvSpPr>
            <a:spLocks/>
          </p:cNvSpPr>
          <p:nvPr/>
        </p:nvSpPr>
        <p:spPr bwMode="auto">
          <a:xfrm>
            <a:off x="1947863"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1" name="Line 1223"/>
          <p:cNvSpPr>
            <a:spLocks noChangeShapeType="1"/>
          </p:cNvSpPr>
          <p:nvPr/>
        </p:nvSpPr>
        <p:spPr bwMode="auto">
          <a:xfrm flipV="1">
            <a:off x="194786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12" name="Freeform 1224"/>
          <p:cNvSpPr>
            <a:spLocks/>
          </p:cNvSpPr>
          <p:nvPr/>
        </p:nvSpPr>
        <p:spPr bwMode="auto">
          <a:xfrm>
            <a:off x="1947863"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5"/>
                </a:lnTo>
                <a:lnTo>
                  <a:pt x="148" y="285"/>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8" y="205"/>
                </a:lnTo>
                <a:lnTo>
                  <a:pt x="222" y="205"/>
                </a:lnTo>
                <a:lnTo>
                  <a:pt x="228" y="205"/>
                </a:lnTo>
                <a:lnTo>
                  <a:pt x="239" y="194"/>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20"/>
                </a:lnTo>
                <a:lnTo>
                  <a:pt x="313" y="114"/>
                </a:lnTo>
                <a:lnTo>
                  <a:pt x="319"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9"/>
                </a:lnTo>
                <a:lnTo>
                  <a:pt x="404" y="29"/>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3" name="Freeform 1225"/>
          <p:cNvSpPr>
            <a:spLocks/>
          </p:cNvSpPr>
          <p:nvPr/>
        </p:nvSpPr>
        <p:spPr bwMode="auto">
          <a:xfrm>
            <a:off x="1947863" y="3513138"/>
            <a:ext cx="685800" cy="685800"/>
          </a:xfrm>
          <a:custGeom>
            <a:avLst/>
            <a:gdLst>
              <a:gd name="T0" fmla="*/ 0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2147483647 h 432"/>
              <a:gd name="T84" fmla="*/ 2147483647 w 432"/>
              <a:gd name="T85" fmla="*/ 2147483647 h 432"/>
              <a:gd name="T86" fmla="*/ 2147483647 w 432"/>
              <a:gd name="T87" fmla="*/ 2147483647 h 432"/>
              <a:gd name="T88" fmla="*/ 2147483647 w 432"/>
              <a:gd name="T89" fmla="*/ 2147483647 h 432"/>
              <a:gd name="T90" fmla="*/ 2147483647 w 432"/>
              <a:gd name="T91" fmla="*/ 2147483647 h 432"/>
              <a:gd name="T92" fmla="*/ 2147483647 w 432"/>
              <a:gd name="T93" fmla="*/ 2147483647 h 432"/>
              <a:gd name="T94" fmla="*/ 2147483647 w 432"/>
              <a:gd name="T95" fmla="*/ 2147483647 h 4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2"/>
              <a:gd name="T145" fmla="*/ 0 h 432"/>
              <a:gd name="T146" fmla="*/ 432 w 432"/>
              <a:gd name="T147" fmla="*/ 432 h 4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2" h="432">
                <a:moveTo>
                  <a:pt x="0" y="432"/>
                </a:moveTo>
                <a:lnTo>
                  <a:pt x="0" y="427"/>
                </a:lnTo>
                <a:lnTo>
                  <a:pt x="6" y="421"/>
                </a:lnTo>
                <a:lnTo>
                  <a:pt x="11" y="415"/>
                </a:lnTo>
                <a:lnTo>
                  <a:pt x="17" y="410"/>
                </a:lnTo>
                <a:lnTo>
                  <a:pt x="28" y="398"/>
                </a:lnTo>
                <a:lnTo>
                  <a:pt x="23" y="398"/>
                </a:lnTo>
                <a:lnTo>
                  <a:pt x="28" y="398"/>
                </a:lnTo>
                <a:lnTo>
                  <a:pt x="40" y="387"/>
                </a:lnTo>
                <a:lnTo>
                  <a:pt x="34" y="387"/>
                </a:lnTo>
                <a:lnTo>
                  <a:pt x="40" y="387"/>
                </a:lnTo>
                <a:lnTo>
                  <a:pt x="51" y="376"/>
                </a:lnTo>
                <a:lnTo>
                  <a:pt x="45" y="376"/>
                </a:lnTo>
                <a:lnTo>
                  <a:pt x="51" y="376"/>
                </a:lnTo>
                <a:lnTo>
                  <a:pt x="57" y="370"/>
                </a:lnTo>
                <a:lnTo>
                  <a:pt x="57" y="364"/>
                </a:lnTo>
                <a:lnTo>
                  <a:pt x="63" y="358"/>
                </a:lnTo>
                <a:lnTo>
                  <a:pt x="68" y="353"/>
                </a:lnTo>
                <a:lnTo>
                  <a:pt x="80" y="341"/>
                </a:lnTo>
                <a:lnTo>
                  <a:pt x="74" y="341"/>
                </a:lnTo>
                <a:lnTo>
                  <a:pt x="80" y="341"/>
                </a:lnTo>
                <a:lnTo>
                  <a:pt x="85" y="336"/>
                </a:lnTo>
                <a:lnTo>
                  <a:pt x="85" y="330"/>
                </a:lnTo>
                <a:lnTo>
                  <a:pt x="97" y="319"/>
                </a:lnTo>
                <a:lnTo>
                  <a:pt x="91" y="319"/>
                </a:lnTo>
                <a:lnTo>
                  <a:pt x="97" y="319"/>
                </a:lnTo>
                <a:lnTo>
                  <a:pt x="102" y="313"/>
                </a:lnTo>
                <a:lnTo>
                  <a:pt x="102" y="307"/>
                </a:lnTo>
                <a:lnTo>
                  <a:pt x="108" y="302"/>
                </a:lnTo>
                <a:lnTo>
                  <a:pt x="114" y="296"/>
                </a:lnTo>
                <a:lnTo>
                  <a:pt x="119" y="290"/>
                </a:lnTo>
                <a:lnTo>
                  <a:pt x="131" y="279"/>
                </a:lnTo>
                <a:lnTo>
                  <a:pt x="131" y="273"/>
                </a:lnTo>
                <a:lnTo>
                  <a:pt x="136" y="267"/>
                </a:lnTo>
                <a:lnTo>
                  <a:pt x="142" y="262"/>
                </a:lnTo>
                <a:lnTo>
                  <a:pt x="142" y="256"/>
                </a:lnTo>
                <a:lnTo>
                  <a:pt x="148" y="250"/>
                </a:lnTo>
                <a:lnTo>
                  <a:pt x="154" y="245"/>
                </a:lnTo>
                <a:lnTo>
                  <a:pt x="154" y="239"/>
                </a:lnTo>
                <a:lnTo>
                  <a:pt x="159" y="233"/>
                </a:lnTo>
                <a:lnTo>
                  <a:pt x="165" y="228"/>
                </a:lnTo>
                <a:lnTo>
                  <a:pt x="165" y="222"/>
                </a:lnTo>
                <a:lnTo>
                  <a:pt x="171" y="216"/>
                </a:lnTo>
                <a:lnTo>
                  <a:pt x="171" y="211"/>
                </a:lnTo>
                <a:lnTo>
                  <a:pt x="176" y="205"/>
                </a:lnTo>
                <a:lnTo>
                  <a:pt x="182" y="211"/>
                </a:lnTo>
                <a:lnTo>
                  <a:pt x="188" y="211"/>
                </a:lnTo>
                <a:lnTo>
                  <a:pt x="193" y="211"/>
                </a:lnTo>
                <a:lnTo>
                  <a:pt x="199" y="211"/>
                </a:lnTo>
                <a:lnTo>
                  <a:pt x="205" y="211"/>
                </a:lnTo>
                <a:lnTo>
                  <a:pt x="210" y="211"/>
                </a:lnTo>
                <a:lnTo>
                  <a:pt x="216" y="216"/>
                </a:lnTo>
                <a:lnTo>
                  <a:pt x="222" y="216"/>
                </a:lnTo>
                <a:lnTo>
                  <a:pt x="228" y="216"/>
                </a:lnTo>
                <a:lnTo>
                  <a:pt x="233" y="216"/>
                </a:lnTo>
                <a:lnTo>
                  <a:pt x="239" y="216"/>
                </a:lnTo>
                <a:lnTo>
                  <a:pt x="245" y="216"/>
                </a:lnTo>
                <a:lnTo>
                  <a:pt x="250" y="216"/>
                </a:lnTo>
                <a:lnTo>
                  <a:pt x="256" y="222"/>
                </a:lnTo>
                <a:lnTo>
                  <a:pt x="262" y="216"/>
                </a:lnTo>
                <a:lnTo>
                  <a:pt x="262" y="211"/>
                </a:lnTo>
                <a:lnTo>
                  <a:pt x="267" y="205"/>
                </a:lnTo>
                <a:lnTo>
                  <a:pt x="273" y="199"/>
                </a:lnTo>
                <a:lnTo>
                  <a:pt x="273" y="194"/>
                </a:lnTo>
                <a:lnTo>
                  <a:pt x="279" y="188"/>
                </a:lnTo>
                <a:lnTo>
                  <a:pt x="279" y="182"/>
                </a:lnTo>
                <a:lnTo>
                  <a:pt x="284" y="176"/>
                </a:lnTo>
                <a:lnTo>
                  <a:pt x="290" y="171"/>
                </a:lnTo>
                <a:lnTo>
                  <a:pt x="290" y="165"/>
                </a:lnTo>
                <a:lnTo>
                  <a:pt x="296" y="159"/>
                </a:lnTo>
                <a:lnTo>
                  <a:pt x="307" y="148"/>
                </a:lnTo>
                <a:lnTo>
                  <a:pt x="307" y="142"/>
                </a:lnTo>
                <a:lnTo>
                  <a:pt x="313" y="137"/>
                </a:lnTo>
                <a:lnTo>
                  <a:pt x="324" y="125"/>
                </a:lnTo>
                <a:lnTo>
                  <a:pt x="319" y="125"/>
                </a:lnTo>
                <a:lnTo>
                  <a:pt x="324" y="125"/>
                </a:lnTo>
                <a:lnTo>
                  <a:pt x="330" y="120"/>
                </a:lnTo>
                <a:lnTo>
                  <a:pt x="330" y="114"/>
                </a:lnTo>
                <a:lnTo>
                  <a:pt x="336" y="108"/>
                </a:lnTo>
                <a:lnTo>
                  <a:pt x="341" y="102"/>
                </a:lnTo>
                <a:lnTo>
                  <a:pt x="347" y="97"/>
                </a:lnTo>
                <a:lnTo>
                  <a:pt x="347" y="91"/>
                </a:lnTo>
                <a:lnTo>
                  <a:pt x="353" y="85"/>
                </a:lnTo>
                <a:lnTo>
                  <a:pt x="358" y="80"/>
                </a:lnTo>
                <a:lnTo>
                  <a:pt x="364" y="74"/>
                </a:lnTo>
                <a:lnTo>
                  <a:pt x="370" y="68"/>
                </a:lnTo>
                <a:lnTo>
                  <a:pt x="375" y="63"/>
                </a:lnTo>
                <a:lnTo>
                  <a:pt x="387" y="51"/>
                </a:lnTo>
                <a:lnTo>
                  <a:pt x="387" y="46"/>
                </a:lnTo>
                <a:lnTo>
                  <a:pt x="392" y="40"/>
                </a:lnTo>
                <a:lnTo>
                  <a:pt x="398" y="34"/>
                </a:lnTo>
                <a:lnTo>
                  <a:pt x="404" y="29"/>
                </a:lnTo>
                <a:lnTo>
                  <a:pt x="410" y="23"/>
                </a:lnTo>
                <a:lnTo>
                  <a:pt x="415" y="17"/>
                </a:lnTo>
                <a:lnTo>
                  <a:pt x="421" y="11"/>
                </a:lnTo>
                <a:lnTo>
                  <a:pt x="427" y="6"/>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4" name="Rectangle 1226"/>
          <p:cNvSpPr>
            <a:spLocks noChangeArrowheads="1"/>
          </p:cNvSpPr>
          <p:nvPr/>
        </p:nvSpPr>
        <p:spPr bwMode="auto">
          <a:xfrm>
            <a:off x="3049588" y="3513138"/>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315" name="Rectangle 1227"/>
          <p:cNvSpPr>
            <a:spLocks noChangeArrowheads="1"/>
          </p:cNvSpPr>
          <p:nvPr/>
        </p:nvSpPr>
        <p:spPr bwMode="auto">
          <a:xfrm>
            <a:off x="3049588" y="3513138"/>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6" name="Freeform 1228"/>
          <p:cNvSpPr>
            <a:spLocks/>
          </p:cNvSpPr>
          <p:nvPr/>
        </p:nvSpPr>
        <p:spPr bwMode="auto">
          <a:xfrm>
            <a:off x="3392488" y="3513138"/>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7" name="Freeform 1229"/>
          <p:cNvSpPr>
            <a:spLocks/>
          </p:cNvSpPr>
          <p:nvPr/>
        </p:nvSpPr>
        <p:spPr bwMode="auto">
          <a:xfrm>
            <a:off x="3049588" y="3856038"/>
            <a:ext cx="685800" cy="1587"/>
          </a:xfrm>
          <a:custGeom>
            <a:avLst/>
            <a:gdLst>
              <a:gd name="T0" fmla="*/ 0 w 76"/>
              <a:gd name="T1" fmla="*/ 0 h 1587"/>
              <a:gd name="T2" fmla="*/ 2147483647 w 76"/>
              <a:gd name="T3" fmla="*/ 0 h 1587"/>
              <a:gd name="T4" fmla="*/ 2147483647 w 76"/>
              <a:gd name="T5" fmla="*/ 0 h 1587"/>
              <a:gd name="T6" fmla="*/ 0 60000 65536"/>
              <a:gd name="T7" fmla="*/ 0 60000 65536"/>
              <a:gd name="T8" fmla="*/ 0 60000 65536"/>
              <a:gd name="T9" fmla="*/ 0 w 76"/>
              <a:gd name="T10" fmla="*/ 0 h 1587"/>
              <a:gd name="T11" fmla="*/ 76 w 76"/>
              <a:gd name="T12" fmla="*/ 1587 h 1587"/>
            </a:gdLst>
            <a:ahLst/>
            <a:cxnLst>
              <a:cxn ang="T6">
                <a:pos x="T0" y="T1"/>
              </a:cxn>
              <a:cxn ang="T7">
                <a:pos x="T2" y="T3"/>
              </a:cxn>
              <a:cxn ang="T8">
                <a:pos x="T4" y="T5"/>
              </a:cxn>
            </a:cxnLst>
            <a:rect l="T9" t="T10" r="T11" b="T12"/>
            <a:pathLst>
              <a:path w="76" h="1587">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8" name="Line 1230"/>
          <p:cNvSpPr>
            <a:spLocks noChangeShapeType="1"/>
          </p:cNvSpPr>
          <p:nvPr/>
        </p:nvSpPr>
        <p:spPr bwMode="auto">
          <a:xfrm>
            <a:off x="304958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19" name="Freeform 1231"/>
          <p:cNvSpPr>
            <a:spLocks/>
          </p:cNvSpPr>
          <p:nvPr/>
        </p:nvSpPr>
        <p:spPr bwMode="auto">
          <a:xfrm>
            <a:off x="304958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20" name="Line 1232"/>
          <p:cNvSpPr>
            <a:spLocks noChangeShapeType="1"/>
          </p:cNvSpPr>
          <p:nvPr/>
        </p:nvSpPr>
        <p:spPr bwMode="auto">
          <a:xfrm flipV="1">
            <a:off x="30495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1" name="Line 1233"/>
          <p:cNvSpPr>
            <a:spLocks noChangeShapeType="1"/>
          </p:cNvSpPr>
          <p:nvPr/>
        </p:nvSpPr>
        <p:spPr bwMode="auto">
          <a:xfrm>
            <a:off x="3049588" y="41989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2" name="Line 1234"/>
          <p:cNvSpPr>
            <a:spLocks noChangeShapeType="1"/>
          </p:cNvSpPr>
          <p:nvPr/>
        </p:nvSpPr>
        <p:spPr bwMode="auto">
          <a:xfrm flipV="1">
            <a:off x="30495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3" name="Line 1235"/>
          <p:cNvSpPr>
            <a:spLocks noChangeShapeType="1"/>
          </p:cNvSpPr>
          <p:nvPr/>
        </p:nvSpPr>
        <p:spPr bwMode="auto">
          <a:xfrm flipV="1">
            <a:off x="3392488" y="4191000"/>
            <a:ext cx="1587" cy="793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4" name="Line 1236"/>
          <p:cNvSpPr>
            <a:spLocks noChangeShapeType="1"/>
          </p:cNvSpPr>
          <p:nvPr/>
        </p:nvSpPr>
        <p:spPr bwMode="auto">
          <a:xfrm>
            <a:off x="3392488" y="35131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5" name="Line 1237"/>
          <p:cNvSpPr>
            <a:spLocks noChangeShapeType="1"/>
          </p:cNvSpPr>
          <p:nvPr/>
        </p:nvSpPr>
        <p:spPr bwMode="auto">
          <a:xfrm>
            <a:off x="3049588" y="38560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6" name="Line 1238"/>
          <p:cNvSpPr>
            <a:spLocks noChangeShapeType="1"/>
          </p:cNvSpPr>
          <p:nvPr/>
        </p:nvSpPr>
        <p:spPr bwMode="auto">
          <a:xfrm flipH="1">
            <a:off x="3727450" y="38560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7" name="Line 1239"/>
          <p:cNvSpPr>
            <a:spLocks noChangeShapeType="1"/>
          </p:cNvSpPr>
          <p:nvPr/>
        </p:nvSpPr>
        <p:spPr bwMode="auto">
          <a:xfrm>
            <a:off x="304958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8" name="Freeform 1240"/>
          <p:cNvSpPr>
            <a:spLocks/>
          </p:cNvSpPr>
          <p:nvPr/>
        </p:nvSpPr>
        <p:spPr bwMode="auto">
          <a:xfrm>
            <a:off x="304958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29" name="Line 1241"/>
          <p:cNvSpPr>
            <a:spLocks noChangeShapeType="1"/>
          </p:cNvSpPr>
          <p:nvPr/>
        </p:nvSpPr>
        <p:spPr bwMode="auto">
          <a:xfrm flipV="1">
            <a:off x="30495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30" name="Freeform 1242"/>
          <p:cNvSpPr>
            <a:spLocks/>
          </p:cNvSpPr>
          <p:nvPr/>
        </p:nvSpPr>
        <p:spPr bwMode="auto">
          <a:xfrm>
            <a:off x="3049588"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5"/>
                </a:lnTo>
                <a:lnTo>
                  <a:pt x="148" y="285"/>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4"/>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20"/>
                </a:lnTo>
                <a:lnTo>
                  <a:pt x="313" y="114"/>
                </a:lnTo>
                <a:lnTo>
                  <a:pt x="319"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9"/>
                </a:lnTo>
                <a:lnTo>
                  <a:pt x="404" y="29"/>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1" name="Freeform 1243"/>
          <p:cNvSpPr>
            <a:spLocks/>
          </p:cNvSpPr>
          <p:nvPr/>
        </p:nvSpPr>
        <p:spPr bwMode="auto">
          <a:xfrm>
            <a:off x="3049588" y="3513138"/>
            <a:ext cx="685800" cy="685800"/>
          </a:xfrm>
          <a:custGeom>
            <a:avLst/>
            <a:gdLst>
              <a:gd name="T0" fmla="*/ 0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2147483647 h 432"/>
              <a:gd name="T84" fmla="*/ 2147483647 w 432"/>
              <a:gd name="T85" fmla="*/ 2147483647 h 432"/>
              <a:gd name="T86" fmla="*/ 2147483647 w 432"/>
              <a:gd name="T87" fmla="*/ 2147483647 h 432"/>
              <a:gd name="T88" fmla="*/ 2147483647 w 432"/>
              <a:gd name="T89" fmla="*/ 2147483647 h 432"/>
              <a:gd name="T90" fmla="*/ 2147483647 w 432"/>
              <a:gd name="T91" fmla="*/ 2147483647 h 432"/>
              <a:gd name="T92" fmla="*/ 2147483647 w 432"/>
              <a:gd name="T93" fmla="*/ 2147483647 h 432"/>
              <a:gd name="T94" fmla="*/ 2147483647 w 432"/>
              <a:gd name="T95" fmla="*/ 0 h 4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2"/>
              <a:gd name="T145" fmla="*/ 0 h 432"/>
              <a:gd name="T146" fmla="*/ 432 w 432"/>
              <a:gd name="T147" fmla="*/ 432 h 4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2" h="432">
                <a:moveTo>
                  <a:pt x="0" y="432"/>
                </a:moveTo>
                <a:lnTo>
                  <a:pt x="0" y="427"/>
                </a:lnTo>
                <a:lnTo>
                  <a:pt x="6" y="421"/>
                </a:lnTo>
                <a:lnTo>
                  <a:pt x="11" y="415"/>
                </a:lnTo>
                <a:lnTo>
                  <a:pt x="17" y="410"/>
                </a:lnTo>
                <a:lnTo>
                  <a:pt x="28" y="398"/>
                </a:lnTo>
                <a:lnTo>
                  <a:pt x="23" y="398"/>
                </a:lnTo>
                <a:lnTo>
                  <a:pt x="28" y="398"/>
                </a:lnTo>
                <a:lnTo>
                  <a:pt x="40" y="387"/>
                </a:lnTo>
                <a:lnTo>
                  <a:pt x="34" y="387"/>
                </a:lnTo>
                <a:lnTo>
                  <a:pt x="40" y="387"/>
                </a:lnTo>
                <a:lnTo>
                  <a:pt x="51" y="376"/>
                </a:lnTo>
                <a:lnTo>
                  <a:pt x="45" y="376"/>
                </a:lnTo>
                <a:lnTo>
                  <a:pt x="51" y="376"/>
                </a:lnTo>
                <a:lnTo>
                  <a:pt x="57" y="370"/>
                </a:lnTo>
                <a:lnTo>
                  <a:pt x="57" y="364"/>
                </a:lnTo>
                <a:lnTo>
                  <a:pt x="63" y="358"/>
                </a:lnTo>
                <a:lnTo>
                  <a:pt x="68" y="353"/>
                </a:lnTo>
                <a:lnTo>
                  <a:pt x="80" y="341"/>
                </a:lnTo>
                <a:lnTo>
                  <a:pt x="74" y="341"/>
                </a:lnTo>
                <a:lnTo>
                  <a:pt x="80" y="341"/>
                </a:lnTo>
                <a:lnTo>
                  <a:pt x="85" y="336"/>
                </a:lnTo>
                <a:lnTo>
                  <a:pt x="85" y="330"/>
                </a:lnTo>
                <a:lnTo>
                  <a:pt x="91" y="324"/>
                </a:lnTo>
                <a:lnTo>
                  <a:pt x="91" y="319"/>
                </a:lnTo>
                <a:lnTo>
                  <a:pt x="97" y="313"/>
                </a:lnTo>
                <a:lnTo>
                  <a:pt x="102" y="307"/>
                </a:lnTo>
                <a:lnTo>
                  <a:pt x="102" y="302"/>
                </a:lnTo>
                <a:lnTo>
                  <a:pt x="108" y="296"/>
                </a:lnTo>
                <a:lnTo>
                  <a:pt x="114" y="290"/>
                </a:lnTo>
                <a:lnTo>
                  <a:pt x="119" y="285"/>
                </a:lnTo>
                <a:lnTo>
                  <a:pt x="125" y="279"/>
                </a:lnTo>
                <a:lnTo>
                  <a:pt x="125" y="273"/>
                </a:lnTo>
                <a:lnTo>
                  <a:pt x="131" y="267"/>
                </a:lnTo>
                <a:lnTo>
                  <a:pt x="131" y="262"/>
                </a:lnTo>
                <a:lnTo>
                  <a:pt x="136" y="256"/>
                </a:lnTo>
                <a:lnTo>
                  <a:pt x="142" y="250"/>
                </a:lnTo>
                <a:lnTo>
                  <a:pt x="142" y="245"/>
                </a:lnTo>
                <a:lnTo>
                  <a:pt x="148" y="239"/>
                </a:lnTo>
                <a:lnTo>
                  <a:pt x="154" y="233"/>
                </a:lnTo>
                <a:lnTo>
                  <a:pt x="159" y="228"/>
                </a:lnTo>
                <a:lnTo>
                  <a:pt x="165" y="222"/>
                </a:lnTo>
                <a:lnTo>
                  <a:pt x="171" y="216"/>
                </a:lnTo>
                <a:lnTo>
                  <a:pt x="176" y="216"/>
                </a:lnTo>
                <a:lnTo>
                  <a:pt x="182" y="211"/>
                </a:lnTo>
                <a:lnTo>
                  <a:pt x="188" y="211"/>
                </a:lnTo>
                <a:lnTo>
                  <a:pt x="193" y="211"/>
                </a:lnTo>
                <a:lnTo>
                  <a:pt x="199" y="211"/>
                </a:lnTo>
                <a:lnTo>
                  <a:pt x="205" y="211"/>
                </a:lnTo>
                <a:lnTo>
                  <a:pt x="210" y="216"/>
                </a:lnTo>
                <a:lnTo>
                  <a:pt x="216" y="216"/>
                </a:lnTo>
                <a:lnTo>
                  <a:pt x="227" y="216"/>
                </a:lnTo>
                <a:lnTo>
                  <a:pt x="222" y="216"/>
                </a:lnTo>
                <a:lnTo>
                  <a:pt x="227" y="216"/>
                </a:lnTo>
                <a:lnTo>
                  <a:pt x="233" y="216"/>
                </a:lnTo>
                <a:lnTo>
                  <a:pt x="239" y="216"/>
                </a:lnTo>
                <a:lnTo>
                  <a:pt x="245" y="216"/>
                </a:lnTo>
                <a:lnTo>
                  <a:pt x="250" y="211"/>
                </a:lnTo>
                <a:lnTo>
                  <a:pt x="256" y="211"/>
                </a:lnTo>
                <a:lnTo>
                  <a:pt x="262" y="205"/>
                </a:lnTo>
                <a:lnTo>
                  <a:pt x="267" y="205"/>
                </a:lnTo>
                <a:lnTo>
                  <a:pt x="273" y="199"/>
                </a:lnTo>
                <a:lnTo>
                  <a:pt x="279" y="194"/>
                </a:lnTo>
                <a:lnTo>
                  <a:pt x="284" y="188"/>
                </a:lnTo>
                <a:lnTo>
                  <a:pt x="290" y="182"/>
                </a:lnTo>
                <a:lnTo>
                  <a:pt x="290" y="176"/>
                </a:lnTo>
                <a:lnTo>
                  <a:pt x="296" y="171"/>
                </a:lnTo>
                <a:lnTo>
                  <a:pt x="301" y="165"/>
                </a:lnTo>
                <a:lnTo>
                  <a:pt x="301" y="159"/>
                </a:lnTo>
                <a:lnTo>
                  <a:pt x="307" y="154"/>
                </a:lnTo>
                <a:lnTo>
                  <a:pt x="307" y="148"/>
                </a:lnTo>
                <a:lnTo>
                  <a:pt x="313" y="142"/>
                </a:lnTo>
                <a:lnTo>
                  <a:pt x="319" y="137"/>
                </a:lnTo>
                <a:lnTo>
                  <a:pt x="324" y="131"/>
                </a:lnTo>
                <a:lnTo>
                  <a:pt x="330" y="125"/>
                </a:lnTo>
                <a:lnTo>
                  <a:pt x="330" y="120"/>
                </a:lnTo>
                <a:lnTo>
                  <a:pt x="336" y="114"/>
                </a:lnTo>
                <a:lnTo>
                  <a:pt x="341" y="108"/>
                </a:lnTo>
                <a:lnTo>
                  <a:pt x="341" y="102"/>
                </a:lnTo>
                <a:lnTo>
                  <a:pt x="347" y="97"/>
                </a:lnTo>
                <a:lnTo>
                  <a:pt x="347" y="91"/>
                </a:lnTo>
                <a:lnTo>
                  <a:pt x="353" y="85"/>
                </a:lnTo>
                <a:lnTo>
                  <a:pt x="358" y="80"/>
                </a:lnTo>
                <a:lnTo>
                  <a:pt x="364" y="74"/>
                </a:lnTo>
                <a:lnTo>
                  <a:pt x="370" y="68"/>
                </a:lnTo>
                <a:lnTo>
                  <a:pt x="375" y="63"/>
                </a:lnTo>
                <a:lnTo>
                  <a:pt x="387" y="51"/>
                </a:lnTo>
                <a:lnTo>
                  <a:pt x="387" y="46"/>
                </a:lnTo>
                <a:lnTo>
                  <a:pt x="392" y="40"/>
                </a:lnTo>
                <a:lnTo>
                  <a:pt x="398" y="34"/>
                </a:lnTo>
                <a:lnTo>
                  <a:pt x="404" y="29"/>
                </a:lnTo>
                <a:lnTo>
                  <a:pt x="410" y="23"/>
                </a:lnTo>
                <a:lnTo>
                  <a:pt x="415" y="17"/>
                </a:lnTo>
                <a:lnTo>
                  <a:pt x="421" y="11"/>
                </a:lnTo>
                <a:lnTo>
                  <a:pt x="427" y="6"/>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2" name="Rectangle 1244"/>
          <p:cNvSpPr>
            <a:spLocks noChangeArrowheads="1"/>
          </p:cNvSpPr>
          <p:nvPr/>
        </p:nvSpPr>
        <p:spPr bwMode="auto">
          <a:xfrm>
            <a:off x="4151313" y="3513138"/>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333" name="Rectangle 1245"/>
          <p:cNvSpPr>
            <a:spLocks noChangeArrowheads="1"/>
          </p:cNvSpPr>
          <p:nvPr/>
        </p:nvSpPr>
        <p:spPr bwMode="auto">
          <a:xfrm>
            <a:off x="4151313" y="3513138"/>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4" name="Freeform 1246"/>
          <p:cNvSpPr>
            <a:spLocks/>
          </p:cNvSpPr>
          <p:nvPr/>
        </p:nvSpPr>
        <p:spPr bwMode="auto">
          <a:xfrm>
            <a:off x="4494213" y="3513138"/>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5" name="Freeform 1247"/>
          <p:cNvSpPr>
            <a:spLocks/>
          </p:cNvSpPr>
          <p:nvPr/>
        </p:nvSpPr>
        <p:spPr bwMode="auto">
          <a:xfrm>
            <a:off x="4151313" y="3856038"/>
            <a:ext cx="685800" cy="1587"/>
          </a:xfrm>
          <a:custGeom>
            <a:avLst/>
            <a:gdLst>
              <a:gd name="T0" fmla="*/ 0 w 76"/>
              <a:gd name="T1" fmla="*/ 0 h 1587"/>
              <a:gd name="T2" fmla="*/ 2147483647 w 76"/>
              <a:gd name="T3" fmla="*/ 0 h 1587"/>
              <a:gd name="T4" fmla="*/ 2147483647 w 76"/>
              <a:gd name="T5" fmla="*/ 0 h 1587"/>
              <a:gd name="T6" fmla="*/ 0 60000 65536"/>
              <a:gd name="T7" fmla="*/ 0 60000 65536"/>
              <a:gd name="T8" fmla="*/ 0 60000 65536"/>
              <a:gd name="T9" fmla="*/ 0 w 76"/>
              <a:gd name="T10" fmla="*/ 0 h 1587"/>
              <a:gd name="T11" fmla="*/ 76 w 76"/>
              <a:gd name="T12" fmla="*/ 1587 h 1587"/>
            </a:gdLst>
            <a:ahLst/>
            <a:cxnLst>
              <a:cxn ang="T6">
                <a:pos x="T0" y="T1"/>
              </a:cxn>
              <a:cxn ang="T7">
                <a:pos x="T2" y="T3"/>
              </a:cxn>
              <a:cxn ang="T8">
                <a:pos x="T4" y="T5"/>
              </a:cxn>
            </a:cxnLst>
            <a:rect l="T9" t="T10" r="T11" b="T12"/>
            <a:pathLst>
              <a:path w="76" h="1587">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6" name="Line 1248"/>
          <p:cNvSpPr>
            <a:spLocks noChangeShapeType="1"/>
          </p:cNvSpPr>
          <p:nvPr/>
        </p:nvSpPr>
        <p:spPr bwMode="auto">
          <a:xfrm>
            <a:off x="4151313"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37" name="Freeform 1249"/>
          <p:cNvSpPr>
            <a:spLocks/>
          </p:cNvSpPr>
          <p:nvPr/>
        </p:nvSpPr>
        <p:spPr bwMode="auto">
          <a:xfrm>
            <a:off x="4151313"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8" name="Line 1250"/>
          <p:cNvSpPr>
            <a:spLocks noChangeShapeType="1"/>
          </p:cNvSpPr>
          <p:nvPr/>
        </p:nvSpPr>
        <p:spPr bwMode="auto">
          <a:xfrm flipV="1">
            <a:off x="415131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39" name="Line 1251"/>
          <p:cNvSpPr>
            <a:spLocks noChangeShapeType="1"/>
          </p:cNvSpPr>
          <p:nvPr/>
        </p:nvSpPr>
        <p:spPr bwMode="auto">
          <a:xfrm>
            <a:off x="4151313" y="41989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0" name="Line 1252"/>
          <p:cNvSpPr>
            <a:spLocks noChangeShapeType="1"/>
          </p:cNvSpPr>
          <p:nvPr/>
        </p:nvSpPr>
        <p:spPr bwMode="auto">
          <a:xfrm flipV="1">
            <a:off x="415131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1" name="Line 1253"/>
          <p:cNvSpPr>
            <a:spLocks noChangeShapeType="1"/>
          </p:cNvSpPr>
          <p:nvPr/>
        </p:nvSpPr>
        <p:spPr bwMode="auto">
          <a:xfrm flipV="1">
            <a:off x="4494213" y="4191000"/>
            <a:ext cx="1587" cy="793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2" name="Line 1254"/>
          <p:cNvSpPr>
            <a:spLocks noChangeShapeType="1"/>
          </p:cNvSpPr>
          <p:nvPr/>
        </p:nvSpPr>
        <p:spPr bwMode="auto">
          <a:xfrm>
            <a:off x="4494213" y="35131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3" name="Line 1255"/>
          <p:cNvSpPr>
            <a:spLocks noChangeShapeType="1"/>
          </p:cNvSpPr>
          <p:nvPr/>
        </p:nvSpPr>
        <p:spPr bwMode="auto">
          <a:xfrm>
            <a:off x="4151313" y="38560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4" name="Line 1256"/>
          <p:cNvSpPr>
            <a:spLocks noChangeShapeType="1"/>
          </p:cNvSpPr>
          <p:nvPr/>
        </p:nvSpPr>
        <p:spPr bwMode="auto">
          <a:xfrm flipH="1">
            <a:off x="4829175" y="38560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5" name="Line 1257"/>
          <p:cNvSpPr>
            <a:spLocks noChangeShapeType="1"/>
          </p:cNvSpPr>
          <p:nvPr/>
        </p:nvSpPr>
        <p:spPr bwMode="auto">
          <a:xfrm>
            <a:off x="4151313"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6" name="Freeform 1258"/>
          <p:cNvSpPr>
            <a:spLocks/>
          </p:cNvSpPr>
          <p:nvPr/>
        </p:nvSpPr>
        <p:spPr bwMode="auto">
          <a:xfrm>
            <a:off x="4151313"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47" name="Line 1259"/>
          <p:cNvSpPr>
            <a:spLocks noChangeShapeType="1"/>
          </p:cNvSpPr>
          <p:nvPr/>
        </p:nvSpPr>
        <p:spPr bwMode="auto">
          <a:xfrm flipV="1">
            <a:off x="415131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8" name="Freeform 1260"/>
          <p:cNvSpPr>
            <a:spLocks/>
          </p:cNvSpPr>
          <p:nvPr/>
        </p:nvSpPr>
        <p:spPr bwMode="auto">
          <a:xfrm>
            <a:off x="4151313"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5"/>
                </a:lnTo>
                <a:lnTo>
                  <a:pt x="148" y="285"/>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4"/>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20"/>
                </a:lnTo>
                <a:lnTo>
                  <a:pt x="313" y="114"/>
                </a:lnTo>
                <a:lnTo>
                  <a:pt x="318"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9"/>
                </a:lnTo>
                <a:lnTo>
                  <a:pt x="404" y="29"/>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49" name="Freeform 1261"/>
          <p:cNvSpPr>
            <a:spLocks/>
          </p:cNvSpPr>
          <p:nvPr/>
        </p:nvSpPr>
        <p:spPr bwMode="auto">
          <a:xfrm>
            <a:off x="4160838" y="35131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2147483647 h 427"/>
              <a:gd name="T76" fmla="*/ 2147483647 w 426"/>
              <a:gd name="T77" fmla="*/ 2147483647 h 427"/>
              <a:gd name="T78" fmla="*/ 2147483647 w 426"/>
              <a:gd name="T79" fmla="*/ 2147483647 h 427"/>
              <a:gd name="T80" fmla="*/ 2147483647 w 426"/>
              <a:gd name="T81" fmla="*/ 2147483647 h 427"/>
              <a:gd name="T82" fmla="*/ 2147483647 w 426"/>
              <a:gd name="T83" fmla="*/ 2147483647 h 427"/>
              <a:gd name="T84" fmla="*/ 2147483647 w 426"/>
              <a:gd name="T85" fmla="*/ 2147483647 h 427"/>
              <a:gd name="T86" fmla="*/ 2147483647 w 426"/>
              <a:gd name="T87" fmla="*/ 2147483647 h 427"/>
              <a:gd name="T88" fmla="*/ 2147483647 w 426"/>
              <a:gd name="T89" fmla="*/ 2147483647 h 427"/>
              <a:gd name="T90" fmla="*/ 2147483647 w 426"/>
              <a:gd name="T91" fmla="*/ 2147483647 h 427"/>
              <a:gd name="T92" fmla="*/ 2147483647 w 426"/>
              <a:gd name="T93" fmla="*/ 0 h 42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26"/>
              <a:gd name="T142" fmla="*/ 0 h 427"/>
              <a:gd name="T143" fmla="*/ 426 w 426"/>
              <a:gd name="T144" fmla="*/ 427 h 42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26" h="427">
                <a:moveTo>
                  <a:pt x="0" y="427"/>
                </a:moveTo>
                <a:lnTo>
                  <a:pt x="0" y="421"/>
                </a:lnTo>
                <a:lnTo>
                  <a:pt x="5" y="415"/>
                </a:lnTo>
                <a:lnTo>
                  <a:pt x="11" y="410"/>
                </a:lnTo>
                <a:lnTo>
                  <a:pt x="17" y="404"/>
                </a:lnTo>
                <a:lnTo>
                  <a:pt x="22" y="398"/>
                </a:lnTo>
                <a:lnTo>
                  <a:pt x="28" y="393"/>
                </a:lnTo>
                <a:lnTo>
                  <a:pt x="34" y="387"/>
                </a:lnTo>
                <a:lnTo>
                  <a:pt x="39" y="381"/>
                </a:lnTo>
                <a:lnTo>
                  <a:pt x="45" y="376"/>
                </a:lnTo>
                <a:lnTo>
                  <a:pt x="51" y="370"/>
                </a:lnTo>
                <a:lnTo>
                  <a:pt x="62" y="358"/>
                </a:lnTo>
                <a:lnTo>
                  <a:pt x="57" y="358"/>
                </a:lnTo>
                <a:lnTo>
                  <a:pt x="62" y="358"/>
                </a:lnTo>
                <a:lnTo>
                  <a:pt x="68" y="353"/>
                </a:lnTo>
                <a:lnTo>
                  <a:pt x="68" y="347"/>
                </a:lnTo>
                <a:lnTo>
                  <a:pt x="74" y="341"/>
                </a:lnTo>
                <a:lnTo>
                  <a:pt x="79" y="336"/>
                </a:lnTo>
                <a:lnTo>
                  <a:pt x="85" y="330"/>
                </a:lnTo>
                <a:lnTo>
                  <a:pt x="85" y="324"/>
                </a:lnTo>
                <a:lnTo>
                  <a:pt x="91" y="319"/>
                </a:lnTo>
                <a:lnTo>
                  <a:pt x="96" y="313"/>
                </a:lnTo>
                <a:lnTo>
                  <a:pt x="102" y="307"/>
                </a:lnTo>
                <a:lnTo>
                  <a:pt x="108" y="296"/>
                </a:lnTo>
                <a:lnTo>
                  <a:pt x="108" y="290"/>
                </a:lnTo>
                <a:lnTo>
                  <a:pt x="113" y="285"/>
                </a:lnTo>
                <a:lnTo>
                  <a:pt x="119" y="279"/>
                </a:lnTo>
                <a:lnTo>
                  <a:pt x="119" y="273"/>
                </a:lnTo>
                <a:lnTo>
                  <a:pt x="125" y="267"/>
                </a:lnTo>
                <a:lnTo>
                  <a:pt x="125" y="262"/>
                </a:lnTo>
                <a:lnTo>
                  <a:pt x="130" y="256"/>
                </a:lnTo>
                <a:lnTo>
                  <a:pt x="136" y="250"/>
                </a:lnTo>
                <a:lnTo>
                  <a:pt x="136" y="245"/>
                </a:lnTo>
                <a:lnTo>
                  <a:pt x="142" y="239"/>
                </a:lnTo>
                <a:lnTo>
                  <a:pt x="148" y="228"/>
                </a:lnTo>
                <a:lnTo>
                  <a:pt x="148" y="222"/>
                </a:lnTo>
                <a:lnTo>
                  <a:pt x="153" y="216"/>
                </a:lnTo>
                <a:lnTo>
                  <a:pt x="159" y="211"/>
                </a:lnTo>
                <a:lnTo>
                  <a:pt x="165" y="211"/>
                </a:lnTo>
                <a:lnTo>
                  <a:pt x="170" y="211"/>
                </a:lnTo>
                <a:lnTo>
                  <a:pt x="176" y="205"/>
                </a:lnTo>
                <a:lnTo>
                  <a:pt x="182" y="205"/>
                </a:lnTo>
                <a:lnTo>
                  <a:pt x="187" y="211"/>
                </a:lnTo>
                <a:lnTo>
                  <a:pt x="193" y="211"/>
                </a:lnTo>
                <a:lnTo>
                  <a:pt x="199" y="211"/>
                </a:lnTo>
                <a:lnTo>
                  <a:pt x="204" y="211"/>
                </a:lnTo>
                <a:lnTo>
                  <a:pt x="210" y="216"/>
                </a:lnTo>
                <a:lnTo>
                  <a:pt x="216" y="216"/>
                </a:lnTo>
                <a:lnTo>
                  <a:pt x="221" y="216"/>
                </a:lnTo>
                <a:lnTo>
                  <a:pt x="227" y="216"/>
                </a:lnTo>
                <a:lnTo>
                  <a:pt x="233" y="222"/>
                </a:lnTo>
                <a:lnTo>
                  <a:pt x="239" y="222"/>
                </a:lnTo>
                <a:lnTo>
                  <a:pt x="244" y="216"/>
                </a:lnTo>
                <a:lnTo>
                  <a:pt x="250" y="216"/>
                </a:lnTo>
                <a:lnTo>
                  <a:pt x="256" y="216"/>
                </a:lnTo>
                <a:lnTo>
                  <a:pt x="261" y="216"/>
                </a:lnTo>
                <a:lnTo>
                  <a:pt x="267" y="211"/>
                </a:lnTo>
                <a:lnTo>
                  <a:pt x="273" y="205"/>
                </a:lnTo>
                <a:lnTo>
                  <a:pt x="273" y="199"/>
                </a:lnTo>
                <a:lnTo>
                  <a:pt x="278" y="188"/>
                </a:lnTo>
                <a:lnTo>
                  <a:pt x="284" y="182"/>
                </a:lnTo>
                <a:lnTo>
                  <a:pt x="284" y="176"/>
                </a:lnTo>
                <a:lnTo>
                  <a:pt x="290" y="171"/>
                </a:lnTo>
                <a:lnTo>
                  <a:pt x="295" y="165"/>
                </a:lnTo>
                <a:lnTo>
                  <a:pt x="295" y="159"/>
                </a:lnTo>
                <a:lnTo>
                  <a:pt x="301" y="154"/>
                </a:lnTo>
                <a:lnTo>
                  <a:pt x="301" y="148"/>
                </a:lnTo>
                <a:lnTo>
                  <a:pt x="307" y="142"/>
                </a:lnTo>
                <a:lnTo>
                  <a:pt x="312" y="137"/>
                </a:lnTo>
                <a:lnTo>
                  <a:pt x="312" y="131"/>
                </a:lnTo>
                <a:lnTo>
                  <a:pt x="318" y="120"/>
                </a:lnTo>
                <a:lnTo>
                  <a:pt x="324" y="114"/>
                </a:lnTo>
                <a:lnTo>
                  <a:pt x="330" y="108"/>
                </a:lnTo>
                <a:lnTo>
                  <a:pt x="335" y="102"/>
                </a:lnTo>
                <a:lnTo>
                  <a:pt x="335" y="97"/>
                </a:lnTo>
                <a:lnTo>
                  <a:pt x="347" y="85"/>
                </a:lnTo>
                <a:lnTo>
                  <a:pt x="341" y="85"/>
                </a:lnTo>
                <a:lnTo>
                  <a:pt x="347" y="85"/>
                </a:lnTo>
                <a:lnTo>
                  <a:pt x="352" y="80"/>
                </a:lnTo>
                <a:lnTo>
                  <a:pt x="352" y="74"/>
                </a:lnTo>
                <a:lnTo>
                  <a:pt x="358" y="68"/>
                </a:lnTo>
                <a:lnTo>
                  <a:pt x="364" y="63"/>
                </a:lnTo>
                <a:lnTo>
                  <a:pt x="369" y="57"/>
                </a:lnTo>
                <a:lnTo>
                  <a:pt x="375" y="51"/>
                </a:lnTo>
                <a:lnTo>
                  <a:pt x="381" y="46"/>
                </a:lnTo>
                <a:lnTo>
                  <a:pt x="386" y="40"/>
                </a:lnTo>
                <a:lnTo>
                  <a:pt x="392" y="34"/>
                </a:lnTo>
                <a:lnTo>
                  <a:pt x="398" y="29"/>
                </a:lnTo>
                <a:lnTo>
                  <a:pt x="404" y="23"/>
                </a:lnTo>
                <a:lnTo>
                  <a:pt x="415" y="11"/>
                </a:lnTo>
                <a:lnTo>
                  <a:pt x="409" y="11"/>
                </a:lnTo>
                <a:lnTo>
                  <a:pt x="415" y="11"/>
                </a:lnTo>
                <a:lnTo>
                  <a:pt x="426" y="0"/>
                </a:lnTo>
                <a:lnTo>
                  <a:pt x="421"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50" name="Rectangle 1262"/>
          <p:cNvSpPr>
            <a:spLocks noChangeArrowheads="1"/>
          </p:cNvSpPr>
          <p:nvPr/>
        </p:nvSpPr>
        <p:spPr bwMode="auto">
          <a:xfrm>
            <a:off x="5253038" y="3513138"/>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351" name="Rectangle 1263"/>
          <p:cNvSpPr>
            <a:spLocks noChangeArrowheads="1"/>
          </p:cNvSpPr>
          <p:nvPr/>
        </p:nvSpPr>
        <p:spPr bwMode="auto">
          <a:xfrm>
            <a:off x="5253038" y="3513138"/>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52" name="Freeform 1264"/>
          <p:cNvSpPr>
            <a:spLocks/>
          </p:cNvSpPr>
          <p:nvPr/>
        </p:nvSpPr>
        <p:spPr bwMode="auto">
          <a:xfrm>
            <a:off x="5595938" y="3513138"/>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53" name="Freeform 1265"/>
          <p:cNvSpPr>
            <a:spLocks/>
          </p:cNvSpPr>
          <p:nvPr/>
        </p:nvSpPr>
        <p:spPr bwMode="auto">
          <a:xfrm>
            <a:off x="5253038" y="3856038"/>
            <a:ext cx="685800" cy="1587"/>
          </a:xfrm>
          <a:custGeom>
            <a:avLst/>
            <a:gdLst>
              <a:gd name="T0" fmla="*/ 0 w 76"/>
              <a:gd name="T1" fmla="*/ 0 h 1587"/>
              <a:gd name="T2" fmla="*/ 2147483647 w 76"/>
              <a:gd name="T3" fmla="*/ 0 h 1587"/>
              <a:gd name="T4" fmla="*/ 2147483647 w 76"/>
              <a:gd name="T5" fmla="*/ 0 h 1587"/>
              <a:gd name="T6" fmla="*/ 0 60000 65536"/>
              <a:gd name="T7" fmla="*/ 0 60000 65536"/>
              <a:gd name="T8" fmla="*/ 0 60000 65536"/>
              <a:gd name="T9" fmla="*/ 0 w 76"/>
              <a:gd name="T10" fmla="*/ 0 h 1587"/>
              <a:gd name="T11" fmla="*/ 76 w 76"/>
              <a:gd name="T12" fmla="*/ 1587 h 1587"/>
            </a:gdLst>
            <a:ahLst/>
            <a:cxnLst>
              <a:cxn ang="T6">
                <a:pos x="T0" y="T1"/>
              </a:cxn>
              <a:cxn ang="T7">
                <a:pos x="T2" y="T3"/>
              </a:cxn>
              <a:cxn ang="T8">
                <a:pos x="T4" y="T5"/>
              </a:cxn>
            </a:cxnLst>
            <a:rect l="T9" t="T10" r="T11" b="T12"/>
            <a:pathLst>
              <a:path w="76" h="1587">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54" name="Line 1266"/>
          <p:cNvSpPr>
            <a:spLocks noChangeShapeType="1"/>
          </p:cNvSpPr>
          <p:nvPr/>
        </p:nvSpPr>
        <p:spPr bwMode="auto">
          <a:xfrm>
            <a:off x="525303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55" name="Freeform 1267"/>
          <p:cNvSpPr>
            <a:spLocks/>
          </p:cNvSpPr>
          <p:nvPr/>
        </p:nvSpPr>
        <p:spPr bwMode="auto">
          <a:xfrm>
            <a:off x="525303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56" name="Line 1268"/>
          <p:cNvSpPr>
            <a:spLocks noChangeShapeType="1"/>
          </p:cNvSpPr>
          <p:nvPr/>
        </p:nvSpPr>
        <p:spPr bwMode="auto">
          <a:xfrm flipV="1">
            <a:off x="525303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57" name="Line 1269"/>
          <p:cNvSpPr>
            <a:spLocks noChangeShapeType="1"/>
          </p:cNvSpPr>
          <p:nvPr/>
        </p:nvSpPr>
        <p:spPr bwMode="auto">
          <a:xfrm>
            <a:off x="5253038" y="41989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58" name="Line 1270"/>
          <p:cNvSpPr>
            <a:spLocks noChangeShapeType="1"/>
          </p:cNvSpPr>
          <p:nvPr/>
        </p:nvSpPr>
        <p:spPr bwMode="auto">
          <a:xfrm flipV="1">
            <a:off x="525303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59" name="Line 1271"/>
          <p:cNvSpPr>
            <a:spLocks noChangeShapeType="1"/>
          </p:cNvSpPr>
          <p:nvPr/>
        </p:nvSpPr>
        <p:spPr bwMode="auto">
          <a:xfrm flipV="1">
            <a:off x="5595938" y="4191000"/>
            <a:ext cx="1587" cy="793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0" name="Line 1272"/>
          <p:cNvSpPr>
            <a:spLocks noChangeShapeType="1"/>
          </p:cNvSpPr>
          <p:nvPr/>
        </p:nvSpPr>
        <p:spPr bwMode="auto">
          <a:xfrm>
            <a:off x="5595938" y="35131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1" name="Line 1273"/>
          <p:cNvSpPr>
            <a:spLocks noChangeShapeType="1"/>
          </p:cNvSpPr>
          <p:nvPr/>
        </p:nvSpPr>
        <p:spPr bwMode="auto">
          <a:xfrm>
            <a:off x="5253038" y="38560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2" name="Line 1274"/>
          <p:cNvSpPr>
            <a:spLocks noChangeShapeType="1"/>
          </p:cNvSpPr>
          <p:nvPr/>
        </p:nvSpPr>
        <p:spPr bwMode="auto">
          <a:xfrm flipH="1">
            <a:off x="5930900" y="38560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3" name="Line 1275"/>
          <p:cNvSpPr>
            <a:spLocks noChangeShapeType="1"/>
          </p:cNvSpPr>
          <p:nvPr/>
        </p:nvSpPr>
        <p:spPr bwMode="auto">
          <a:xfrm>
            <a:off x="525303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4" name="Freeform 1276"/>
          <p:cNvSpPr>
            <a:spLocks/>
          </p:cNvSpPr>
          <p:nvPr/>
        </p:nvSpPr>
        <p:spPr bwMode="auto">
          <a:xfrm>
            <a:off x="525303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65" name="Line 1277"/>
          <p:cNvSpPr>
            <a:spLocks noChangeShapeType="1"/>
          </p:cNvSpPr>
          <p:nvPr/>
        </p:nvSpPr>
        <p:spPr bwMode="auto">
          <a:xfrm flipV="1">
            <a:off x="525303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6" name="Freeform 1278"/>
          <p:cNvSpPr>
            <a:spLocks/>
          </p:cNvSpPr>
          <p:nvPr/>
        </p:nvSpPr>
        <p:spPr bwMode="auto">
          <a:xfrm>
            <a:off x="5253038"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5"/>
                </a:lnTo>
                <a:lnTo>
                  <a:pt x="148" y="285"/>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4"/>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20"/>
                </a:lnTo>
                <a:lnTo>
                  <a:pt x="313" y="114"/>
                </a:lnTo>
                <a:lnTo>
                  <a:pt x="318"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9"/>
                </a:lnTo>
                <a:lnTo>
                  <a:pt x="404" y="29"/>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67" name="Freeform 1279"/>
          <p:cNvSpPr>
            <a:spLocks/>
          </p:cNvSpPr>
          <p:nvPr/>
        </p:nvSpPr>
        <p:spPr bwMode="auto">
          <a:xfrm>
            <a:off x="5262563" y="35131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2147483647 h 427"/>
              <a:gd name="T76" fmla="*/ 2147483647 w 426"/>
              <a:gd name="T77" fmla="*/ 2147483647 h 427"/>
              <a:gd name="T78" fmla="*/ 2147483647 w 426"/>
              <a:gd name="T79" fmla="*/ 2147483647 h 427"/>
              <a:gd name="T80" fmla="*/ 2147483647 w 426"/>
              <a:gd name="T81" fmla="*/ 2147483647 h 427"/>
              <a:gd name="T82" fmla="*/ 2147483647 w 426"/>
              <a:gd name="T83" fmla="*/ 2147483647 h 427"/>
              <a:gd name="T84" fmla="*/ 2147483647 w 426"/>
              <a:gd name="T85" fmla="*/ 2147483647 h 427"/>
              <a:gd name="T86" fmla="*/ 2147483647 w 426"/>
              <a:gd name="T87" fmla="*/ 2147483647 h 427"/>
              <a:gd name="T88" fmla="*/ 2147483647 w 426"/>
              <a:gd name="T89" fmla="*/ 2147483647 h 427"/>
              <a:gd name="T90" fmla="*/ 2147483647 w 426"/>
              <a:gd name="T91" fmla="*/ 0 h 4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427"/>
              <a:gd name="T140" fmla="*/ 426 w 426"/>
              <a:gd name="T141" fmla="*/ 427 h 4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427">
                <a:moveTo>
                  <a:pt x="0" y="427"/>
                </a:moveTo>
                <a:lnTo>
                  <a:pt x="0" y="421"/>
                </a:lnTo>
                <a:lnTo>
                  <a:pt x="5" y="421"/>
                </a:lnTo>
                <a:lnTo>
                  <a:pt x="17" y="410"/>
                </a:lnTo>
                <a:lnTo>
                  <a:pt x="17" y="404"/>
                </a:lnTo>
                <a:lnTo>
                  <a:pt x="22" y="398"/>
                </a:lnTo>
                <a:lnTo>
                  <a:pt x="28" y="393"/>
                </a:lnTo>
                <a:lnTo>
                  <a:pt x="34" y="387"/>
                </a:lnTo>
                <a:lnTo>
                  <a:pt x="39" y="381"/>
                </a:lnTo>
                <a:lnTo>
                  <a:pt x="45" y="376"/>
                </a:lnTo>
                <a:lnTo>
                  <a:pt x="51" y="370"/>
                </a:lnTo>
                <a:lnTo>
                  <a:pt x="57" y="364"/>
                </a:lnTo>
                <a:lnTo>
                  <a:pt x="62" y="358"/>
                </a:lnTo>
                <a:lnTo>
                  <a:pt x="68" y="353"/>
                </a:lnTo>
                <a:lnTo>
                  <a:pt x="74" y="347"/>
                </a:lnTo>
                <a:lnTo>
                  <a:pt x="79" y="341"/>
                </a:lnTo>
                <a:lnTo>
                  <a:pt x="85" y="336"/>
                </a:lnTo>
                <a:lnTo>
                  <a:pt x="85" y="330"/>
                </a:lnTo>
                <a:lnTo>
                  <a:pt x="91" y="324"/>
                </a:lnTo>
                <a:lnTo>
                  <a:pt x="96" y="319"/>
                </a:lnTo>
                <a:lnTo>
                  <a:pt x="102" y="313"/>
                </a:lnTo>
                <a:lnTo>
                  <a:pt x="108" y="307"/>
                </a:lnTo>
                <a:lnTo>
                  <a:pt x="108" y="302"/>
                </a:lnTo>
                <a:lnTo>
                  <a:pt x="113" y="296"/>
                </a:lnTo>
                <a:lnTo>
                  <a:pt x="119" y="290"/>
                </a:lnTo>
                <a:lnTo>
                  <a:pt x="119" y="285"/>
                </a:lnTo>
                <a:lnTo>
                  <a:pt x="125" y="279"/>
                </a:lnTo>
                <a:lnTo>
                  <a:pt x="125" y="273"/>
                </a:lnTo>
                <a:lnTo>
                  <a:pt x="130" y="267"/>
                </a:lnTo>
                <a:lnTo>
                  <a:pt x="136" y="262"/>
                </a:lnTo>
                <a:lnTo>
                  <a:pt x="136" y="256"/>
                </a:lnTo>
                <a:lnTo>
                  <a:pt x="142" y="250"/>
                </a:lnTo>
                <a:lnTo>
                  <a:pt x="148" y="245"/>
                </a:lnTo>
                <a:lnTo>
                  <a:pt x="148" y="233"/>
                </a:lnTo>
                <a:lnTo>
                  <a:pt x="153" y="228"/>
                </a:lnTo>
                <a:lnTo>
                  <a:pt x="165" y="216"/>
                </a:lnTo>
                <a:lnTo>
                  <a:pt x="165" y="211"/>
                </a:lnTo>
                <a:lnTo>
                  <a:pt x="170" y="211"/>
                </a:lnTo>
                <a:lnTo>
                  <a:pt x="176" y="205"/>
                </a:lnTo>
                <a:lnTo>
                  <a:pt x="182" y="211"/>
                </a:lnTo>
                <a:lnTo>
                  <a:pt x="187" y="211"/>
                </a:lnTo>
                <a:lnTo>
                  <a:pt x="193" y="216"/>
                </a:lnTo>
                <a:lnTo>
                  <a:pt x="199" y="211"/>
                </a:lnTo>
                <a:lnTo>
                  <a:pt x="204" y="211"/>
                </a:lnTo>
                <a:lnTo>
                  <a:pt x="210" y="216"/>
                </a:lnTo>
                <a:lnTo>
                  <a:pt x="216" y="216"/>
                </a:lnTo>
                <a:lnTo>
                  <a:pt x="221" y="216"/>
                </a:lnTo>
                <a:lnTo>
                  <a:pt x="227" y="211"/>
                </a:lnTo>
                <a:lnTo>
                  <a:pt x="233" y="216"/>
                </a:lnTo>
                <a:lnTo>
                  <a:pt x="239" y="216"/>
                </a:lnTo>
                <a:lnTo>
                  <a:pt x="244" y="222"/>
                </a:lnTo>
                <a:lnTo>
                  <a:pt x="250" y="216"/>
                </a:lnTo>
                <a:lnTo>
                  <a:pt x="256" y="211"/>
                </a:lnTo>
                <a:lnTo>
                  <a:pt x="261" y="211"/>
                </a:lnTo>
                <a:lnTo>
                  <a:pt x="267" y="205"/>
                </a:lnTo>
                <a:lnTo>
                  <a:pt x="267" y="199"/>
                </a:lnTo>
                <a:lnTo>
                  <a:pt x="273" y="194"/>
                </a:lnTo>
                <a:lnTo>
                  <a:pt x="273" y="182"/>
                </a:lnTo>
                <a:lnTo>
                  <a:pt x="278" y="176"/>
                </a:lnTo>
                <a:lnTo>
                  <a:pt x="284" y="171"/>
                </a:lnTo>
                <a:lnTo>
                  <a:pt x="284" y="165"/>
                </a:lnTo>
                <a:lnTo>
                  <a:pt x="290" y="159"/>
                </a:lnTo>
                <a:lnTo>
                  <a:pt x="295" y="154"/>
                </a:lnTo>
                <a:lnTo>
                  <a:pt x="295" y="148"/>
                </a:lnTo>
                <a:lnTo>
                  <a:pt x="301" y="142"/>
                </a:lnTo>
                <a:lnTo>
                  <a:pt x="301" y="137"/>
                </a:lnTo>
                <a:lnTo>
                  <a:pt x="307" y="131"/>
                </a:lnTo>
                <a:lnTo>
                  <a:pt x="312" y="125"/>
                </a:lnTo>
                <a:lnTo>
                  <a:pt x="312" y="120"/>
                </a:lnTo>
                <a:lnTo>
                  <a:pt x="318" y="114"/>
                </a:lnTo>
                <a:lnTo>
                  <a:pt x="330" y="102"/>
                </a:lnTo>
                <a:lnTo>
                  <a:pt x="324" y="102"/>
                </a:lnTo>
                <a:lnTo>
                  <a:pt x="330" y="102"/>
                </a:lnTo>
                <a:lnTo>
                  <a:pt x="335" y="97"/>
                </a:lnTo>
                <a:lnTo>
                  <a:pt x="335" y="91"/>
                </a:lnTo>
                <a:lnTo>
                  <a:pt x="341" y="85"/>
                </a:lnTo>
                <a:lnTo>
                  <a:pt x="347" y="80"/>
                </a:lnTo>
                <a:lnTo>
                  <a:pt x="352" y="74"/>
                </a:lnTo>
                <a:lnTo>
                  <a:pt x="358" y="68"/>
                </a:lnTo>
                <a:lnTo>
                  <a:pt x="364" y="63"/>
                </a:lnTo>
                <a:lnTo>
                  <a:pt x="369" y="57"/>
                </a:lnTo>
                <a:lnTo>
                  <a:pt x="375" y="51"/>
                </a:lnTo>
                <a:lnTo>
                  <a:pt x="386" y="40"/>
                </a:lnTo>
                <a:lnTo>
                  <a:pt x="381" y="40"/>
                </a:lnTo>
                <a:lnTo>
                  <a:pt x="386" y="40"/>
                </a:lnTo>
                <a:lnTo>
                  <a:pt x="398" y="29"/>
                </a:lnTo>
                <a:lnTo>
                  <a:pt x="392" y="29"/>
                </a:lnTo>
                <a:lnTo>
                  <a:pt x="398" y="29"/>
                </a:lnTo>
                <a:lnTo>
                  <a:pt x="409" y="17"/>
                </a:lnTo>
                <a:lnTo>
                  <a:pt x="409" y="11"/>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68" name="Rectangle 1280"/>
          <p:cNvSpPr>
            <a:spLocks noChangeArrowheads="1"/>
          </p:cNvSpPr>
          <p:nvPr/>
        </p:nvSpPr>
        <p:spPr bwMode="auto">
          <a:xfrm>
            <a:off x="6364288" y="3513138"/>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369" name="Rectangle 1281"/>
          <p:cNvSpPr>
            <a:spLocks noChangeArrowheads="1"/>
          </p:cNvSpPr>
          <p:nvPr/>
        </p:nvSpPr>
        <p:spPr bwMode="auto">
          <a:xfrm>
            <a:off x="6364288" y="3513138"/>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70" name="Freeform 1282"/>
          <p:cNvSpPr>
            <a:spLocks/>
          </p:cNvSpPr>
          <p:nvPr/>
        </p:nvSpPr>
        <p:spPr bwMode="auto">
          <a:xfrm>
            <a:off x="6707188" y="3513138"/>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71" name="Freeform 1283"/>
          <p:cNvSpPr>
            <a:spLocks/>
          </p:cNvSpPr>
          <p:nvPr/>
        </p:nvSpPr>
        <p:spPr bwMode="auto">
          <a:xfrm>
            <a:off x="6364288" y="3856038"/>
            <a:ext cx="685800" cy="1587"/>
          </a:xfrm>
          <a:custGeom>
            <a:avLst/>
            <a:gdLst>
              <a:gd name="T0" fmla="*/ 0 w 76"/>
              <a:gd name="T1" fmla="*/ 0 h 1587"/>
              <a:gd name="T2" fmla="*/ 2147483647 w 76"/>
              <a:gd name="T3" fmla="*/ 0 h 1587"/>
              <a:gd name="T4" fmla="*/ 2147483647 w 76"/>
              <a:gd name="T5" fmla="*/ 0 h 1587"/>
              <a:gd name="T6" fmla="*/ 0 60000 65536"/>
              <a:gd name="T7" fmla="*/ 0 60000 65536"/>
              <a:gd name="T8" fmla="*/ 0 60000 65536"/>
              <a:gd name="T9" fmla="*/ 0 w 76"/>
              <a:gd name="T10" fmla="*/ 0 h 1587"/>
              <a:gd name="T11" fmla="*/ 76 w 76"/>
              <a:gd name="T12" fmla="*/ 1587 h 1587"/>
            </a:gdLst>
            <a:ahLst/>
            <a:cxnLst>
              <a:cxn ang="T6">
                <a:pos x="T0" y="T1"/>
              </a:cxn>
              <a:cxn ang="T7">
                <a:pos x="T2" y="T3"/>
              </a:cxn>
              <a:cxn ang="T8">
                <a:pos x="T4" y="T5"/>
              </a:cxn>
            </a:cxnLst>
            <a:rect l="T9" t="T10" r="T11" b="T12"/>
            <a:pathLst>
              <a:path w="76" h="1587">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72" name="Line 1284"/>
          <p:cNvSpPr>
            <a:spLocks noChangeShapeType="1"/>
          </p:cNvSpPr>
          <p:nvPr/>
        </p:nvSpPr>
        <p:spPr bwMode="auto">
          <a:xfrm>
            <a:off x="636428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3" name="Freeform 1285"/>
          <p:cNvSpPr>
            <a:spLocks/>
          </p:cNvSpPr>
          <p:nvPr/>
        </p:nvSpPr>
        <p:spPr bwMode="auto">
          <a:xfrm>
            <a:off x="636428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74" name="Line 1286"/>
          <p:cNvSpPr>
            <a:spLocks noChangeShapeType="1"/>
          </p:cNvSpPr>
          <p:nvPr/>
        </p:nvSpPr>
        <p:spPr bwMode="auto">
          <a:xfrm flipV="1">
            <a:off x="63642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5" name="Line 1287"/>
          <p:cNvSpPr>
            <a:spLocks noChangeShapeType="1"/>
          </p:cNvSpPr>
          <p:nvPr/>
        </p:nvSpPr>
        <p:spPr bwMode="auto">
          <a:xfrm>
            <a:off x="6364288" y="41989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6" name="Line 1288"/>
          <p:cNvSpPr>
            <a:spLocks noChangeShapeType="1"/>
          </p:cNvSpPr>
          <p:nvPr/>
        </p:nvSpPr>
        <p:spPr bwMode="auto">
          <a:xfrm flipV="1">
            <a:off x="63642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7" name="Line 1289"/>
          <p:cNvSpPr>
            <a:spLocks noChangeShapeType="1"/>
          </p:cNvSpPr>
          <p:nvPr/>
        </p:nvSpPr>
        <p:spPr bwMode="auto">
          <a:xfrm flipV="1">
            <a:off x="6707188" y="4191000"/>
            <a:ext cx="1587" cy="793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8" name="Line 1290"/>
          <p:cNvSpPr>
            <a:spLocks noChangeShapeType="1"/>
          </p:cNvSpPr>
          <p:nvPr/>
        </p:nvSpPr>
        <p:spPr bwMode="auto">
          <a:xfrm>
            <a:off x="6707188" y="35131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9" name="Line 1291"/>
          <p:cNvSpPr>
            <a:spLocks noChangeShapeType="1"/>
          </p:cNvSpPr>
          <p:nvPr/>
        </p:nvSpPr>
        <p:spPr bwMode="auto">
          <a:xfrm>
            <a:off x="6364288" y="3856038"/>
            <a:ext cx="79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80" name="Line 1292"/>
          <p:cNvSpPr>
            <a:spLocks noChangeShapeType="1"/>
          </p:cNvSpPr>
          <p:nvPr/>
        </p:nvSpPr>
        <p:spPr bwMode="auto">
          <a:xfrm flipH="1">
            <a:off x="7040563" y="38560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81" name="Line 1293"/>
          <p:cNvSpPr>
            <a:spLocks noChangeShapeType="1"/>
          </p:cNvSpPr>
          <p:nvPr/>
        </p:nvSpPr>
        <p:spPr bwMode="auto">
          <a:xfrm>
            <a:off x="636428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82" name="Freeform 1294"/>
          <p:cNvSpPr>
            <a:spLocks/>
          </p:cNvSpPr>
          <p:nvPr/>
        </p:nvSpPr>
        <p:spPr bwMode="auto">
          <a:xfrm>
            <a:off x="636428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83" name="Line 1295"/>
          <p:cNvSpPr>
            <a:spLocks noChangeShapeType="1"/>
          </p:cNvSpPr>
          <p:nvPr/>
        </p:nvSpPr>
        <p:spPr bwMode="auto">
          <a:xfrm flipV="1">
            <a:off x="63642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84" name="Freeform 1296"/>
          <p:cNvSpPr>
            <a:spLocks/>
          </p:cNvSpPr>
          <p:nvPr/>
        </p:nvSpPr>
        <p:spPr bwMode="auto">
          <a:xfrm>
            <a:off x="6364288"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5" y="421"/>
                </a:lnTo>
                <a:lnTo>
                  <a:pt x="11" y="421"/>
                </a:lnTo>
                <a:lnTo>
                  <a:pt x="22" y="410"/>
                </a:lnTo>
                <a:lnTo>
                  <a:pt x="22" y="404"/>
                </a:lnTo>
                <a:lnTo>
                  <a:pt x="28" y="398"/>
                </a:lnTo>
                <a:lnTo>
                  <a:pt x="34" y="393"/>
                </a:lnTo>
                <a:lnTo>
                  <a:pt x="39" y="393"/>
                </a:lnTo>
                <a:lnTo>
                  <a:pt x="51" y="381"/>
                </a:lnTo>
                <a:lnTo>
                  <a:pt x="45" y="381"/>
                </a:lnTo>
                <a:lnTo>
                  <a:pt x="51" y="381"/>
                </a:lnTo>
                <a:lnTo>
                  <a:pt x="62" y="370"/>
                </a:lnTo>
                <a:lnTo>
                  <a:pt x="62" y="364"/>
                </a:lnTo>
                <a:lnTo>
                  <a:pt x="68" y="358"/>
                </a:lnTo>
                <a:lnTo>
                  <a:pt x="74" y="353"/>
                </a:lnTo>
                <a:lnTo>
                  <a:pt x="79" y="353"/>
                </a:lnTo>
                <a:lnTo>
                  <a:pt x="91" y="341"/>
                </a:lnTo>
                <a:lnTo>
                  <a:pt x="91" y="336"/>
                </a:lnTo>
                <a:lnTo>
                  <a:pt x="96" y="330"/>
                </a:lnTo>
                <a:lnTo>
                  <a:pt x="102" y="324"/>
                </a:lnTo>
                <a:lnTo>
                  <a:pt x="108" y="324"/>
                </a:lnTo>
                <a:lnTo>
                  <a:pt x="119" y="313"/>
                </a:lnTo>
                <a:lnTo>
                  <a:pt x="113" y="313"/>
                </a:lnTo>
                <a:lnTo>
                  <a:pt x="119" y="313"/>
                </a:lnTo>
                <a:lnTo>
                  <a:pt x="130" y="302"/>
                </a:lnTo>
                <a:lnTo>
                  <a:pt x="130" y="296"/>
                </a:lnTo>
                <a:lnTo>
                  <a:pt x="136" y="290"/>
                </a:lnTo>
                <a:lnTo>
                  <a:pt x="142" y="285"/>
                </a:lnTo>
                <a:lnTo>
                  <a:pt x="148" y="285"/>
                </a:lnTo>
                <a:lnTo>
                  <a:pt x="159" y="273"/>
                </a:lnTo>
                <a:lnTo>
                  <a:pt x="153" y="273"/>
                </a:lnTo>
                <a:lnTo>
                  <a:pt x="159" y="273"/>
                </a:lnTo>
                <a:lnTo>
                  <a:pt x="170" y="262"/>
                </a:lnTo>
                <a:lnTo>
                  <a:pt x="170" y="256"/>
                </a:lnTo>
                <a:lnTo>
                  <a:pt x="176" y="250"/>
                </a:lnTo>
                <a:lnTo>
                  <a:pt x="182" y="245"/>
                </a:lnTo>
                <a:lnTo>
                  <a:pt x="187" y="245"/>
                </a:lnTo>
                <a:lnTo>
                  <a:pt x="199" y="233"/>
                </a:lnTo>
                <a:lnTo>
                  <a:pt x="199" y="228"/>
                </a:lnTo>
                <a:lnTo>
                  <a:pt x="204" y="222"/>
                </a:lnTo>
                <a:lnTo>
                  <a:pt x="210" y="216"/>
                </a:lnTo>
                <a:lnTo>
                  <a:pt x="216" y="216"/>
                </a:lnTo>
                <a:lnTo>
                  <a:pt x="227" y="205"/>
                </a:lnTo>
                <a:lnTo>
                  <a:pt x="221" y="205"/>
                </a:lnTo>
                <a:lnTo>
                  <a:pt x="227" y="205"/>
                </a:lnTo>
                <a:lnTo>
                  <a:pt x="239" y="194"/>
                </a:lnTo>
                <a:lnTo>
                  <a:pt x="239" y="188"/>
                </a:lnTo>
                <a:lnTo>
                  <a:pt x="244" y="182"/>
                </a:lnTo>
                <a:lnTo>
                  <a:pt x="250" y="176"/>
                </a:lnTo>
                <a:lnTo>
                  <a:pt x="256" y="176"/>
                </a:lnTo>
                <a:lnTo>
                  <a:pt x="267" y="165"/>
                </a:lnTo>
                <a:lnTo>
                  <a:pt x="261" y="165"/>
                </a:lnTo>
                <a:lnTo>
                  <a:pt x="267" y="165"/>
                </a:lnTo>
                <a:lnTo>
                  <a:pt x="278" y="154"/>
                </a:lnTo>
                <a:lnTo>
                  <a:pt x="278" y="148"/>
                </a:lnTo>
                <a:lnTo>
                  <a:pt x="284" y="142"/>
                </a:lnTo>
                <a:lnTo>
                  <a:pt x="290" y="137"/>
                </a:lnTo>
                <a:lnTo>
                  <a:pt x="295" y="137"/>
                </a:lnTo>
                <a:lnTo>
                  <a:pt x="307" y="125"/>
                </a:lnTo>
                <a:lnTo>
                  <a:pt x="307" y="120"/>
                </a:lnTo>
                <a:lnTo>
                  <a:pt x="312" y="114"/>
                </a:lnTo>
                <a:lnTo>
                  <a:pt x="318" y="108"/>
                </a:lnTo>
                <a:lnTo>
                  <a:pt x="324" y="108"/>
                </a:lnTo>
                <a:lnTo>
                  <a:pt x="335" y="97"/>
                </a:lnTo>
                <a:lnTo>
                  <a:pt x="330" y="97"/>
                </a:lnTo>
                <a:lnTo>
                  <a:pt x="335" y="97"/>
                </a:lnTo>
                <a:lnTo>
                  <a:pt x="347" y="85"/>
                </a:lnTo>
                <a:lnTo>
                  <a:pt x="347" y="80"/>
                </a:lnTo>
                <a:lnTo>
                  <a:pt x="352" y="74"/>
                </a:lnTo>
                <a:lnTo>
                  <a:pt x="358" y="68"/>
                </a:lnTo>
                <a:lnTo>
                  <a:pt x="364" y="68"/>
                </a:lnTo>
                <a:lnTo>
                  <a:pt x="375" y="57"/>
                </a:lnTo>
                <a:lnTo>
                  <a:pt x="369" y="57"/>
                </a:lnTo>
                <a:lnTo>
                  <a:pt x="375" y="57"/>
                </a:lnTo>
                <a:lnTo>
                  <a:pt x="386" y="46"/>
                </a:lnTo>
                <a:lnTo>
                  <a:pt x="386" y="40"/>
                </a:lnTo>
                <a:lnTo>
                  <a:pt x="392" y="34"/>
                </a:lnTo>
                <a:lnTo>
                  <a:pt x="398" y="29"/>
                </a:lnTo>
                <a:lnTo>
                  <a:pt x="403" y="29"/>
                </a:lnTo>
                <a:lnTo>
                  <a:pt x="415" y="17"/>
                </a:lnTo>
                <a:lnTo>
                  <a:pt x="415" y="11"/>
                </a:lnTo>
                <a:lnTo>
                  <a:pt x="421" y="6"/>
                </a:lnTo>
                <a:lnTo>
                  <a:pt x="426"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85" name="Freeform 1297"/>
          <p:cNvSpPr>
            <a:spLocks/>
          </p:cNvSpPr>
          <p:nvPr/>
        </p:nvSpPr>
        <p:spPr bwMode="auto">
          <a:xfrm>
            <a:off x="6364288"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2147483647 h 432"/>
              <a:gd name="T84" fmla="*/ 2147483647 w 432"/>
              <a:gd name="T85" fmla="*/ 2147483647 h 432"/>
              <a:gd name="T86" fmla="*/ 2147483647 w 432"/>
              <a:gd name="T87" fmla="*/ 2147483647 h 432"/>
              <a:gd name="T88" fmla="*/ 2147483647 w 432"/>
              <a:gd name="T89" fmla="*/ 2147483647 h 432"/>
              <a:gd name="T90" fmla="*/ 2147483647 w 432"/>
              <a:gd name="T91" fmla="*/ 2147483647 h 432"/>
              <a:gd name="T92" fmla="*/ 2147483647 w 432"/>
              <a:gd name="T93" fmla="*/ 2147483647 h 432"/>
              <a:gd name="T94" fmla="*/ 2147483647 w 432"/>
              <a:gd name="T95" fmla="*/ 0 h 4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2"/>
              <a:gd name="T145" fmla="*/ 0 h 432"/>
              <a:gd name="T146" fmla="*/ 432 w 432"/>
              <a:gd name="T147" fmla="*/ 432 h 4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2" h="432">
                <a:moveTo>
                  <a:pt x="0" y="432"/>
                </a:moveTo>
                <a:lnTo>
                  <a:pt x="11" y="421"/>
                </a:lnTo>
                <a:lnTo>
                  <a:pt x="5" y="421"/>
                </a:lnTo>
                <a:lnTo>
                  <a:pt x="11" y="421"/>
                </a:lnTo>
                <a:lnTo>
                  <a:pt x="22" y="410"/>
                </a:lnTo>
                <a:lnTo>
                  <a:pt x="22" y="404"/>
                </a:lnTo>
                <a:lnTo>
                  <a:pt x="28" y="398"/>
                </a:lnTo>
                <a:lnTo>
                  <a:pt x="34" y="393"/>
                </a:lnTo>
                <a:lnTo>
                  <a:pt x="39" y="387"/>
                </a:lnTo>
                <a:lnTo>
                  <a:pt x="45" y="381"/>
                </a:lnTo>
                <a:lnTo>
                  <a:pt x="51" y="381"/>
                </a:lnTo>
                <a:lnTo>
                  <a:pt x="62" y="370"/>
                </a:lnTo>
                <a:lnTo>
                  <a:pt x="62" y="364"/>
                </a:lnTo>
                <a:lnTo>
                  <a:pt x="68" y="358"/>
                </a:lnTo>
                <a:lnTo>
                  <a:pt x="74" y="353"/>
                </a:lnTo>
                <a:lnTo>
                  <a:pt x="79" y="347"/>
                </a:lnTo>
                <a:lnTo>
                  <a:pt x="85" y="341"/>
                </a:lnTo>
                <a:lnTo>
                  <a:pt x="96" y="330"/>
                </a:lnTo>
                <a:lnTo>
                  <a:pt x="91" y="330"/>
                </a:lnTo>
                <a:lnTo>
                  <a:pt x="96" y="330"/>
                </a:lnTo>
                <a:lnTo>
                  <a:pt x="102" y="324"/>
                </a:lnTo>
                <a:lnTo>
                  <a:pt x="102" y="319"/>
                </a:lnTo>
                <a:lnTo>
                  <a:pt x="108" y="313"/>
                </a:lnTo>
                <a:lnTo>
                  <a:pt x="113" y="307"/>
                </a:lnTo>
                <a:lnTo>
                  <a:pt x="119" y="302"/>
                </a:lnTo>
                <a:lnTo>
                  <a:pt x="125" y="296"/>
                </a:lnTo>
                <a:lnTo>
                  <a:pt x="125" y="290"/>
                </a:lnTo>
                <a:lnTo>
                  <a:pt x="130" y="285"/>
                </a:lnTo>
                <a:lnTo>
                  <a:pt x="130" y="279"/>
                </a:lnTo>
                <a:lnTo>
                  <a:pt x="136" y="273"/>
                </a:lnTo>
                <a:lnTo>
                  <a:pt x="142" y="267"/>
                </a:lnTo>
                <a:lnTo>
                  <a:pt x="142" y="262"/>
                </a:lnTo>
                <a:lnTo>
                  <a:pt x="148" y="256"/>
                </a:lnTo>
                <a:lnTo>
                  <a:pt x="153" y="250"/>
                </a:lnTo>
                <a:lnTo>
                  <a:pt x="153" y="245"/>
                </a:lnTo>
                <a:lnTo>
                  <a:pt x="159" y="239"/>
                </a:lnTo>
                <a:lnTo>
                  <a:pt x="165" y="233"/>
                </a:lnTo>
                <a:lnTo>
                  <a:pt x="165" y="228"/>
                </a:lnTo>
                <a:lnTo>
                  <a:pt x="176" y="216"/>
                </a:lnTo>
                <a:lnTo>
                  <a:pt x="170" y="216"/>
                </a:lnTo>
                <a:lnTo>
                  <a:pt x="176" y="216"/>
                </a:lnTo>
                <a:lnTo>
                  <a:pt x="182" y="211"/>
                </a:lnTo>
                <a:lnTo>
                  <a:pt x="187" y="205"/>
                </a:lnTo>
                <a:lnTo>
                  <a:pt x="193" y="211"/>
                </a:lnTo>
                <a:lnTo>
                  <a:pt x="199" y="211"/>
                </a:lnTo>
                <a:lnTo>
                  <a:pt x="204" y="211"/>
                </a:lnTo>
                <a:lnTo>
                  <a:pt x="210" y="211"/>
                </a:lnTo>
                <a:lnTo>
                  <a:pt x="216" y="216"/>
                </a:lnTo>
                <a:lnTo>
                  <a:pt x="221" y="216"/>
                </a:lnTo>
                <a:lnTo>
                  <a:pt x="227" y="216"/>
                </a:lnTo>
                <a:lnTo>
                  <a:pt x="233" y="216"/>
                </a:lnTo>
                <a:lnTo>
                  <a:pt x="239" y="216"/>
                </a:lnTo>
                <a:lnTo>
                  <a:pt x="244" y="222"/>
                </a:lnTo>
                <a:lnTo>
                  <a:pt x="250" y="216"/>
                </a:lnTo>
                <a:lnTo>
                  <a:pt x="256" y="211"/>
                </a:lnTo>
                <a:lnTo>
                  <a:pt x="261" y="205"/>
                </a:lnTo>
                <a:lnTo>
                  <a:pt x="267" y="199"/>
                </a:lnTo>
                <a:lnTo>
                  <a:pt x="273" y="194"/>
                </a:lnTo>
                <a:lnTo>
                  <a:pt x="273" y="188"/>
                </a:lnTo>
                <a:lnTo>
                  <a:pt x="278" y="182"/>
                </a:lnTo>
                <a:lnTo>
                  <a:pt x="278" y="176"/>
                </a:lnTo>
                <a:lnTo>
                  <a:pt x="284" y="171"/>
                </a:lnTo>
                <a:lnTo>
                  <a:pt x="290" y="165"/>
                </a:lnTo>
                <a:lnTo>
                  <a:pt x="290" y="159"/>
                </a:lnTo>
                <a:lnTo>
                  <a:pt x="295" y="154"/>
                </a:lnTo>
                <a:lnTo>
                  <a:pt x="301" y="148"/>
                </a:lnTo>
                <a:lnTo>
                  <a:pt x="301" y="142"/>
                </a:lnTo>
                <a:lnTo>
                  <a:pt x="307" y="137"/>
                </a:lnTo>
                <a:lnTo>
                  <a:pt x="307" y="131"/>
                </a:lnTo>
                <a:lnTo>
                  <a:pt x="312" y="125"/>
                </a:lnTo>
                <a:lnTo>
                  <a:pt x="324" y="114"/>
                </a:lnTo>
                <a:lnTo>
                  <a:pt x="318" y="114"/>
                </a:lnTo>
                <a:lnTo>
                  <a:pt x="324" y="114"/>
                </a:lnTo>
                <a:lnTo>
                  <a:pt x="330" y="108"/>
                </a:lnTo>
                <a:lnTo>
                  <a:pt x="330" y="102"/>
                </a:lnTo>
                <a:lnTo>
                  <a:pt x="335" y="97"/>
                </a:lnTo>
                <a:lnTo>
                  <a:pt x="341" y="91"/>
                </a:lnTo>
                <a:lnTo>
                  <a:pt x="347" y="85"/>
                </a:lnTo>
                <a:lnTo>
                  <a:pt x="352" y="80"/>
                </a:lnTo>
                <a:lnTo>
                  <a:pt x="364" y="68"/>
                </a:lnTo>
                <a:lnTo>
                  <a:pt x="358" y="68"/>
                </a:lnTo>
                <a:lnTo>
                  <a:pt x="364" y="68"/>
                </a:lnTo>
                <a:lnTo>
                  <a:pt x="375" y="57"/>
                </a:lnTo>
                <a:lnTo>
                  <a:pt x="369" y="57"/>
                </a:lnTo>
                <a:lnTo>
                  <a:pt x="375" y="57"/>
                </a:lnTo>
                <a:lnTo>
                  <a:pt x="386" y="46"/>
                </a:lnTo>
                <a:lnTo>
                  <a:pt x="386" y="40"/>
                </a:lnTo>
                <a:lnTo>
                  <a:pt x="392" y="40"/>
                </a:lnTo>
                <a:lnTo>
                  <a:pt x="403" y="29"/>
                </a:lnTo>
                <a:lnTo>
                  <a:pt x="398" y="29"/>
                </a:lnTo>
                <a:lnTo>
                  <a:pt x="403" y="29"/>
                </a:lnTo>
                <a:lnTo>
                  <a:pt x="415" y="17"/>
                </a:lnTo>
                <a:lnTo>
                  <a:pt x="415" y="11"/>
                </a:lnTo>
                <a:lnTo>
                  <a:pt x="421" y="6"/>
                </a:lnTo>
                <a:lnTo>
                  <a:pt x="426" y="0"/>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86" name="Rectangle 1298"/>
          <p:cNvSpPr>
            <a:spLocks noChangeArrowheads="1"/>
          </p:cNvSpPr>
          <p:nvPr/>
        </p:nvSpPr>
        <p:spPr bwMode="auto">
          <a:xfrm>
            <a:off x="1957388" y="44608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387" name="Rectangle 1299"/>
          <p:cNvSpPr>
            <a:spLocks noChangeArrowheads="1"/>
          </p:cNvSpPr>
          <p:nvPr/>
        </p:nvSpPr>
        <p:spPr bwMode="auto">
          <a:xfrm>
            <a:off x="1957388" y="44608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88" name="Freeform 1300"/>
          <p:cNvSpPr>
            <a:spLocks/>
          </p:cNvSpPr>
          <p:nvPr/>
        </p:nvSpPr>
        <p:spPr bwMode="auto">
          <a:xfrm>
            <a:off x="2290763" y="44608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89" name="Freeform 1301"/>
          <p:cNvSpPr>
            <a:spLocks/>
          </p:cNvSpPr>
          <p:nvPr/>
        </p:nvSpPr>
        <p:spPr bwMode="auto">
          <a:xfrm>
            <a:off x="1957388" y="47958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90" name="Line 1302"/>
          <p:cNvSpPr>
            <a:spLocks noChangeShapeType="1"/>
          </p:cNvSpPr>
          <p:nvPr/>
        </p:nvSpPr>
        <p:spPr bwMode="auto">
          <a:xfrm>
            <a:off x="1957388"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1" name="Freeform 1303"/>
          <p:cNvSpPr>
            <a:spLocks/>
          </p:cNvSpPr>
          <p:nvPr/>
        </p:nvSpPr>
        <p:spPr bwMode="auto">
          <a:xfrm>
            <a:off x="1957388"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92" name="Line 1304"/>
          <p:cNvSpPr>
            <a:spLocks noChangeShapeType="1"/>
          </p:cNvSpPr>
          <p:nvPr/>
        </p:nvSpPr>
        <p:spPr bwMode="auto">
          <a:xfrm flipV="1">
            <a:off x="195738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3" name="Line 1305"/>
          <p:cNvSpPr>
            <a:spLocks noChangeShapeType="1"/>
          </p:cNvSpPr>
          <p:nvPr/>
        </p:nvSpPr>
        <p:spPr bwMode="auto">
          <a:xfrm>
            <a:off x="1957388" y="51387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4" name="Line 1306"/>
          <p:cNvSpPr>
            <a:spLocks noChangeShapeType="1"/>
          </p:cNvSpPr>
          <p:nvPr/>
        </p:nvSpPr>
        <p:spPr bwMode="auto">
          <a:xfrm flipV="1">
            <a:off x="195738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5" name="Line 1307"/>
          <p:cNvSpPr>
            <a:spLocks noChangeShapeType="1"/>
          </p:cNvSpPr>
          <p:nvPr/>
        </p:nvSpPr>
        <p:spPr bwMode="auto">
          <a:xfrm flipV="1">
            <a:off x="2290763" y="51292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6" name="Line 1308"/>
          <p:cNvSpPr>
            <a:spLocks noChangeShapeType="1"/>
          </p:cNvSpPr>
          <p:nvPr/>
        </p:nvSpPr>
        <p:spPr bwMode="auto">
          <a:xfrm>
            <a:off x="2290763" y="44608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7" name="Line 1309"/>
          <p:cNvSpPr>
            <a:spLocks noChangeShapeType="1"/>
          </p:cNvSpPr>
          <p:nvPr/>
        </p:nvSpPr>
        <p:spPr bwMode="auto">
          <a:xfrm>
            <a:off x="1957388" y="4795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8" name="Line 1310"/>
          <p:cNvSpPr>
            <a:spLocks noChangeShapeType="1"/>
          </p:cNvSpPr>
          <p:nvPr/>
        </p:nvSpPr>
        <p:spPr bwMode="auto">
          <a:xfrm flipH="1">
            <a:off x="2625725" y="47958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9" name="Line 1311"/>
          <p:cNvSpPr>
            <a:spLocks noChangeShapeType="1"/>
          </p:cNvSpPr>
          <p:nvPr/>
        </p:nvSpPr>
        <p:spPr bwMode="auto">
          <a:xfrm>
            <a:off x="1957388"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00" name="Freeform 1312"/>
          <p:cNvSpPr>
            <a:spLocks/>
          </p:cNvSpPr>
          <p:nvPr/>
        </p:nvSpPr>
        <p:spPr bwMode="auto">
          <a:xfrm>
            <a:off x="1957388"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1" name="Line 1313"/>
          <p:cNvSpPr>
            <a:spLocks noChangeShapeType="1"/>
          </p:cNvSpPr>
          <p:nvPr/>
        </p:nvSpPr>
        <p:spPr bwMode="auto">
          <a:xfrm flipV="1">
            <a:off x="195738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02" name="Freeform 1314"/>
          <p:cNvSpPr>
            <a:spLocks/>
          </p:cNvSpPr>
          <p:nvPr/>
        </p:nvSpPr>
        <p:spPr bwMode="auto">
          <a:xfrm>
            <a:off x="1957388" y="44608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4"/>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2"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3" y="109"/>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8"/>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3" name="Freeform 1315"/>
          <p:cNvSpPr>
            <a:spLocks/>
          </p:cNvSpPr>
          <p:nvPr/>
        </p:nvSpPr>
        <p:spPr bwMode="auto">
          <a:xfrm>
            <a:off x="1965325" y="4460875"/>
            <a:ext cx="668338" cy="660400"/>
          </a:xfrm>
          <a:custGeom>
            <a:avLst/>
            <a:gdLst>
              <a:gd name="T0" fmla="*/ 0 w 421"/>
              <a:gd name="T1" fmla="*/ 2147483647 h 416"/>
              <a:gd name="T2" fmla="*/ 2147483647 w 421"/>
              <a:gd name="T3" fmla="*/ 2147483647 h 416"/>
              <a:gd name="T4" fmla="*/ 2147483647 w 421"/>
              <a:gd name="T5" fmla="*/ 2147483647 h 416"/>
              <a:gd name="T6" fmla="*/ 2147483647 w 421"/>
              <a:gd name="T7" fmla="*/ 2147483647 h 416"/>
              <a:gd name="T8" fmla="*/ 2147483647 w 421"/>
              <a:gd name="T9" fmla="*/ 2147483647 h 416"/>
              <a:gd name="T10" fmla="*/ 2147483647 w 421"/>
              <a:gd name="T11" fmla="*/ 2147483647 h 416"/>
              <a:gd name="T12" fmla="*/ 2147483647 w 421"/>
              <a:gd name="T13" fmla="*/ 2147483647 h 416"/>
              <a:gd name="T14" fmla="*/ 2147483647 w 421"/>
              <a:gd name="T15" fmla="*/ 2147483647 h 416"/>
              <a:gd name="T16" fmla="*/ 2147483647 w 421"/>
              <a:gd name="T17" fmla="*/ 2147483647 h 416"/>
              <a:gd name="T18" fmla="*/ 2147483647 w 421"/>
              <a:gd name="T19" fmla="*/ 2147483647 h 416"/>
              <a:gd name="T20" fmla="*/ 2147483647 w 421"/>
              <a:gd name="T21" fmla="*/ 2147483647 h 416"/>
              <a:gd name="T22" fmla="*/ 2147483647 w 421"/>
              <a:gd name="T23" fmla="*/ 2147483647 h 416"/>
              <a:gd name="T24" fmla="*/ 2147483647 w 421"/>
              <a:gd name="T25" fmla="*/ 2147483647 h 416"/>
              <a:gd name="T26" fmla="*/ 2147483647 w 421"/>
              <a:gd name="T27" fmla="*/ 2147483647 h 416"/>
              <a:gd name="T28" fmla="*/ 2147483647 w 421"/>
              <a:gd name="T29" fmla="*/ 2147483647 h 416"/>
              <a:gd name="T30" fmla="*/ 2147483647 w 421"/>
              <a:gd name="T31" fmla="*/ 2147483647 h 416"/>
              <a:gd name="T32" fmla="*/ 2147483647 w 421"/>
              <a:gd name="T33" fmla="*/ 2147483647 h 416"/>
              <a:gd name="T34" fmla="*/ 2147483647 w 421"/>
              <a:gd name="T35" fmla="*/ 2147483647 h 416"/>
              <a:gd name="T36" fmla="*/ 2147483647 w 421"/>
              <a:gd name="T37" fmla="*/ 2147483647 h 416"/>
              <a:gd name="T38" fmla="*/ 2147483647 w 421"/>
              <a:gd name="T39" fmla="*/ 2147483647 h 416"/>
              <a:gd name="T40" fmla="*/ 2147483647 w 421"/>
              <a:gd name="T41" fmla="*/ 2147483647 h 416"/>
              <a:gd name="T42" fmla="*/ 2147483647 w 421"/>
              <a:gd name="T43" fmla="*/ 2147483647 h 416"/>
              <a:gd name="T44" fmla="*/ 2147483647 w 421"/>
              <a:gd name="T45" fmla="*/ 2147483647 h 416"/>
              <a:gd name="T46" fmla="*/ 2147483647 w 421"/>
              <a:gd name="T47" fmla="*/ 2147483647 h 416"/>
              <a:gd name="T48" fmla="*/ 2147483647 w 421"/>
              <a:gd name="T49" fmla="*/ 2147483647 h 416"/>
              <a:gd name="T50" fmla="*/ 2147483647 w 421"/>
              <a:gd name="T51" fmla="*/ 2147483647 h 416"/>
              <a:gd name="T52" fmla="*/ 2147483647 w 421"/>
              <a:gd name="T53" fmla="*/ 2147483647 h 416"/>
              <a:gd name="T54" fmla="*/ 2147483647 w 421"/>
              <a:gd name="T55" fmla="*/ 2147483647 h 416"/>
              <a:gd name="T56" fmla="*/ 2147483647 w 421"/>
              <a:gd name="T57" fmla="*/ 2147483647 h 416"/>
              <a:gd name="T58" fmla="*/ 2147483647 w 421"/>
              <a:gd name="T59" fmla="*/ 2147483647 h 416"/>
              <a:gd name="T60" fmla="*/ 2147483647 w 421"/>
              <a:gd name="T61" fmla="*/ 2147483647 h 416"/>
              <a:gd name="T62" fmla="*/ 2147483647 w 421"/>
              <a:gd name="T63" fmla="*/ 2147483647 h 416"/>
              <a:gd name="T64" fmla="*/ 2147483647 w 421"/>
              <a:gd name="T65" fmla="*/ 2147483647 h 416"/>
              <a:gd name="T66" fmla="*/ 2147483647 w 421"/>
              <a:gd name="T67" fmla="*/ 2147483647 h 416"/>
              <a:gd name="T68" fmla="*/ 2147483647 w 421"/>
              <a:gd name="T69" fmla="*/ 2147483647 h 416"/>
              <a:gd name="T70" fmla="*/ 2147483647 w 421"/>
              <a:gd name="T71" fmla="*/ 2147483647 h 416"/>
              <a:gd name="T72" fmla="*/ 2147483647 w 421"/>
              <a:gd name="T73" fmla="*/ 2147483647 h 416"/>
              <a:gd name="T74" fmla="*/ 2147483647 w 421"/>
              <a:gd name="T75" fmla="*/ 2147483647 h 416"/>
              <a:gd name="T76" fmla="*/ 2147483647 w 421"/>
              <a:gd name="T77" fmla="*/ 2147483647 h 416"/>
              <a:gd name="T78" fmla="*/ 2147483647 w 421"/>
              <a:gd name="T79" fmla="*/ 2147483647 h 416"/>
              <a:gd name="T80" fmla="*/ 2147483647 w 421"/>
              <a:gd name="T81" fmla="*/ 2147483647 h 416"/>
              <a:gd name="T82" fmla="*/ 2147483647 w 421"/>
              <a:gd name="T83" fmla="*/ 2147483647 h 416"/>
              <a:gd name="T84" fmla="*/ 2147483647 w 421"/>
              <a:gd name="T85" fmla="*/ 2147483647 h 416"/>
              <a:gd name="T86" fmla="*/ 2147483647 w 421"/>
              <a:gd name="T87" fmla="*/ 2147483647 h 416"/>
              <a:gd name="T88" fmla="*/ 2147483647 w 421"/>
              <a:gd name="T89" fmla="*/ 2147483647 h 416"/>
              <a:gd name="T90" fmla="*/ 2147483647 w 421"/>
              <a:gd name="T91" fmla="*/ 2147483647 h 4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1"/>
              <a:gd name="T139" fmla="*/ 0 h 416"/>
              <a:gd name="T140" fmla="*/ 421 w 421"/>
              <a:gd name="T141" fmla="*/ 416 h 41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1" h="416">
                <a:moveTo>
                  <a:pt x="0" y="416"/>
                </a:moveTo>
                <a:lnTo>
                  <a:pt x="0" y="410"/>
                </a:lnTo>
                <a:lnTo>
                  <a:pt x="6" y="404"/>
                </a:lnTo>
                <a:lnTo>
                  <a:pt x="12" y="399"/>
                </a:lnTo>
                <a:lnTo>
                  <a:pt x="17" y="393"/>
                </a:lnTo>
                <a:lnTo>
                  <a:pt x="23" y="387"/>
                </a:lnTo>
                <a:lnTo>
                  <a:pt x="29" y="382"/>
                </a:lnTo>
                <a:lnTo>
                  <a:pt x="34" y="376"/>
                </a:lnTo>
                <a:lnTo>
                  <a:pt x="46" y="365"/>
                </a:lnTo>
                <a:lnTo>
                  <a:pt x="40" y="365"/>
                </a:lnTo>
                <a:lnTo>
                  <a:pt x="46" y="365"/>
                </a:lnTo>
                <a:lnTo>
                  <a:pt x="52" y="359"/>
                </a:lnTo>
                <a:lnTo>
                  <a:pt x="52" y="353"/>
                </a:lnTo>
                <a:lnTo>
                  <a:pt x="57" y="347"/>
                </a:lnTo>
                <a:lnTo>
                  <a:pt x="63" y="342"/>
                </a:lnTo>
                <a:lnTo>
                  <a:pt x="69" y="336"/>
                </a:lnTo>
                <a:lnTo>
                  <a:pt x="69" y="330"/>
                </a:lnTo>
                <a:lnTo>
                  <a:pt x="74" y="325"/>
                </a:lnTo>
                <a:lnTo>
                  <a:pt x="80" y="319"/>
                </a:lnTo>
                <a:lnTo>
                  <a:pt x="86" y="313"/>
                </a:lnTo>
                <a:lnTo>
                  <a:pt x="86" y="308"/>
                </a:lnTo>
                <a:lnTo>
                  <a:pt x="91" y="302"/>
                </a:lnTo>
                <a:lnTo>
                  <a:pt x="103" y="291"/>
                </a:lnTo>
                <a:lnTo>
                  <a:pt x="97" y="291"/>
                </a:lnTo>
                <a:lnTo>
                  <a:pt x="103" y="291"/>
                </a:lnTo>
                <a:lnTo>
                  <a:pt x="108" y="285"/>
                </a:lnTo>
                <a:lnTo>
                  <a:pt x="108" y="279"/>
                </a:lnTo>
                <a:lnTo>
                  <a:pt x="114" y="274"/>
                </a:lnTo>
                <a:lnTo>
                  <a:pt x="114" y="268"/>
                </a:lnTo>
                <a:lnTo>
                  <a:pt x="120" y="262"/>
                </a:lnTo>
                <a:lnTo>
                  <a:pt x="125" y="256"/>
                </a:lnTo>
                <a:lnTo>
                  <a:pt x="125" y="251"/>
                </a:lnTo>
                <a:lnTo>
                  <a:pt x="131" y="245"/>
                </a:lnTo>
                <a:lnTo>
                  <a:pt x="137" y="239"/>
                </a:lnTo>
                <a:lnTo>
                  <a:pt x="137" y="234"/>
                </a:lnTo>
                <a:lnTo>
                  <a:pt x="143" y="228"/>
                </a:lnTo>
                <a:lnTo>
                  <a:pt x="148" y="222"/>
                </a:lnTo>
                <a:lnTo>
                  <a:pt x="154" y="217"/>
                </a:lnTo>
                <a:lnTo>
                  <a:pt x="160" y="211"/>
                </a:lnTo>
                <a:lnTo>
                  <a:pt x="165" y="205"/>
                </a:lnTo>
                <a:lnTo>
                  <a:pt x="171" y="200"/>
                </a:lnTo>
                <a:lnTo>
                  <a:pt x="177" y="205"/>
                </a:lnTo>
                <a:lnTo>
                  <a:pt x="182" y="205"/>
                </a:lnTo>
                <a:lnTo>
                  <a:pt x="188" y="205"/>
                </a:lnTo>
                <a:lnTo>
                  <a:pt x="194" y="211"/>
                </a:lnTo>
                <a:lnTo>
                  <a:pt x="199" y="211"/>
                </a:lnTo>
                <a:lnTo>
                  <a:pt x="205" y="211"/>
                </a:lnTo>
                <a:lnTo>
                  <a:pt x="211" y="211"/>
                </a:lnTo>
                <a:lnTo>
                  <a:pt x="217" y="211"/>
                </a:lnTo>
                <a:lnTo>
                  <a:pt x="222" y="217"/>
                </a:lnTo>
                <a:lnTo>
                  <a:pt x="228" y="217"/>
                </a:lnTo>
                <a:lnTo>
                  <a:pt x="234" y="217"/>
                </a:lnTo>
                <a:lnTo>
                  <a:pt x="239" y="222"/>
                </a:lnTo>
                <a:lnTo>
                  <a:pt x="245" y="217"/>
                </a:lnTo>
                <a:lnTo>
                  <a:pt x="251" y="211"/>
                </a:lnTo>
                <a:lnTo>
                  <a:pt x="262" y="200"/>
                </a:lnTo>
                <a:lnTo>
                  <a:pt x="256" y="200"/>
                </a:lnTo>
                <a:lnTo>
                  <a:pt x="262" y="200"/>
                </a:lnTo>
                <a:lnTo>
                  <a:pt x="268" y="194"/>
                </a:lnTo>
                <a:lnTo>
                  <a:pt x="273" y="188"/>
                </a:lnTo>
                <a:lnTo>
                  <a:pt x="279" y="182"/>
                </a:lnTo>
                <a:lnTo>
                  <a:pt x="279" y="177"/>
                </a:lnTo>
                <a:lnTo>
                  <a:pt x="285" y="171"/>
                </a:lnTo>
                <a:lnTo>
                  <a:pt x="285" y="165"/>
                </a:lnTo>
                <a:lnTo>
                  <a:pt x="290" y="160"/>
                </a:lnTo>
                <a:lnTo>
                  <a:pt x="296" y="154"/>
                </a:lnTo>
                <a:lnTo>
                  <a:pt x="296" y="148"/>
                </a:lnTo>
                <a:lnTo>
                  <a:pt x="302" y="143"/>
                </a:lnTo>
                <a:lnTo>
                  <a:pt x="313" y="131"/>
                </a:lnTo>
                <a:lnTo>
                  <a:pt x="313" y="126"/>
                </a:lnTo>
                <a:lnTo>
                  <a:pt x="319" y="120"/>
                </a:lnTo>
                <a:lnTo>
                  <a:pt x="325" y="114"/>
                </a:lnTo>
                <a:lnTo>
                  <a:pt x="325" y="109"/>
                </a:lnTo>
                <a:lnTo>
                  <a:pt x="330" y="103"/>
                </a:lnTo>
                <a:lnTo>
                  <a:pt x="336" y="97"/>
                </a:lnTo>
                <a:lnTo>
                  <a:pt x="342" y="91"/>
                </a:lnTo>
                <a:lnTo>
                  <a:pt x="342" y="86"/>
                </a:lnTo>
                <a:lnTo>
                  <a:pt x="347" y="80"/>
                </a:lnTo>
                <a:lnTo>
                  <a:pt x="353" y="74"/>
                </a:lnTo>
                <a:lnTo>
                  <a:pt x="359" y="69"/>
                </a:lnTo>
                <a:lnTo>
                  <a:pt x="370" y="57"/>
                </a:lnTo>
                <a:lnTo>
                  <a:pt x="370" y="52"/>
                </a:lnTo>
                <a:lnTo>
                  <a:pt x="376" y="46"/>
                </a:lnTo>
                <a:lnTo>
                  <a:pt x="381" y="40"/>
                </a:lnTo>
                <a:lnTo>
                  <a:pt x="387" y="35"/>
                </a:lnTo>
                <a:lnTo>
                  <a:pt x="393" y="29"/>
                </a:lnTo>
                <a:lnTo>
                  <a:pt x="404" y="18"/>
                </a:lnTo>
                <a:lnTo>
                  <a:pt x="399" y="18"/>
                </a:lnTo>
                <a:lnTo>
                  <a:pt x="404" y="18"/>
                </a:lnTo>
                <a:lnTo>
                  <a:pt x="416" y="6"/>
                </a:lnTo>
                <a:lnTo>
                  <a:pt x="410" y="6"/>
                </a:lnTo>
                <a:lnTo>
                  <a:pt x="416" y="6"/>
                </a:lnTo>
                <a:lnTo>
                  <a:pt x="421"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4" name="Rectangle 1316"/>
          <p:cNvSpPr>
            <a:spLocks noChangeArrowheads="1"/>
          </p:cNvSpPr>
          <p:nvPr/>
        </p:nvSpPr>
        <p:spPr bwMode="auto">
          <a:xfrm>
            <a:off x="3059113" y="44608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05" name="Rectangle 1317"/>
          <p:cNvSpPr>
            <a:spLocks noChangeArrowheads="1"/>
          </p:cNvSpPr>
          <p:nvPr/>
        </p:nvSpPr>
        <p:spPr bwMode="auto">
          <a:xfrm>
            <a:off x="3059113" y="44608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6" name="Freeform 1318"/>
          <p:cNvSpPr>
            <a:spLocks/>
          </p:cNvSpPr>
          <p:nvPr/>
        </p:nvSpPr>
        <p:spPr bwMode="auto">
          <a:xfrm>
            <a:off x="3392488" y="44608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7" name="Freeform 1319"/>
          <p:cNvSpPr>
            <a:spLocks/>
          </p:cNvSpPr>
          <p:nvPr/>
        </p:nvSpPr>
        <p:spPr bwMode="auto">
          <a:xfrm>
            <a:off x="3059113" y="47958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8" name="Line 1320"/>
          <p:cNvSpPr>
            <a:spLocks noChangeShapeType="1"/>
          </p:cNvSpPr>
          <p:nvPr/>
        </p:nvSpPr>
        <p:spPr bwMode="auto">
          <a:xfrm>
            <a:off x="3059113"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09" name="Freeform 1321"/>
          <p:cNvSpPr>
            <a:spLocks/>
          </p:cNvSpPr>
          <p:nvPr/>
        </p:nvSpPr>
        <p:spPr bwMode="auto">
          <a:xfrm>
            <a:off x="3059113"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10" name="Line 1322"/>
          <p:cNvSpPr>
            <a:spLocks noChangeShapeType="1"/>
          </p:cNvSpPr>
          <p:nvPr/>
        </p:nvSpPr>
        <p:spPr bwMode="auto">
          <a:xfrm flipV="1">
            <a:off x="305911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1" name="Line 1323"/>
          <p:cNvSpPr>
            <a:spLocks noChangeShapeType="1"/>
          </p:cNvSpPr>
          <p:nvPr/>
        </p:nvSpPr>
        <p:spPr bwMode="auto">
          <a:xfrm>
            <a:off x="3059113" y="51387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2" name="Line 1324"/>
          <p:cNvSpPr>
            <a:spLocks noChangeShapeType="1"/>
          </p:cNvSpPr>
          <p:nvPr/>
        </p:nvSpPr>
        <p:spPr bwMode="auto">
          <a:xfrm flipV="1">
            <a:off x="305911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3" name="Line 1325"/>
          <p:cNvSpPr>
            <a:spLocks noChangeShapeType="1"/>
          </p:cNvSpPr>
          <p:nvPr/>
        </p:nvSpPr>
        <p:spPr bwMode="auto">
          <a:xfrm flipV="1">
            <a:off x="3392488" y="51292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4" name="Line 1326"/>
          <p:cNvSpPr>
            <a:spLocks noChangeShapeType="1"/>
          </p:cNvSpPr>
          <p:nvPr/>
        </p:nvSpPr>
        <p:spPr bwMode="auto">
          <a:xfrm>
            <a:off x="3392488" y="44608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5" name="Line 1327"/>
          <p:cNvSpPr>
            <a:spLocks noChangeShapeType="1"/>
          </p:cNvSpPr>
          <p:nvPr/>
        </p:nvSpPr>
        <p:spPr bwMode="auto">
          <a:xfrm>
            <a:off x="3059113" y="4795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6" name="Line 1328"/>
          <p:cNvSpPr>
            <a:spLocks noChangeShapeType="1"/>
          </p:cNvSpPr>
          <p:nvPr/>
        </p:nvSpPr>
        <p:spPr bwMode="auto">
          <a:xfrm flipH="1">
            <a:off x="3727450" y="47958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7" name="Line 1329"/>
          <p:cNvSpPr>
            <a:spLocks noChangeShapeType="1"/>
          </p:cNvSpPr>
          <p:nvPr/>
        </p:nvSpPr>
        <p:spPr bwMode="auto">
          <a:xfrm>
            <a:off x="3059113"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8" name="Freeform 1330"/>
          <p:cNvSpPr>
            <a:spLocks/>
          </p:cNvSpPr>
          <p:nvPr/>
        </p:nvSpPr>
        <p:spPr bwMode="auto">
          <a:xfrm>
            <a:off x="3059113"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19" name="Line 1331"/>
          <p:cNvSpPr>
            <a:spLocks noChangeShapeType="1"/>
          </p:cNvSpPr>
          <p:nvPr/>
        </p:nvSpPr>
        <p:spPr bwMode="auto">
          <a:xfrm flipV="1">
            <a:off x="305911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20" name="Freeform 1332"/>
          <p:cNvSpPr>
            <a:spLocks/>
          </p:cNvSpPr>
          <p:nvPr/>
        </p:nvSpPr>
        <p:spPr bwMode="auto">
          <a:xfrm>
            <a:off x="3059113" y="44608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4"/>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3" y="109"/>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8"/>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1" name="Freeform 1333"/>
          <p:cNvSpPr>
            <a:spLocks/>
          </p:cNvSpPr>
          <p:nvPr/>
        </p:nvSpPr>
        <p:spPr bwMode="auto">
          <a:xfrm>
            <a:off x="3059113" y="4460875"/>
            <a:ext cx="676275" cy="668338"/>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0 h 4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421"/>
              <a:gd name="T140" fmla="*/ 426 w 426"/>
              <a:gd name="T141" fmla="*/ 421 h 4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421">
                <a:moveTo>
                  <a:pt x="0" y="421"/>
                </a:moveTo>
                <a:lnTo>
                  <a:pt x="11" y="410"/>
                </a:lnTo>
                <a:lnTo>
                  <a:pt x="5" y="410"/>
                </a:lnTo>
                <a:lnTo>
                  <a:pt x="11" y="410"/>
                </a:lnTo>
                <a:lnTo>
                  <a:pt x="22" y="399"/>
                </a:lnTo>
                <a:lnTo>
                  <a:pt x="17" y="399"/>
                </a:lnTo>
                <a:lnTo>
                  <a:pt x="22" y="399"/>
                </a:lnTo>
                <a:lnTo>
                  <a:pt x="34" y="387"/>
                </a:lnTo>
                <a:lnTo>
                  <a:pt x="34" y="382"/>
                </a:lnTo>
                <a:lnTo>
                  <a:pt x="39" y="376"/>
                </a:lnTo>
                <a:lnTo>
                  <a:pt x="45" y="370"/>
                </a:lnTo>
                <a:lnTo>
                  <a:pt x="51" y="365"/>
                </a:lnTo>
                <a:lnTo>
                  <a:pt x="57" y="359"/>
                </a:lnTo>
                <a:lnTo>
                  <a:pt x="62" y="353"/>
                </a:lnTo>
                <a:lnTo>
                  <a:pt x="68" y="347"/>
                </a:lnTo>
                <a:lnTo>
                  <a:pt x="74" y="342"/>
                </a:lnTo>
                <a:lnTo>
                  <a:pt x="79" y="336"/>
                </a:lnTo>
                <a:lnTo>
                  <a:pt x="85" y="330"/>
                </a:lnTo>
                <a:lnTo>
                  <a:pt x="85" y="325"/>
                </a:lnTo>
                <a:lnTo>
                  <a:pt x="91" y="319"/>
                </a:lnTo>
                <a:lnTo>
                  <a:pt x="96" y="313"/>
                </a:lnTo>
                <a:lnTo>
                  <a:pt x="102" y="308"/>
                </a:lnTo>
                <a:lnTo>
                  <a:pt x="102" y="302"/>
                </a:lnTo>
                <a:lnTo>
                  <a:pt x="108" y="296"/>
                </a:lnTo>
                <a:lnTo>
                  <a:pt x="119" y="285"/>
                </a:lnTo>
                <a:lnTo>
                  <a:pt x="119" y="279"/>
                </a:lnTo>
                <a:lnTo>
                  <a:pt x="125" y="268"/>
                </a:lnTo>
                <a:lnTo>
                  <a:pt x="130" y="262"/>
                </a:lnTo>
                <a:lnTo>
                  <a:pt x="130" y="256"/>
                </a:lnTo>
                <a:lnTo>
                  <a:pt x="136" y="251"/>
                </a:lnTo>
                <a:lnTo>
                  <a:pt x="142" y="245"/>
                </a:lnTo>
                <a:lnTo>
                  <a:pt x="142" y="239"/>
                </a:lnTo>
                <a:lnTo>
                  <a:pt x="153" y="228"/>
                </a:lnTo>
                <a:lnTo>
                  <a:pt x="148" y="228"/>
                </a:lnTo>
                <a:lnTo>
                  <a:pt x="153" y="228"/>
                </a:lnTo>
                <a:lnTo>
                  <a:pt x="159" y="222"/>
                </a:lnTo>
                <a:lnTo>
                  <a:pt x="159" y="217"/>
                </a:lnTo>
                <a:lnTo>
                  <a:pt x="165" y="211"/>
                </a:lnTo>
                <a:lnTo>
                  <a:pt x="170" y="211"/>
                </a:lnTo>
                <a:lnTo>
                  <a:pt x="176" y="211"/>
                </a:lnTo>
                <a:lnTo>
                  <a:pt x="182" y="217"/>
                </a:lnTo>
                <a:lnTo>
                  <a:pt x="187" y="217"/>
                </a:lnTo>
                <a:lnTo>
                  <a:pt x="193" y="217"/>
                </a:lnTo>
                <a:lnTo>
                  <a:pt x="199" y="211"/>
                </a:lnTo>
                <a:lnTo>
                  <a:pt x="204" y="211"/>
                </a:lnTo>
                <a:lnTo>
                  <a:pt x="210" y="211"/>
                </a:lnTo>
                <a:lnTo>
                  <a:pt x="216" y="211"/>
                </a:lnTo>
                <a:lnTo>
                  <a:pt x="221" y="211"/>
                </a:lnTo>
                <a:lnTo>
                  <a:pt x="227" y="205"/>
                </a:lnTo>
                <a:lnTo>
                  <a:pt x="233" y="205"/>
                </a:lnTo>
                <a:lnTo>
                  <a:pt x="239" y="205"/>
                </a:lnTo>
                <a:lnTo>
                  <a:pt x="244" y="211"/>
                </a:lnTo>
                <a:lnTo>
                  <a:pt x="250" y="211"/>
                </a:lnTo>
                <a:lnTo>
                  <a:pt x="256" y="211"/>
                </a:lnTo>
                <a:lnTo>
                  <a:pt x="261" y="205"/>
                </a:lnTo>
                <a:lnTo>
                  <a:pt x="261" y="200"/>
                </a:lnTo>
                <a:lnTo>
                  <a:pt x="267" y="194"/>
                </a:lnTo>
                <a:lnTo>
                  <a:pt x="273" y="188"/>
                </a:lnTo>
                <a:lnTo>
                  <a:pt x="278" y="182"/>
                </a:lnTo>
                <a:lnTo>
                  <a:pt x="284" y="177"/>
                </a:lnTo>
                <a:lnTo>
                  <a:pt x="284" y="171"/>
                </a:lnTo>
                <a:lnTo>
                  <a:pt x="290" y="165"/>
                </a:lnTo>
                <a:lnTo>
                  <a:pt x="290" y="160"/>
                </a:lnTo>
                <a:lnTo>
                  <a:pt x="295" y="154"/>
                </a:lnTo>
                <a:lnTo>
                  <a:pt x="307" y="137"/>
                </a:lnTo>
                <a:lnTo>
                  <a:pt x="301" y="137"/>
                </a:lnTo>
                <a:lnTo>
                  <a:pt x="307" y="137"/>
                </a:lnTo>
                <a:lnTo>
                  <a:pt x="313" y="131"/>
                </a:lnTo>
                <a:lnTo>
                  <a:pt x="313" y="126"/>
                </a:lnTo>
                <a:lnTo>
                  <a:pt x="318" y="120"/>
                </a:lnTo>
                <a:lnTo>
                  <a:pt x="318" y="114"/>
                </a:lnTo>
                <a:lnTo>
                  <a:pt x="324" y="109"/>
                </a:lnTo>
                <a:lnTo>
                  <a:pt x="330" y="103"/>
                </a:lnTo>
                <a:lnTo>
                  <a:pt x="335" y="97"/>
                </a:lnTo>
                <a:lnTo>
                  <a:pt x="341" y="91"/>
                </a:lnTo>
                <a:lnTo>
                  <a:pt x="341" y="86"/>
                </a:lnTo>
                <a:lnTo>
                  <a:pt x="347" y="80"/>
                </a:lnTo>
                <a:lnTo>
                  <a:pt x="352" y="74"/>
                </a:lnTo>
                <a:lnTo>
                  <a:pt x="358" y="69"/>
                </a:lnTo>
                <a:lnTo>
                  <a:pt x="364" y="63"/>
                </a:lnTo>
                <a:lnTo>
                  <a:pt x="369" y="57"/>
                </a:lnTo>
                <a:lnTo>
                  <a:pt x="381" y="46"/>
                </a:lnTo>
                <a:lnTo>
                  <a:pt x="375" y="46"/>
                </a:lnTo>
                <a:lnTo>
                  <a:pt x="381" y="46"/>
                </a:lnTo>
                <a:lnTo>
                  <a:pt x="392" y="35"/>
                </a:lnTo>
                <a:lnTo>
                  <a:pt x="386" y="35"/>
                </a:lnTo>
                <a:lnTo>
                  <a:pt x="392" y="35"/>
                </a:lnTo>
                <a:lnTo>
                  <a:pt x="404" y="23"/>
                </a:lnTo>
                <a:lnTo>
                  <a:pt x="404" y="18"/>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2" name="Rectangle 1334"/>
          <p:cNvSpPr>
            <a:spLocks noChangeArrowheads="1"/>
          </p:cNvSpPr>
          <p:nvPr/>
        </p:nvSpPr>
        <p:spPr bwMode="auto">
          <a:xfrm>
            <a:off x="4160838" y="44608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23" name="Rectangle 1335"/>
          <p:cNvSpPr>
            <a:spLocks noChangeArrowheads="1"/>
          </p:cNvSpPr>
          <p:nvPr/>
        </p:nvSpPr>
        <p:spPr bwMode="auto">
          <a:xfrm>
            <a:off x="4160838" y="44608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4" name="Freeform 1336"/>
          <p:cNvSpPr>
            <a:spLocks/>
          </p:cNvSpPr>
          <p:nvPr/>
        </p:nvSpPr>
        <p:spPr bwMode="auto">
          <a:xfrm>
            <a:off x="4494213" y="44608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5" name="Freeform 1337"/>
          <p:cNvSpPr>
            <a:spLocks/>
          </p:cNvSpPr>
          <p:nvPr/>
        </p:nvSpPr>
        <p:spPr bwMode="auto">
          <a:xfrm>
            <a:off x="4160838" y="47958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6" name="Line 1338"/>
          <p:cNvSpPr>
            <a:spLocks noChangeShapeType="1"/>
          </p:cNvSpPr>
          <p:nvPr/>
        </p:nvSpPr>
        <p:spPr bwMode="auto">
          <a:xfrm>
            <a:off x="4160838"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27" name="Freeform 1339"/>
          <p:cNvSpPr>
            <a:spLocks/>
          </p:cNvSpPr>
          <p:nvPr/>
        </p:nvSpPr>
        <p:spPr bwMode="auto">
          <a:xfrm>
            <a:off x="4160838"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8" name="Line 1340"/>
          <p:cNvSpPr>
            <a:spLocks noChangeShapeType="1"/>
          </p:cNvSpPr>
          <p:nvPr/>
        </p:nvSpPr>
        <p:spPr bwMode="auto">
          <a:xfrm flipV="1">
            <a:off x="416083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29" name="Line 1341"/>
          <p:cNvSpPr>
            <a:spLocks noChangeShapeType="1"/>
          </p:cNvSpPr>
          <p:nvPr/>
        </p:nvSpPr>
        <p:spPr bwMode="auto">
          <a:xfrm>
            <a:off x="4160838" y="51387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0" name="Line 1342"/>
          <p:cNvSpPr>
            <a:spLocks noChangeShapeType="1"/>
          </p:cNvSpPr>
          <p:nvPr/>
        </p:nvSpPr>
        <p:spPr bwMode="auto">
          <a:xfrm flipV="1">
            <a:off x="416083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1" name="Line 1343"/>
          <p:cNvSpPr>
            <a:spLocks noChangeShapeType="1"/>
          </p:cNvSpPr>
          <p:nvPr/>
        </p:nvSpPr>
        <p:spPr bwMode="auto">
          <a:xfrm flipV="1">
            <a:off x="4494213" y="51292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2" name="Line 1344"/>
          <p:cNvSpPr>
            <a:spLocks noChangeShapeType="1"/>
          </p:cNvSpPr>
          <p:nvPr/>
        </p:nvSpPr>
        <p:spPr bwMode="auto">
          <a:xfrm>
            <a:off x="4494213" y="44608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3" name="Line 1345"/>
          <p:cNvSpPr>
            <a:spLocks noChangeShapeType="1"/>
          </p:cNvSpPr>
          <p:nvPr/>
        </p:nvSpPr>
        <p:spPr bwMode="auto">
          <a:xfrm>
            <a:off x="4160838" y="4795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4" name="Line 1346"/>
          <p:cNvSpPr>
            <a:spLocks noChangeShapeType="1"/>
          </p:cNvSpPr>
          <p:nvPr/>
        </p:nvSpPr>
        <p:spPr bwMode="auto">
          <a:xfrm flipH="1">
            <a:off x="4829175" y="47958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5" name="Line 1347"/>
          <p:cNvSpPr>
            <a:spLocks noChangeShapeType="1"/>
          </p:cNvSpPr>
          <p:nvPr/>
        </p:nvSpPr>
        <p:spPr bwMode="auto">
          <a:xfrm>
            <a:off x="4160838"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6" name="Freeform 1348"/>
          <p:cNvSpPr>
            <a:spLocks/>
          </p:cNvSpPr>
          <p:nvPr/>
        </p:nvSpPr>
        <p:spPr bwMode="auto">
          <a:xfrm>
            <a:off x="4160838"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37" name="Line 1349"/>
          <p:cNvSpPr>
            <a:spLocks noChangeShapeType="1"/>
          </p:cNvSpPr>
          <p:nvPr/>
        </p:nvSpPr>
        <p:spPr bwMode="auto">
          <a:xfrm flipV="1">
            <a:off x="416083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8" name="Freeform 1350"/>
          <p:cNvSpPr>
            <a:spLocks/>
          </p:cNvSpPr>
          <p:nvPr/>
        </p:nvSpPr>
        <p:spPr bwMode="auto">
          <a:xfrm>
            <a:off x="4160838" y="44608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4"/>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2" y="109"/>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8"/>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39" name="Freeform 1351"/>
          <p:cNvSpPr>
            <a:spLocks/>
          </p:cNvSpPr>
          <p:nvPr/>
        </p:nvSpPr>
        <p:spPr bwMode="auto">
          <a:xfrm>
            <a:off x="4160838" y="4460875"/>
            <a:ext cx="676275" cy="668338"/>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0 h 4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421"/>
              <a:gd name="T140" fmla="*/ 426 w 426"/>
              <a:gd name="T141" fmla="*/ 421 h 4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421">
                <a:moveTo>
                  <a:pt x="0" y="421"/>
                </a:moveTo>
                <a:lnTo>
                  <a:pt x="5" y="416"/>
                </a:lnTo>
                <a:lnTo>
                  <a:pt x="11" y="410"/>
                </a:lnTo>
                <a:lnTo>
                  <a:pt x="17" y="404"/>
                </a:lnTo>
                <a:lnTo>
                  <a:pt x="22" y="399"/>
                </a:lnTo>
                <a:lnTo>
                  <a:pt x="28" y="393"/>
                </a:lnTo>
                <a:lnTo>
                  <a:pt x="39" y="382"/>
                </a:lnTo>
                <a:lnTo>
                  <a:pt x="34" y="382"/>
                </a:lnTo>
                <a:lnTo>
                  <a:pt x="39" y="382"/>
                </a:lnTo>
                <a:lnTo>
                  <a:pt x="45" y="376"/>
                </a:lnTo>
                <a:lnTo>
                  <a:pt x="51" y="370"/>
                </a:lnTo>
                <a:lnTo>
                  <a:pt x="57" y="365"/>
                </a:lnTo>
                <a:lnTo>
                  <a:pt x="68" y="353"/>
                </a:lnTo>
                <a:lnTo>
                  <a:pt x="62" y="353"/>
                </a:lnTo>
                <a:lnTo>
                  <a:pt x="68" y="353"/>
                </a:lnTo>
                <a:lnTo>
                  <a:pt x="79" y="342"/>
                </a:lnTo>
                <a:lnTo>
                  <a:pt x="74" y="342"/>
                </a:lnTo>
                <a:lnTo>
                  <a:pt x="79" y="342"/>
                </a:lnTo>
                <a:lnTo>
                  <a:pt x="85" y="336"/>
                </a:lnTo>
                <a:lnTo>
                  <a:pt x="85" y="330"/>
                </a:lnTo>
                <a:lnTo>
                  <a:pt x="91" y="325"/>
                </a:lnTo>
                <a:lnTo>
                  <a:pt x="96" y="319"/>
                </a:lnTo>
                <a:lnTo>
                  <a:pt x="108" y="308"/>
                </a:lnTo>
                <a:lnTo>
                  <a:pt x="102" y="308"/>
                </a:lnTo>
                <a:lnTo>
                  <a:pt x="108" y="308"/>
                </a:lnTo>
                <a:lnTo>
                  <a:pt x="113" y="302"/>
                </a:lnTo>
                <a:lnTo>
                  <a:pt x="113" y="296"/>
                </a:lnTo>
                <a:lnTo>
                  <a:pt x="119" y="291"/>
                </a:lnTo>
                <a:lnTo>
                  <a:pt x="119" y="285"/>
                </a:lnTo>
                <a:lnTo>
                  <a:pt x="125" y="279"/>
                </a:lnTo>
                <a:lnTo>
                  <a:pt x="130" y="274"/>
                </a:lnTo>
                <a:lnTo>
                  <a:pt x="130" y="268"/>
                </a:lnTo>
                <a:lnTo>
                  <a:pt x="136" y="262"/>
                </a:lnTo>
                <a:lnTo>
                  <a:pt x="142" y="256"/>
                </a:lnTo>
                <a:lnTo>
                  <a:pt x="142" y="251"/>
                </a:lnTo>
                <a:lnTo>
                  <a:pt x="148" y="239"/>
                </a:lnTo>
                <a:lnTo>
                  <a:pt x="148" y="234"/>
                </a:lnTo>
                <a:lnTo>
                  <a:pt x="153" y="228"/>
                </a:lnTo>
                <a:lnTo>
                  <a:pt x="159" y="222"/>
                </a:lnTo>
                <a:lnTo>
                  <a:pt x="159" y="217"/>
                </a:lnTo>
                <a:lnTo>
                  <a:pt x="165" y="211"/>
                </a:lnTo>
                <a:lnTo>
                  <a:pt x="170" y="205"/>
                </a:lnTo>
                <a:lnTo>
                  <a:pt x="176" y="205"/>
                </a:lnTo>
                <a:lnTo>
                  <a:pt x="182" y="205"/>
                </a:lnTo>
                <a:lnTo>
                  <a:pt x="187" y="211"/>
                </a:lnTo>
                <a:lnTo>
                  <a:pt x="193" y="211"/>
                </a:lnTo>
                <a:lnTo>
                  <a:pt x="199" y="211"/>
                </a:lnTo>
                <a:lnTo>
                  <a:pt x="204" y="211"/>
                </a:lnTo>
                <a:lnTo>
                  <a:pt x="210" y="211"/>
                </a:lnTo>
                <a:lnTo>
                  <a:pt x="216" y="211"/>
                </a:lnTo>
                <a:lnTo>
                  <a:pt x="221" y="211"/>
                </a:lnTo>
                <a:lnTo>
                  <a:pt x="227" y="211"/>
                </a:lnTo>
                <a:lnTo>
                  <a:pt x="233" y="217"/>
                </a:lnTo>
                <a:lnTo>
                  <a:pt x="239" y="217"/>
                </a:lnTo>
                <a:lnTo>
                  <a:pt x="244" y="217"/>
                </a:lnTo>
                <a:lnTo>
                  <a:pt x="250" y="217"/>
                </a:lnTo>
                <a:lnTo>
                  <a:pt x="256" y="211"/>
                </a:lnTo>
                <a:lnTo>
                  <a:pt x="261" y="205"/>
                </a:lnTo>
                <a:lnTo>
                  <a:pt x="261" y="200"/>
                </a:lnTo>
                <a:lnTo>
                  <a:pt x="267" y="194"/>
                </a:lnTo>
                <a:lnTo>
                  <a:pt x="273" y="188"/>
                </a:lnTo>
                <a:lnTo>
                  <a:pt x="273" y="182"/>
                </a:lnTo>
                <a:lnTo>
                  <a:pt x="278" y="171"/>
                </a:lnTo>
                <a:lnTo>
                  <a:pt x="284" y="165"/>
                </a:lnTo>
                <a:lnTo>
                  <a:pt x="284" y="160"/>
                </a:lnTo>
                <a:lnTo>
                  <a:pt x="290" y="154"/>
                </a:lnTo>
                <a:lnTo>
                  <a:pt x="290" y="148"/>
                </a:lnTo>
                <a:lnTo>
                  <a:pt x="295" y="143"/>
                </a:lnTo>
                <a:lnTo>
                  <a:pt x="301" y="137"/>
                </a:lnTo>
                <a:lnTo>
                  <a:pt x="301" y="131"/>
                </a:lnTo>
                <a:lnTo>
                  <a:pt x="307" y="126"/>
                </a:lnTo>
                <a:lnTo>
                  <a:pt x="318" y="114"/>
                </a:lnTo>
                <a:lnTo>
                  <a:pt x="318" y="109"/>
                </a:lnTo>
                <a:lnTo>
                  <a:pt x="324" y="103"/>
                </a:lnTo>
                <a:lnTo>
                  <a:pt x="330" y="97"/>
                </a:lnTo>
                <a:lnTo>
                  <a:pt x="335" y="91"/>
                </a:lnTo>
                <a:lnTo>
                  <a:pt x="347" y="80"/>
                </a:lnTo>
                <a:lnTo>
                  <a:pt x="347" y="74"/>
                </a:lnTo>
                <a:lnTo>
                  <a:pt x="352" y="69"/>
                </a:lnTo>
                <a:lnTo>
                  <a:pt x="358" y="63"/>
                </a:lnTo>
                <a:lnTo>
                  <a:pt x="364" y="57"/>
                </a:lnTo>
                <a:lnTo>
                  <a:pt x="369" y="52"/>
                </a:lnTo>
                <a:lnTo>
                  <a:pt x="375" y="46"/>
                </a:lnTo>
                <a:lnTo>
                  <a:pt x="381" y="40"/>
                </a:lnTo>
                <a:lnTo>
                  <a:pt x="386" y="35"/>
                </a:lnTo>
                <a:lnTo>
                  <a:pt x="392" y="29"/>
                </a:lnTo>
                <a:lnTo>
                  <a:pt x="398" y="23"/>
                </a:lnTo>
                <a:lnTo>
                  <a:pt x="404" y="18"/>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40" name="Rectangle 1352"/>
          <p:cNvSpPr>
            <a:spLocks noChangeArrowheads="1"/>
          </p:cNvSpPr>
          <p:nvPr/>
        </p:nvSpPr>
        <p:spPr bwMode="auto">
          <a:xfrm>
            <a:off x="5262563" y="44608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41" name="Rectangle 1353"/>
          <p:cNvSpPr>
            <a:spLocks noChangeArrowheads="1"/>
          </p:cNvSpPr>
          <p:nvPr/>
        </p:nvSpPr>
        <p:spPr bwMode="auto">
          <a:xfrm>
            <a:off x="5262563" y="44608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42" name="Freeform 1354"/>
          <p:cNvSpPr>
            <a:spLocks/>
          </p:cNvSpPr>
          <p:nvPr/>
        </p:nvSpPr>
        <p:spPr bwMode="auto">
          <a:xfrm>
            <a:off x="5595938" y="44608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43" name="Freeform 1355"/>
          <p:cNvSpPr>
            <a:spLocks/>
          </p:cNvSpPr>
          <p:nvPr/>
        </p:nvSpPr>
        <p:spPr bwMode="auto">
          <a:xfrm>
            <a:off x="5262563" y="47958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44" name="Line 1356"/>
          <p:cNvSpPr>
            <a:spLocks noChangeShapeType="1"/>
          </p:cNvSpPr>
          <p:nvPr/>
        </p:nvSpPr>
        <p:spPr bwMode="auto">
          <a:xfrm>
            <a:off x="5262563"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45" name="Freeform 1357"/>
          <p:cNvSpPr>
            <a:spLocks/>
          </p:cNvSpPr>
          <p:nvPr/>
        </p:nvSpPr>
        <p:spPr bwMode="auto">
          <a:xfrm>
            <a:off x="5262563"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46" name="Line 1358"/>
          <p:cNvSpPr>
            <a:spLocks noChangeShapeType="1"/>
          </p:cNvSpPr>
          <p:nvPr/>
        </p:nvSpPr>
        <p:spPr bwMode="auto">
          <a:xfrm flipV="1">
            <a:off x="526256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47" name="Line 1359"/>
          <p:cNvSpPr>
            <a:spLocks noChangeShapeType="1"/>
          </p:cNvSpPr>
          <p:nvPr/>
        </p:nvSpPr>
        <p:spPr bwMode="auto">
          <a:xfrm>
            <a:off x="5262563" y="51387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48" name="Line 1360"/>
          <p:cNvSpPr>
            <a:spLocks noChangeShapeType="1"/>
          </p:cNvSpPr>
          <p:nvPr/>
        </p:nvSpPr>
        <p:spPr bwMode="auto">
          <a:xfrm flipV="1">
            <a:off x="526256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49" name="Line 1361"/>
          <p:cNvSpPr>
            <a:spLocks noChangeShapeType="1"/>
          </p:cNvSpPr>
          <p:nvPr/>
        </p:nvSpPr>
        <p:spPr bwMode="auto">
          <a:xfrm flipV="1">
            <a:off x="5595938" y="51292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0" name="Line 1362"/>
          <p:cNvSpPr>
            <a:spLocks noChangeShapeType="1"/>
          </p:cNvSpPr>
          <p:nvPr/>
        </p:nvSpPr>
        <p:spPr bwMode="auto">
          <a:xfrm>
            <a:off x="5595938" y="44608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1" name="Line 1363"/>
          <p:cNvSpPr>
            <a:spLocks noChangeShapeType="1"/>
          </p:cNvSpPr>
          <p:nvPr/>
        </p:nvSpPr>
        <p:spPr bwMode="auto">
          <a:xfrm>
            <a:off x="5262563" y="4795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2" name="Line 1364"/>
          <p:cNvSpPr>
            <a:spLocks noChangeShapeType="1"/>
          </p:cNvSpPr>
          <p:nvPr/>
        </p:nvSpPr>
        <p:spPr bwMode="auto">
          <a:xfrm flipH="1">
            <a:off x="5930900" y="47958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3" name="Line 1365"/>
          <p:cNvSpPr>
            <a:spLocks noChangeShapeType="1"/>
          </p:cNvSpPr>
          <p:nvPr/>
        </p:nvSpPr>
        <p:spPr bwMode="auto">
          <a:xfrm>
            <a:off x="5262563"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4" name="Freeform 1366"/>
          <p:cNvSpPr>
            <a:spLocks/>
          </p:cNvSpPr>
          <p:nvPr/>
        </p:nvSpPr>
        <p:spPr bwMode="auto">
          <a:xfrm>
            <a:off x="5262563"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55" name="Line 1367"/>
          <p:cNvSpPr>
            <a:spLocks noChangeShapeType="1"/>
          </p:cNvSpPr>
          <p:nvPr/>
        </p:nvSpPr>
        <p:spPr bwMode="auto">
          <a:xfrm flipV="1">
            <a:off x="526256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6" name="Freeform 1368"/>
          <p:cNvSpPr>
            <a:spLocks/>
          </p:cNvSpPr>
          <p:nvPr/>
        </p:nvSpPr>
        <p:spPr bwMode="auto">
          <a:xfrm>
            <a:off x="5262563" y="44608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4"/>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2" y="109"/>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3" y="18"/>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57" name="Freeform 1369"/>
          <p:cNvSpPr>
            <a:spLocks/>
          </p:cNvSpPr>
          <p:nvPr/>
        </p:nvSpPr>
        <p:spPr bwMode="auto">
          <a:xfrm>
            <a:off x="5262563" y="44608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2147483647 h 427"/>
              <a:gd name="T76" fmla="*/ 2147483647 w 426"/>
              <a:gd name="T77" fmla="*/ 2147483647 h 427"/>
              <a:gd name="T78" fmla="*/ 2147483647 w 426"/>
              <a:gd name="T79" fmla="*/ 2147483647 h 427"/>
              <a:gd name="T80" fmla="*/ 2147483647 w 426"/>
              <a:gd name="T81" fmla="*/ 2147483647 h 427"/>
              <a:gd name="T82" fmla="*/ 2147483647 w 426"/>
              <a:gd name="T83" fmla="*/ 2147483647 h 427"/>
              <a:gd name="T84" fmla="*/ 2147483647 w 426"/>
              <a:gd name="T85" fmla="*/ 2147483647 h 427"/>
              <a:gd name="T86" fmla="*/ 2147483647 w 426"/>
              <a:gd name="T87" fmla="*/ 2147483647 h 427"/>
              <a:gd name="T88" fmla="*/ 2147483647 w 426"/>
              <a:gd name="T89" fmla="*/ 2147483647 h 427"/>
              <a:gd name="T90" fmla="*/ 2147483647 w 426"/>
              <a:gd name="T91" fmla="*/ 0 h 4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427"/>
              <a:gd name="T140" fmla="*/ 426 w 426"/>
              <a:gd name="T141" fmla="*/ 427 h 4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6" y="325"/>
                </a:lnTo>
                <a:lnTo>
                  <a:pt x="91" y="325"/>
                </a:lnTo>
                <a:lnTo>
                  <a:pt x="96" y="325"/>
                </a:lnTo>
                <a:lnTo>
                  <a:pt x="102" y="319"/>
                </a:lnTo>
                <a:lnTo>
                  <a:pt x="102" y="313"/>
                </a:lnTo>
                <a:lnTo>
                  <a:pt x="108" y="308"/>
                </a:lnTo>
                <a:lnTo>
                  <a:pt x="113" y="302"/>
                </a:lnTo>
                <a:lnTo>
                  <a:pt x="119" y="296"/>
                </a:lnTo>
                <a:lnTo>
                  <a:pt x="119" y="291"/>
                </a:lnTo>
                <a:lnTo>
                  <a:pt x="125" y="285"/>
                </a:lnTo>
                <a:lnTo>
                  <a:pt x="130" y="279"/>
                </a:lnTo>
                <a:lnTo>
                  <a:pt x="136" y="274"/>
                </a:lnTo>
                <a:lnTo>
                  <a:pt x="142" y="268"/>
                </a:lnTo>
                <a:lnTo>
                  <a:pt x="142" y="262"/>
                </a:lnTo>
                <a:lnTo>
                  <a:pt x="148" y="256"/>
                </a:lnTo>
                <a:lnTo>
                  <a:pt x="148" y="251"/>
                </a:lnTo>
                <a:lnTo>
                  <a:pt x="153" y="245"/>
                </a:lnTo>
                <a:lnTo>
                  <a:pt x="159" y="239"/>
                </a:lnTo>
                <a:lnTo>
                  <a:pt x="159" y="234"/>
                </a:lnTo>
                <a:lnTo>
                  <a:pt x="165" y="228"/>
                </a:lnTo>
                <a:lnTo>
                  <a:pt x="170" y="222"/>
                </a:lnTo>
                <a:lnTo>
                  <a:pt x="170" y="217"/>
                </a:lnTo>
                <a:lnTo>
                  <a:pt x="176" y="211"/>
                </a:lnTo>
                <a:lnTo>
                  <a:pt x="182" y="211"/>
                </a:lnTo>
                <a:lnTo>
                  <a:pt x="193" y="211"/>
                </a:lnTo>
                <a:lnTo>
                  <a:pt x="187" y="211"/>
                </a:lnTo>
                <a:lnTo>
                  <a:pt x="193" y="211"/>
                </a:lnTo>
                <a:lnTo>
                  <a:pt x="199" y="211"/>
                </a:lnTo>
                <a:lnTo>
                  <a:pt x="204" y="211"/>
                </a:lnTo>
                <a:lnTo>
                  <a:pt x="210" y="211"/>
                </a:lnTo>
                <a:lnTo>
                  <a:pt x="216" y="211"/>
                </a:lnTo>
                <a:lnTo>
                  <a:pt x="221" y="211"/>
                </a:lnTo>
                <a:lnTo>
                  <a:pt x="227" y="211"/>
                </a:lnTo>
                <a:lnTo>
                  <a:pt x="233" y="217"/>
                </a:lnTo>
                <a:lnTo>
                  <a:pt x="239" y="211"/>
                </a:lnTo>
                <a:lnTo>
                  <a:pt x="244" y="211"/>
                </a:lnTo>
                <a:lnTo>
                  <a:pt x="250" y="205"/>
                </a:lnTo>
                <a:lnTo>
                  <a:pt x="256" y="200"/>
                </a:lnTo>
                <a:lnTo>
                  <a:pt x="256" y="194"/>
                </a:lnTo>
                <a:lnTo>
                  <a:pt x="261" y="188"/>
                </a:lnTo>
                <a:lnTo>
                  <a:pt x="261" y="182"/>
                </a:lnTo>
                <a:lnTo>
                  <a:pt x="267" y="177"/>
                </a:lnTo>
                <a:lnTo>
                  <a:pt x="273" y="171"/>
                </a:lnTo>
                <a:lnTo>
                  <a:pt x="273" y="165"/>
                </a:lnTo>
                <a:lnTo>
                  <a:pt x="278" y="160"/>
                </a:lnTo>
                <a:lnTo>
                  <a:pt x="284" y="154"/>
                </a:lnTo>
                <a:lnTo>
                  <a:pt x="284" y="148"/>
                </a:lnTo>
                <a:lnTo>
                  <a:pt x="295" y="137"/>
                </a:lnTo>
                <a:lnTo>
                  <a:pt x="290" y="137"/>
                </a:lnTo>
                <a:lnTo>
                  <a:pt x="295" y="137"/>
                </a:lnTo>
                <a:lnTo>
                  <a:pt x="301" y="131"/>
                </a:lnTo>
                <a:lnTo>
                  <a:pt x="301" y="126"/>
                </a:lnTo>
                <a:lnTo>
                  <a:pt x="307" y="120"/>
                </a:lnTo>
                <a:lnTo>
                  <a:pt x="312" y="114"/>
                </a:lnTo>
                <a:lnTo>
                  <a:pt x="318" y="109"/>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3" y="18"/>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58" name="Rectangle 1370"/>
          <p:cNvSpPr>
            <a:spLocks noChangeArrowheads="1"/>
          </p:cNvSpPr>
          <p:nvPr/>
        </p:nvSpPr>
        <p:spPr bwMode="auto">
          <a:xfrm>
            <a:off x="6372225" y="4460875"/>
            <a:ext cx="677863"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59" name="Rectangle 1371"/>
          <p:cNvSpPr>
            <a:spLocks noChangeArrowheads="1"/>
          </p:cNvSpPr>
          <p:nvPr/>
        </p:nvSpPr>
        <p:spPr bwMode="auto">
          <a:xfrm>
            <a:off x="6372225" y="4460875"/>
            <a:ext cx="677863"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60" name="Freeform 1372"/>
          <p:cNvSpPr>
            <a:spLocks/>
          </p:cNvSpPr>
          <p:nvPr/>
        </p:nvSpPr>
        <p:spPr bwMode="auto">
          <a:xfrm>
            <a:off x="6707188" y="44608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61" name="Freeform 1373"/>
          <p:cNvSpPr>
            <a:spLocks/>
          </p:cNvSpPr>
          <p:nvPr/>
        </p:nvSpPr>
        <p:spPr bwMode="auto">
          <a:xfrm>
            <a:off x="6372225" y="4795838"/>
            <a:ext cx="677863"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62" name="Line 1374"/>
          <p:cNvSpPr>
            <a:spLocks noChangeShapeType="1"/>
          </p:cNvSpPr>
          <p:nvPr/>
        </p:nvSpPr>
        <p:spPr bwMode="auto">
          <a:xfrm>
            <a:off x="6372225" y="4460875"/>
            <a:ext cx="67786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3" name="Freeform 1375"/>
          <p:cNvSpPr>
            <a:spLocks/>
          </p:cNvSpPr>
          <p:nvPr/>
        </p:nvSpPr>
        <p:spPr bwMode="auto">
          <a:xfrm>
            <a:off x="6372225" y="4460875"/>
            <a:ext cx="677863"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64" name="Line 1376"/>
          <p:cNvSpPr>
            <a:spLocks noChangeShapeType="1"/>
          </p:cNvSpPr>
          <p:nvPr/>
        </p:nvSpPr>
        <p:spPr bwMode="auto">
          <a:xfrm flipV="1">
            <a:off x="6372225" y="44608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5" name="Line 1377"/>
          <p:cNvSpPr>
            <a:spLocks noChangeShapeType="1"/>
          </p:cNvSpPr>
          <p:nvPr/>
        </p:nvSpPr>
        <p:spPr bwMode="auto">
          <a:xfrm>
            <a:off x="6372225" y="5138738"/>
            <a:ext cx="677863"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6" name="Line 1378"/>
          <p:cNvSpPr>
            <a:spLocks noChangeShapeType="1"/>
          </p:cNvSpPr>
          <p:nvPr/>
        </p:nvSpPr>
        <p:spPr bwMode="auto">
          <a:xfrm flipV="1">
            <a:off x="6372225" y="44608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7" name="Line 1379"/>
          <p:cNvSpPr>
            <a:spLocks noChangeShapeType="1"/>
          </p:cNvSpPr>
          <p:nvPr/>
        </p:nvSpPr>
        <p:spPr bwMode="auto">
          <a:xfrm flipV="1">
            <a:off x="6707188" y="51292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8" name="Line 1380"/>
          <p:cNvSpPr>
            <a:spLocks noChangeShapeType="1"/>
          </p:cNvSpPr>
          <p:nvPr/>
        </p:nvSpPr>
        <p:spPr bwMode="auto">
          <a:xfrm>
            <a:off x="6707188" y="44608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9" name="Line 1381"/>
          <p:cNvSpPr>
            <a:spLocks noChangeShapeType="1"/>
          </p:cNvSpPr>
          <p:nvPr/>
        </p:nvSpPr>
        <p:spPr bwMode="auto">
          <a:xfrm>
            <a:off x="6372225" y="4795838"/>
            <a:ext cx="158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70" name="Line 1382"/>
          <p:cNvSpPr>
            <a:spLocks noChangeShapeType="1"/>
          </p:cNvSpPr>
          <p:nvPr/>
        </p:nvSpPr>
        <p:spPr bwMode="auto">
          <a:xfrm flipH="1">
            <a:off x="7040563" y="47958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71" name="Line 1383"/>
          <p:cNvSpPr>
            <a:spLocks noChangeShapeType="1"/>
          </p:cNvSpPr>
          <p:nvPr/>
        </p:nvSpPr>
        <p:spPr bwMode="auto">
          <a:xfrm>
            <a:off x="6372225" y="4460875"/>
            <a:ext cx="67786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72" name="Freeform 1384"/>
          <p:cNvSpPr>
            <a:spLocks/>
          </p:cNvSpPr>
          <p:nvPr/>
        </p:nvSpPr>
        <p:spPr bwMode="auto">
          <a:xfrm>
            <a:off x="6372225" y="4460875"/>
            <a:ext cx="677863"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73" name="Line 1385"/>
          <p:cNvSpPr>
            <a:spLocks noChangeShapeType="1"/>
          </p:cNvSpPr>
          <p:nvPr/>
        </p:nvSpPr>
        <p:spPr bwMode="auto">
          <a:xfrm flipV="1">
            <a:off x="6372225" y="44608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74" name="Freeform 1386"/>
          <p:cNvSpPr>
            <a:spLocks/>
          </p:cNvSpPr>
          <p:nvPr/>
        </p:nvSpPr>
        <p:spPr bwMode="auto">
          <a:xfrm>
            <a:off x="6381750" y="4470400"/>
            <a:ext cx="650875" cy="650875"/>
          </a:xfrm>
          <a:custGeom>
            <a:avLst/>
            <a:gdLst>
              <a:gd name="T0" fmla="*/ 2147483647 w 410"/>
              <a:gd name="T1" fmla="*/ 2147483647 h 410"/>
              <a:gd name="T2" fmla="*/ 2147483647 w 410"/>
              <a:gd name="T3" fmla="*/ 2147483647 h 410"/>
              <a:gd name="T4" fmla="*/ 2147483647 w 410"/>
              <a:gd name="T5" fmla="*/ 2147483647 h 410"/>
              <a:gd name="T6" fmla="*/ 2147483647 w 410"/>
              <a:gd name="T7" fmla="*/ 2147483647 h 410"/>
              <a:gd name="T8" fmla="*/ 2147483647 w 410"/>
              <a:gd name="T9" fmla="*/ 2147483647 h 410"/>
              <a:gd name="T10" fmla="*/ 2147483647 w 410"/>
              <a:gd name="T11" fmla="*/ 2147483647 h 410"/>
              <a:gd name="T12" fmla="*/ 2147483647 w 410"/>
              <a:gd name="T13" fmla="*/ 2147483647 h 410"/>
              <a:gd name="T14" fmla="*/ 2147483647 w 410"/>
              <a:gd name="T15" fmla="*/ 2147483647 h 410"/>
              <a:gd name="T16" fmla="*/ 2147483647 w 410"/>
              <a:gd name="T17" fmla="*/ 2147483647 h 410"/>
              <a:gd name="T18" fmla="*/ 2147483647 w 410"/>
              <a:gd name="T19" fmla="*/ 2147483647 h 410"/>
              <a:gd name="T20" fmla="*/ 2147483647 w 410"/>
              <a:gd name="T21" fmla="*/ 2147483647 h 410"/>
              <a:gd name="T22" fmla="*/ 2147483647 w 410"/>
              <a:gd name="T23" fmla="*/ 2147483647 h 410"/>
              <a:gd name="T24" fmla="*/ 2147483647 w 410"/>
              <a:gd name="T25" fmla="*/ 2147483647 h 410"/>
              <a:gd name="T26" fmla="*/ 2147483647 w 410"/>
              <a:gd name="T27" fmla="*/ 2147483647 h 410"/>
              <a:gd name="T28" fmla="*/ 2147483647 w 410"/>
              <a:gd name="T29" fmla="*/ 2147483647 h 410"/>
              <a:gd name="T30" fmla="*/ 2147483647 w 410"/>
              <a:gd name="T31" fmla="*/ 2147483647 h 410"/>
              <a:gd name="T32" fmla="*/ 2147483647 w 410"/>
              <a:gd name="T33" fmla="*/ 2147483647 h 410"/>
              <a:gd name="T34" fmla="*/ 2147483647 w 410"/>
              <a:gd name="T35" fmla="*/ 2147483647 h 410"/>
              <a:gd name="T36" fmla="*/ 2147483647 w 410"/>
              <a:gd name="T37" fmla="*/ 2147483647 h 410"/>
              <a:gd name="T38" fmla="*/ 2147483647 w 410"/>
              <a:gd name="T39" fmla="*/ 2147483647 h 410"/>
              <a:gd name="T40" fmla="*/ 2147483647 w 410"/>
              <a:gd name="T41" fmla="*/ 2147483647 h 410"/>
              <a:gd name="T42" fmla="*/ 2147483647 w 410"/>
              <a:gd name="T43" fmla="*/ 2147483647 h 410"/>
              <a:gd name="T44" fmla="*/ 2147483647 w 410"/>
              <a:gd name="T45" fmla="*/ 2147483647 h 410"/>
              <a:gd name="T46" fmla="*/ 2147483647 w 410"/>
              <a:gd name="T47" fmla="*/ 2147483647 h 410"/>
              <a:gd name="T48" fmla="*/ 2147483647 w 410"/>
              <a:gd name="T49" fmla="*/ 2147483647 h 410"/>
              <a:gd name="T50" fmla="*/ 2147483647 w 410"/>
              <a:gd name="T51" fmla="*/ 2147483647 h 410"/>
              <a:gd name="T52" fmla="*/ 2147483647 w 410"/>
              <a:gd name="T53" fmla="*/ 2147483647 h 410"/>
              <a:gd name="T54" fmla="*/ 2147483647 w 410"/>
              <a:gd name="T55" fmla="*/ 2147483647 h 410"/>
              <a:gd name="T56" fmla="*/ 2147483647 w 410"/>
              <a:gd name="T57" fmla="*/ 2147483647 h 410"/>
              <a:gd name="T58" fmla="*/ 2147483647 w 410"/>
              <a:gd name="T59" fmla="*/ 2147483647 h 410"/>
              <a:gd name="T60" fmla="*/ 2147483647 w 410"/>
              <a:gd name="T61" fmla="*/ 2147483647 h 410"/>
              <a:gd name="T62" fmla="*/ 2147483647 w 410"/>
              <a:gd name="T63" fmla="*/ 2147483647 h 410"/>
              <a:gd name="T64" fmla="*/ 2147483647 w 410"/>
              <a:gd name="T65" fmla="*/ 2147483647 h 410"/>
              <a:gd name="T66" fmla="*/ 2147483647 w 410"/>
              <a:gd name="T67" fmla="*/ 2147483647 h 410"/>
              <a:gd name="T68" fmla="*/ 2147483647 w 410"/>
              <a:gd name="T69" fmla="*/ 2147483647 h 410"/>
              <a:gd name="T70" fmla="*/ 2147483647 w 410"/>
              <a:gd name="T71" fmla="*/ 2147483647 h 4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0"/>
              <a:gd name="T109" fmla="*/ 0 h 410"/>
              <a:gd name="T110" fmla="*/ 410 w 410"/>
              <a:gd name="T111" fmla="*/ 410 h 4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0" h="410">
                <a:moveTo>
                  <a:pt x="0" y="410"/>
                </a:moveTo>
                <a:lnTo>
                  <a:pt x="6" y="404"/>
                </a:lnTo>
                <a:lnTo>
                  <a:pt x="11" y="398"/>
                </a:lnTo>
                <a:lnTo>
                  <a:pt x="17" y="393"/>
                </a:lnTo>
                <a:lnTo>
                  <a:pt x="23" y="387"/>
                </a:lnTo>
                <a:lnTo>
                  <a:pt x="28" y="381"/>
                </a:lnTo>
                <a:lnTo>
                  <a:pt x="34" y="376"/>
                </a:lnTo>
                <a:lnTo>
                  <a:pt x="40" y="370"/>
                </a:lnTo>
                <a:lnTo>
                  <a:pt x="45" y="364"/>
                </a:lnTo>
                <a:lnTo>
                  <a:pt x="51" y="359"/>
                </a:lnTo>
                <a:lnTo>
                  <a:pt x="57" y="353"/>
                </a:lnTo>
                <a:lnTo>
                  <a:pt x="63" y="347"/>
                </a:lnTo>
                <a:lnTo>
                  <a:pt x="68" y="341"/>
                </a:lnTo>
                <a:lnTo>
                  <a:pt x="74" y="336"/>
                </a:lnTo>
                <a:lnTo>
                  <a:pt x="80" y="330"/>
                </a:lnTo>
                <a:lnTo>
                  <a:pt x="85" y="324"/>
                </a:lnTo>
                <a:lnTo>
                  <a:pt x="91" y="319"/>
                </a:lnTo>
                <a:lnTo>
                  <a:pt x="97" y="313"/>
                </a:lnTo>
                <a:lnTo>
                  <a:pt x="102" y="307"/>
                </a:lnTo>
                <a:lnTo>
                  <a:pt x="108" y="302"/>
                </a:lnTo>
                <a:lnTo>
                  <a:pt x="114" y="296"/>
                </a:lnTo>
                <a:lnTo>
                  <a:pt x="119" y="290"/>
                </a:lnTo>
                <a:lnTo>
                  <a:pt x="125" y="285"/>
                </a:lnTo>
                <a:lnTo>
                  <a:pt x="131" y="279"/>
                </a:lnTo>
                <a:lnTo>
                  <a:pt x="137" y="273"/>
                </a:lnTo>
                <a:lnTo>
                  <a:pt x="142" y="268"/>
                </a:lnTo>
                <a:lnTo>
                  <a:pt x="148" y="262"/>
                </a:lnTo>
                <a:lnTo>
                  <a:pt x="154" y="256"/>
                </a:lnTo>
                <a:lnTo>
                  <a:pt x="159" y="250"/>
                </a:lnTo>
                <a:lnTo>
                  <a:pt x="165" y="245"/>
                </a:lnTo>
                <a:lnTo>
                  <a:pt x="171" y="239"/>
                </a:lnTo>
                <a:lnTo>
                  <a:pt x="176" y="233"/>
                </a:lnTo>
                <a:lnTo>
                  <a:pt x="182" y="228"/>
                </a:lnTo>
                <a:lnTo>
                  <a:pt x="188" y="222"/>
                </a:lnTo>
                <a:lnTo>
                  <a:pt x="193" y="216"/>
                </a:lnTo>
                <a:lnTo>
                  <a:pt x="199" y="211"/>
                </a:lnTo>
                <a:lnTo>
                  <a:pt x="205" y="205"/>
                </a:lnTo>
                <a:lnTo>
                  <a:pt x="210" y="199"/>
                </a:lnTo>
                <a:lnTo>
                  <a:pt x="216" y="194"/>
                </a:lnTo>
                <a:lnTo>
                  <a:pt x="222" y="188"/>
                </a:lnTo>
                <a:lnTo>
                  <a:pt x="228" y="182"/>
                </a:lnTo>
                <a:lnTo>
                  <a:pt x="233" y="176"/>
                </a:lnTo>
                <a:lnTo>
                  <a:pt x="239" y="171"/>
                </a:lnTo>
                <a:lnTo>
                  <a:pt x="245" y="165"/>
                </a:lnTo>
                <a:lnTo>
                  <a:pt x="250" y="159"/>
                </a:lnTo>
                <a:lnTo>
                  <a:pt x="256" y="154"/>
                </a:lnTo>
                <a:lnTo>
                  <a:pt x="262" y="148"/>
                </a:lnTo>
                <a:lnTo>
                  <a:pt x="267" y="142"/>
                </a:lnTo>
                <a:lnTo>
                  <a:pt x="273" y="137"/>
                </a:lnTo>
                <a:lnTo>
                  <a:pt x="279" y="131"/>
                </a:lnTo>
                <a:lnTo>
                  <a:pt x="284" y="125"/>
                </a:lnTo>
                <a:lnTo>
                  <a:pt x="290" y="120"/>
                </a:lnTo>
                <a:lnTo>
                  <a:pt x="296" y="114"/>
                </a:lnTo>
                <a:lnTo>
                  <a:pt x="301" y="108"/>
                </a:lnTo>
                <a:lnTo>
                  <a:pt x="307" y="103"/>
                </a:lnTo>
                <a:lnTo>
                  <a:pt x="313" y="97"/>
                </a:lnTo>
                <a:lnTo>
                  <a:pt x="319" y="91"/>
                </a:lnTo>
                <a:lnTo>
                  <a:pt x="324" y="85"/>
                </a:lnTo>
                <a:lnTo>
                  <a:pt x="330" y="80"/>
                </a:lnTo>
                <a:lnTo>
                  <a:pt x="336" y="74"/>
                </a:lnTo>
                <a:lnTo>
                  <a:pt x="341" y="68"/>
                </a:lnTo>
                <a:lnTo>
                  <a:pt x="347" y="63"/>
                </a:lnTo>
                <a:lnTo>
                  <a:pt x="353" y="57"/>
                </a:lnTo>
                <a:lnTo>
                  <a:pt x="358" y="51"/>
                </a:lnTo>
                <a:lnTo>
                  <a:pt x="364" y="46"/>
                </a:lnTo>
                <a:lnTo>
                  <a:pt x="370" y="40"/>
                </a:lnTo>
                <a:lnTo>
                  <a:pt x="375" y="34"/>
                </a:lnTo>
                <a:lnTo>
                  <a:pt x="381" y="29"/>
                </a:lnTo>
                <a:lnTo>
                  <a:pt x="387" y="23"/>
                </a:lnTo>
                <a:lnTo>
                  <a:pt x="392" y="17"/>
                </a:lnTo>
                <a:lnTo>
                  <a:pt x="398" y="12"/>
                </a:lnTo>
                <a:lnTo>
                  <a:pt x="404" y="6"/>
                </a:lnTo>
                <a:lnTo>
                  <a:pt x="41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75" name="Freeform 1387"/>
          <p:cNvSpPr>
            <a:spLocks/>
          </p:cNvSpPr>
          <p:nvPr/>
        </p:nvSpPr>
        <p:spPr bwMode="auto">
          <a:xfrm>
            <a:off x="6381750" y="4470400"/>
            <a:ext cx="650875" cy="650875"/>
          </a:xfrm>
          <a:custGeom>
            <a:avLst/>
            <a:gdLst>
              <a:gd name="T0" fmla="*/ 2147483647 w 410"/>
              <a:gd name="T1" fmla="*/ 2147483647 h 410"/>
              <a:gd name="T2" fmla="*/ 2147483647 w 410"/>
              <a:gd name="T3" fmla="*/ 2147483647 h 410"/>
              <a:gd name="T4" fmla="*/ 2147483647 w 410"/>
              <a:gd name="T5" fmla="*/ 2147483647 h 410"/>
              <a:gd name="T6" fmla="*/ 2147483647 w 410"/>
              <a:gd name="T7" fmla="*/ 2147483647 h 410"/>
              <a:gd name="T8" fmla="*/ 2147483647 w 410"/>
              <a:gd name="T9" fmla="*/ 2147483647 h 410"/>
              <a:gd name="T10" fmla="*/ 2147483647 w 410"/>
              <a:gd name="T11" fmla="*/ 2147483647 h 410"/>
              <a:gd name="T12" fmla="*/ 2147483647 w 410"/>
              <a:gd name="T13" fmla="*/ 2147483647 h 410"/>
              <a:gd name="T14" fmla="*/ 2147483647 w 410"/>
              <a:gd name="T15" fmla="*/ 2147483647 h 410"/>
              <a:gd name="T16" fmla="*/ 2147483647 w 410"/>
              <a:gd name="T17" fmla="*/ 2147483647 h 410"/>
              <a:gd name="T18" fmla="*/ 2147483647 w 410"/>
              <a:gd name="T19" fmla="*/ 2147483647 h 410"/>
              <a:gd name="T20" fmla="*/ 2147483647 w 410"/>
              <a:gd name="T21" fmla="*/ 2147483647 h 410"/>
              <a:gd name="T22" fmla="*/ 2147483647 w 410"/>
              <a:gd name="T23" fmla="*/ 2147483647 h 410"/>
              <a:gd name="T24" fmla="*/ 2147483647 w 410"/>
              <a:gd name="T25" fmla="*/ 2147483647 h 410"/>
              <a:gd name="T26" fmla="*/ 2147483647 w 410"/>
              <a:gd name="T27" fmla="*/ 2147483647 h 410"/>
              <a:gd name="T28" fmla="*/ 2147483647 w 410"/>
              <a:gd name="T29" fmla="*/ 2147483647 h 410"/>
              <a:gd name="T30" fmla="*/ 2147483647 w 410"/>
              <a:gd name="T31" fmla="*/ 2147483647 h 410"/>
              <a:gd name="T32" fmla="*/ 2147483647 w 410"/>
              <a:gd name="T33" fmla="*/ 2147483647 h 410"/>
              <a:gd name="T34" fmla="*/ 2147483647 w 410"/>
              <a:gd name="T35" fmla="*/ 2147483647 h 410"/>
              <a:gd name="T36" fmla="*/ 2147483647 w 410"/>
              <a:gd name="T37" fmla="*/ 2147483647 h 410"/>
              <a:gd name="T38" fmla="*/ 2147483647 w 410"/>
              <a:gd name="T39" fmla="*/ 2147483647 h 410"/>
              <a:gd name="T40" fmla="*/ 2147483647 w 410"/>
              <a:gd name="T41" fmla="*/ 2147483647 h 410"/>
              <a:gd name="T42" fmla="*/ 2147483647 w 410"/>
              <a:gd name="T43" fmla="*/ 2147483647 h 410"/>
              <a:gd name="T44" fmla="*/ 2147483647 w 410"/>
              <a:gd name="T45" fmla="*/ 2147483647 h 410"/>
              <a:gd name="T46" fmla="*/ 2147483647 w 410"/>
              <a:gd name="T47" fmla="*/ 2147483647 h 410"/>
              <a:gd name="T48" fmla="*/ 2147483647 w 410"/>
              <a:gd name="T49" fmla="*/ 2147483647 h 410"/>
              <a:gd name="T50" fmla="*/ 2147483647 w 410"/>
              <a:gd name="T51" fmla="*/ 2147483647 h 410"/>
              <a:gd name="T52" fmla="*/ 2147483647 w 410"/>
              <a:gd name="T53" fmla="*/ 2147483647 h 410"/>
              <a:gd name="T54" fmla="*/ 2147483647 w 410"/>
              <a:gd name="T55" fmla="*/ 2147483647 h 410"/>
              <a:gd name="T56" fmla="*/ 2147483647 w 410"/>
              <a:gd name="T57" fmla="*/ 2147483647 h 410"/>
              <a:gd name="T58" fmla="*/ 2147483647 w 410"/>
              <a:gd name="T59" fmla="*/ 2147483647 h 410"/>
              <a:gd name="T60" fmla="*/ 2147483647 w 410"/>
              <a:gd name="T61" fmla="*/ 2147483647 h 410"/>
              <a:gd name="T62" fmla="*/ 2147483647 w 410"/>
              <a:gd name="T63" fmla="*/ 2147483647 h 410"/>
              <a:gd name="T64" fmla="*/ 2147483647 w 410"/>
              <a:gd name="T65" fmla="*/ 2147483647 h 410"/>
              <a:gd name="T66" fmla="*/ 2147483647 w 410"/>
              <a:gd name="T67" fmla="*/ 2147483647 h 410"/>
              <a:gd name="T68" fmla="*/ 2147483647 w 410"/>
              <a:gd name="T69" fmla="*/ 2147483647 h 410"/>
              <a:gd name="T70" fmla="*/ 2147483647 w 410"/>
              <a:gd name="T71" fmla="*/ 2147483647 h 410"/>
              <a:gd name="T72" fmla="*/ 2147483647 w 410"/>
              <a:gd name="T73" fmla="*/ 2147483647 h 410"/>
              <a:gd name="T74" fmla="*/ 2147483647 w 410"/>
              <a:gd name="T75" fmla="*/ 2147483647 h 410"/>
              <a:gd name="T76" fmla="*/ 2147483647 w 410"/>
              <a:gd name="T77" fmla="*/ 2147483647 h 410"/>
              <a:gd name="T78" fmla="*/ 2147483647 w 410"/>
              <a:gd name="T79" fmla="*/ 2147483647 h 410"/>
              <a:gd name="T80" fmla="*/ 2147483647 w 410"/>
              <a:gd name="T81" fmla="*/ 2147483647 h 410"/>
              <a:gd name="T82" fmla="*/ 2147483647 w 410"/>
              <a:gd name="T83" fmla="*/ 2147483647 h 410"/>
              <a:gd name="T84" fmla="*/ 2147483647 w 410"/>
              <a:gd name="T85" fmla="*/ 0 h 4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0"/>
              <a:gd name="T130" fmla="*/ 0 h 410"/>
              <a:gd name="T131" fmla="*/ 410 w 410"/>
              <a:gd name="T132" fmla="*/ 410 h 4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0" h="410">
                <a:moveTo>
                  <a:pt x="0" y="410"/>
                </a:moveTo>
                <a:lnTo>
                  <a:pt x="6" y="404"/>
                </a:lnTo>
                <a:lnTo>
                  <a:pt x="11" y="398"/>
                </a:lnTo>
                <a:lnTo>
                  <a:pt x="17" y="393"/>
                </a:lnTo>
                <a:lnTo>
                  <a:pt x="23" y="387"/>
                </a:lnTo>
                <a:lnTo>
                  <a:pt x="28" y="381"/>
                </a:lnTo>
                <a:lnTo>
                  <a:pt x="34" y="376"/>
                </a:lnTo>
                <a:lnTo>
                  <a:pt x="40" y="370"/>
                </a:lnTo>
                <a:lnTo>
                  <a:pt x="45" y="364"/>
                </a:lnTo>
                <a:lnTo>
                  <a:pt x="51" y="359"/>
                </a:lnTo>
                <a:lnTo>
                  <a:pt x="57" y="353"/>
                </a:lnTo>
                <a:lnTo>
                  <a:pt x="63" y="347"/>
                </a:lnTo>
                <a:lnTo>
                  <a:pt x="68" y="341"/>
                </a:lnTo>
                <a:lnTo>
                  <a:pt x="74" y="336"/>
                </a:lnTo>
                <a:lnTo>
                  <a:pt x="80" y="330"/>
                </a:lnTo>
                <a:lnTo>
                  <a:pt x="91" y="319"/>
                </a:lnTo>
                <a:lnTo>
                  <a:pt x="85" y="319"/>
                </a:lnTo>
                <a:lnTo>
                  <a:pt x="91" y="319"/>
                </a:lnTo>
                <a:lnTo>
                  <a:pt x="102" y="307"/>
                </a:lnTo>
                <a:lnTo>
                  <a:pt x="97" y="307"/>
                </a:lnTo>
                <a:lnTo>
                  <a:pt x="102" y="307"/>
                </a:lnTo>
                <a:lnTo>
                  <a:pt x="108" y="302"/>
                </a:lnTo>
                <a:lnTo>
                  <a:pt x="108" y="296"/>
                </a:lnTo>
                <a:lnTo>
                  <a:pt x="114" y="290"/>
                </a:lnTo>
                <a:lnTo>
                  <a:pt x="119" y="285"/>
                </a:lnTo>
                <a:lnTo>
                  <a:pt x="125" y="279"/>
                </a:lnTo>
                <a:lnTo>
                  <a:pt x="125" y="273"/>
                </a:lnTo>
                <a:lnTo>
                  <a:pt x="131" y="268"/>
                </a:lnTo>
                <a:lnTo>
                  <a:pt x="137" y="262"/>
                </a:lnTo>
                <a:lnTo>
                  <a:pt x="142" y="256"/>
                </a:lnTo>
                <a:lnTo>
                  <a:pt x="142" y="250"/>
                </a:lnTo>
                <a:lnTo>
                  <a:pt x="148" y="245"/>
                </a:lnTo>
                <a:lnTo>
                  <a:pt x="154" y="239"/>
                </a:lnTo>
                <a:lnTo>
                  <a:pt x="154" y="233"/>
                </a:lnTo>
                <a:lnTo>
                  <a:pt x="159" y="228"/>
                </a:lnTo>
                <a:lnTo>
                  <a:pt x="165" y="222"/>
                </a:lnTo>
                <a:lnTo>
                  <a:pt x="165" y="216"/>
                </a:lnTo>
                <a:lnTo>
                  <a:pt x="176" y="205"/>
                </a:lnTo>
                <a:lnTo>
                  <a:pt x="171" y="205"/>
                </a:lnTo>
                <a:lnTo>
                  <a:pt x="176" y="205"/>
                </a:lnTo>
                <a:lnTo>
                  <a:pt x="182" y="199"/>
                </a:lnTo>
                <a:lnTo>
                  <a:pt x="188" y="205"/>
                </a:lnTo>
                <a:lnTo>
                  <a:pt x="193" y="205"/>
                </a:lnTo>
                <a:lnTo>
                  <a:pt x="199" y="205"/>
                </a:lnTo>
                <a:lnTo>
                  <a:pt x="205" y="205"/>
                </a:lnTo>
                <a:lnTo>
                  <a:pt x="210" y="205"/>
                </a:lnTo>
                <a:lnTo>
                  <a:pt x="216" y="205"/>
                </a:lnTo>
                <a:lnTo>
                  <a:pt x="222" y="205"/>
                </a:lnTo>
                <a:lnTo>
                  <a:pt x="233" y="205"/>
                </a:lnTo>
                <a:lnTo>
                  <a:pt x="228" y="205"/>
                </a:lnTo>
                <a:lnTo>
                  <a:pt x="233" y="205"/>
                </a:lnTo>
                <a:lnTo>
                  <a:pt x="239" y="199"/>
                </a:lnTo>
                <a:lnTo>
                  <a:pt x="245" y="194"/>
                </a:lnTo>
                <a:lnTo>
                  <a:pt x="250" y="188"/>
                </a:lnTo>
                <a:lnTo>
                  <a:pt x="250" y="182"/>
                </a:lnTo>
                <a:lnTo>
                  <a:pt x="256" y="176"/>
                </a:lnTo>
                <a:lnTo>
                  <a:pt x="256" y="171"/>
                </a:lnTo>
                <a:lnTo>
                  <a:pt x="262" y="165"/>
                </a:lnTo>
                <a:lnTo>
                  <a:pt x="267" y="159"/>
                </a:lnTo>
                <a:lnTo>
                  <a:pt x="267" y="154"/>
                </a:lnTo>
                <a:lnTo>
                  <a:pt x="273" y="148"/>
                </a:lnTo>
                <a:lnTo>
                  <a:pt x="279" y="142"/>
                </a:lnTo>
                <a:lnTo>
                  <a:pt x="284" y="137"/>
                </a:lnTo>
                <a:lnTo>
                  <a:pt x="284" y="131"/>
                </a:lnTo>
                <a:lnTo>
                  <a:pt x="290" y="125"/>
                </a:lnTo>
                <a:lnTo>
                  <a:pt x="296" y="120"/>
                </a:lnTo>
                <a:lnTo>
                  <a:pt x="301" y="114"/>
                </a:lnTo>
                <a:lnTo>
                  <a:pt x="313" y="103"/>
                </a:lnTo>
                <a:lnTo>
                  <a:pt x="313" y="97"/>
                </a:lnTo>
                <a:lnTo>
                  <a:pt x="319" y="91"/>
                </a:lnTo>
                <a:lnTo>
                  <a:pt x="324" y="85"/>
                </a:lnTo>
                <a:lnTo>
                  <a:pt x="330" y="80"/>
                </a:lnTo>
                <a:lnTo>
                  <a:pt x="336" y="74"/>
                </a:lnTo>
                <a:lnTo>
                  <a:pt x="341" y="68"/>
                </a:lnTo>
                <a:lnTo>
                  <a:pt x="347" y="63"/>
                </a:lnTo>
                <a:lnTo>
                  <a:pt x="353" y="57"/>
                </a:lnTo>
                <a:lnTo>
                  <a:pt x="358" y="51"/>
                </a:lnTo>
                <a:lnTo>
                  <a:pt x="364" y="46"/>
                </a:lnTo>
                <a:lnTo>
                  <a:pt x="370" y="40"/>
                </a:lnTo>
                <a:lnTo>
                  <a:pt x="375" y="34"/>
                </a:lnTo>
                <a:lnTo>
                  <a:pt x="381" y="29"/>
                </a:lnTo>
                <a:lnTo>
                  <a:pt x="387" y="23"/>
                </a:lnTo>
                <a:lnTo>
                  <a:pt x="392" y="17"/>
                </a:lnTo>
                <a:lnTo>
                  <a:pt x="398" y="12"/>
                </a:lnTo>
                <a:lnTo>
                  <a:pt x="404" y="6"/>
                </a:lnTo>
                <a:lnTo>
                  <a:pt x="41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76" name="Rectangle 1388"/>
          <p:cNvSpPr>
            <a:spLocks noChangeArrowheads="1"/>
          </p:cNvSpPr>
          <p:nvPr/>
        </p:nvSpPr>
        <p:spPr bwMode="auto">
          <a:xfrm>
            <a:off x="1957388" y="54006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77" name="Rectangle 1389"/>
          <p:cNvSpPr>
            <a:spLocks noChangeArrowheads="1"/>
          </p:cNvSpPr>
          <p:nvPr/>
        </p:nvSpPr>
        <p:spPr bwMode="auto">
          <a:xfrm>
            <a:off x="1957388" y="54006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78" name="Freeform 1390"/>
          <p:cNvSpPr>
            <a:spLocks/>
          </p:cNvSpPr>
          <p:nvPr/>
        </p:nvSpPr>
        <p:spPr bwMode="auto">
          <a:xfrm>
            <a:off x="2290763" y="54006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79" name="Freeform 1391"/>
          <p:cNvSpPr>
            <a:spLocks/>
          </p:cNvSpPr>
          <p:nvPr/>
        </p:nvSpPr>
        <p:spPr bwMode="auto">
          <a:xfrm>
            <a:off x="1957388" y="57356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80" name="Line 1392"/>
          <p:cNvSpPr>
            <a:spLocks noChangeShapeType="1"/>
          </p:cNvSpPr>
          <p:nvPr/>
        </p:nvSpPr>
        <p:spPr bwMode="auto">
          <a:xfrm>
            <a:off x="1957388"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1" name="Freeform 1393"/>
          <p:cNvSpPr>
            <a:spLocks/>
          </p:cNvSpPr>
          <p:nvPr/>
        </p:nvSpPr>
        <p:spPr bwMode="auto">
          <a:xfrm>
            <a:off x="1957388"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82" name="Line 1394"/>
          <p:cNvSpPr>
            <a:spLocks noChangeShapeType="1"/>
          </p:cNvSpPr>
          <p:nvPr/>
        </p:nvSpPr>
        <p:spPr bwMode="auto">
          <a:xfrm flipV="1">
            <a:off x="195738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3" name="Line 1395"/>
          <p:cNvSpPr>
            <a:spLocks noChangeShapeType="1"/>
          </p:cNvSpPr>
          <p:nvPr/>
        </p:nvSpPr>
        <p:spPr bwMode="auto">
          <a:xfrm>
            <a:off x="1957388" y="60785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4" name="Line 1396"/>
          <p:cNvSpPr>
            <a:spLocks noChangeShapeType="1"/>
          </p:cNvSpPr>
          <p:nvPr/>
        </p:nvSpPr>
        <p:spPr bwMode="auto">
          <a:xfrm flipV="1">
            <a:off x="195738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5" name="Line 1397"/>
          <p:cNvSpPr>
            <a:spLocks noChangeShapeType="1"/>
          </p:cNvSpPr>
          <p:nvPr/>
        </p:nvSpPr>
        <p:spPr bwMode="auto">
          <a:xfrm flipV="1">
            <a:off x="2290763" y="60690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6" name="Line 1398"/>
          <p:cNvSpPr>
            <a:spLocks noChangeShapeType="1"/>
          </p:cNvSpPr>
          <p:nvPr/>
        </p:nvSpPr>
        <p:spPr bwMode="auto">
          <a:xfrm>
            <a:off x="2290763" y="54006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7" name="Line 1399"/>
          <p:cNvSpPr>
            <a:spLocks noChangeShapeType="1"/>
          </p:cNvSpPr>
          <p:nvPr/>
        </p:nvSpPr>
        <p:spPr bwMode="auto">
          <a:xfrm>
            <a:off x="1957388" y="57356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8" name="Line 1400"/>
          <p:cNvSpPr>
            <a:spLocks noChangeShapeType="1"/>
          </p:cNvSpPr>
          <p:nvPr/>
        </p:nvSpPr>
        <p:spPr bwMode="auto">
          <a:xfrm flipH="1">
            <a:off x="2625725" y="57356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9" name="Line 1401"/>
          <p:cNvSpPr>
            <a:spLocks noChangeShapeType="1"/>
          </p:cNvSpPr>
          <p:nvPr/>
        </p:nvSpPr>
        <p:spPr bwMode="auto">
          <a:xfrm>
            <a:off x="1957388"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90" name="Freeform 1402"/>
          <p:cNvSpPr>
            <a:spLocks/>
          </p:cNvSpPr>
          <p:nvPr/>
        </p:nvSpPr>
        <p:spPr bwMode="auto">
          <a:xfrm>
            <a:off x="1957388"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1" name="Line 1403"/>
          <p:cNvSpPr>
            <a:spLocks noChangeShapeType="1"/>
          </p:cNvSpPr>
          <p:nvPr/>
        </p:nvSpPr>
        <p:spPr bwMode="auto">
          <a:xfrm flipV="1">
            <a:off x="195738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92" name="Freeform 1404"/>
          <p:cNvSpPr>
            <a:spLocks/>
          </p:cNvSpPr>
          <p:nvPr/>
        </p:nvSpPr>
        <p:spPr bwMode="auto">
          <a:xfrm>
            <a:off x="1957388" y="54006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1" y="330"/>
                </a:lnTo>
                <a:lnTo>
                  <a:pt x="96" y="324"/>
                </a:lnTo>
                <a:lnTo>
                  <a:pt x="102" y="319"/>
                </a:lnTo>
                <a:lnTo>
                  <a:pt x="108" y="313"/>
                </a:lnTo>
                <a:lnTo>
                  <a:pt x="113" y="307"/>
                </a:lnTo>
                <a:lnTo>
                  <a:pt x="119" y="302"/>
                </a:lnTo>
                <a:lnTo>
                  <a:pt x="125" y="296"/>
                </a:lnTo>
                <a:lnTo>
                  <a:pt x="130" y="290"/>
                </a:lnTo>
                <a:lnTo>
                  <a:pt x="136" y="285"/>
                </a:lnTo>
                <a:lnTo>
                  <a:pt x="142" y="279"/>
                </a:lnTo>
                <a:lnTo>
                  <a:pt x="148" y="273"/>
                </a:lnTo>
                <a:lnTo>
                  <a:pt x="153" y="268"/>
                </a:lnTo>
                <a:lnTo>
                  <a:pt x="159" y="262"/>
                </a:lnTo>
                <a:lnTo>
                  <a:pt x="165" y="256"/>
                </a:lnTo>
                <a:lnTo>
                  <a:pt x="170" y="250"/>
                </a:lnTo>
                <a:lnTo>
                  <a:pt x="176" y="245"/>
                </a:lnTo>
                <a:lnTo>
                  <a:pt x="182" y="239"/>
                </a:lnTo>
                <a:lnTo>
                  <a:pt x="187" y="233"/>
                </a:lnTo>
                <a:lnTo>
                  <a:pt x="193" y="228"/>
                </a:lnTo>
                <a:lnTo>
                  <a:pt x="199" y="222"/>
                </a:lnTo>
                <a:lnTo>
                  <a:pt x="204" y="216"/>
                </a:lnTo>
                <a:lnTo>
                  <a:pt x="210" y="211"/>
                </a:lnTo>
                <a:lnTo>
                  <a:pt x="216" y="205"/>
                </a:lnTo>
                <a:lnTo>
                  <a:pt x="222" y="199"/>
                </a:lnTo>
                <a:lnTo>
                  <a:pt x="227" y="194"/>
                </a:lnTo>
                <a:lnTo>
                  <a:pt x="233" y="188"/>
                </a:lnTo>
                <a:lnTo>
                  <a:pt x="239" y="182"/>
                </a:lnTo>
                <a:lnTo>
                  <a:pt x="244" y="176"/>
                </a:lnTo>
                <a:lnTo>
                  <a:pt x="250" y="171"/>
                </a:lnTo>
                <a:lnTo>
                  <a:pt x="256" y="165"/>
                </a:lnTo>
                <a:lnTo>
                  <a:pt x="261" y="159"/>
                </a:lnTo>
                <a:lnTo>
                  <a:pt x="267" y="154"/>
                </a:lnTo>
                <a:lnTo>
                  <a:pt x="273" y="148"/>
                </a:lnTo>
                <a:lnTo>
                  <a:pt x="278" y="142"/>
                </a:lnTo>
                <a:lnTo>
                  <a:pt x="284" y="137"/>
                </a:lnTo>
                <a:lnTo>
                  <a:pt x="290" y="131"/>
                </a:lnTo>
                <a:lnTo>
                  <a:pt x="295" y="125"/>
                </a:lnTo>
                <a:lnTo>
                  <a:pt x="301" y="120"/>
                </a:lnTo>
                <a:lnTo>
                  <a:pt x="307" y="114"/>
                </a:lnTo>
                <a:lnTo>
                  <a:pt x="313"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3" name="Freeform 1405"/>
          <p:cNvSpPr>
            <a:spLocks/>
          </p:cNvSpPr>
          <p:nvPr/>
        </p:nvSpPr>
        <p:spPr bwMode="auto">
          <a:xfrm>
            <a:off x="1957388" y="5400675"/>
            <a:ext cx="676275" cy="668338"/>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2147483647 h 421"/>
              <a:gd name="T92" fmla="*/ 2147483647 w 426"/>
              <a:gd name="T93" fmla="*/ 2147483647 h 421"/>
              <a:gd name="T94" fmla="*/ 2147483647 w 426"/>
              <a:gd name="T95" fmla="*/ 0 h 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26"/>
              <a:gd name="T145" fmla="*/ 0 h 421"/>
              <a:gd name="T146" fmla="*/ 426 w 426"/>
              <a:gd name="T147" fmla="*/ 421 h 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26" h="421">
                <a:moveTo>
                  <a:pt x="0" y="421"/>
                </a:moveTo>
                <a:lnTo>
                  <a:pt x="11" y="410"/>
                </a:lnTo>
                <a:lnTo>
                  <a:pt x="5" y="410"/>
                </a:lnTo>
                <a:lnTo>
                  <a:pt x="11" y="410"/>
                </a:lnTo>
                <a:lnTo>
                  <a:pt x="22" y="398"/>
                </a:lnTo>
                <a:lnTo>
                  <a:pt x="17" y="398"/>
                </a:lnTo>
                <a:lnTo>
                  <a:pt x="22" y="398"/>
                </a:lnTo>
                <a:lnTo>
                  <a:pt x="34" y="387"/>
                </a:lnTo>
                <a:lnTo>
                  <a:pt x="34" y="381"/>
                </a:lnTo>
                <a:lnTo>
                  <a:pt x="39" y="376"/>
                </a:lnTo>
                <a:lnTo>
                  <a:pt x="45" y="370"/>
                </a:lnTo>
                <a:lnTo>
                  <a:pt x="51" y="364"/>
                </a:lnTo>
                <a:lnTo>
                  <a:pt x="57" y="359"/>
                </a:lnTo>
                <a:lnTo>
                  <a:pt x="62" y="353"/>
                </a:lnTo>
                <a:lnTo>
                  <a:pt x="68" y="347"/>
                </a:lnTo>
                <a:lnTo>
                  <a:pt x="79" y="336"/>
                </a:lnTo>
                <a:lnTo>
                  <a:pt x="74" y="336"/>
                </a:lnTo>
                <a:lnTo>
                  <a:pt x="79" y="336"/>
                </a:lnTo>
                <a:lnTo>
                  <a:pt x="85" y="330"/>
                </a:lnTo>
                <a:lnTo>
                  <a:pt x="85" y="324"/>
                </a:lnTo>
                <a:lnTo>
                  <a:pt x="91" y="319"/>
                </a:lnTo>
                <a:lnTo>
                  <a:pt x="91" y="313"/>
                </a:lnTo>
                <a:lnTo>
                  <a:pt x="96" y="307"/>
                </a:lnTo>
                <a:lnTo>
                  <a:pt x="102" y="302"/>
                </a:lnTo>
                <a:lnTo>
                  <a:pt x="108" y="296"/>
                </a:lnTo>
                <a:lnTo>
                  <a:pt x="113" y="290"/>
                </a:lnTo>
                <a:lnTo>
                  <a:pt x="113" y="285"/>
                </a:lnTo>
                <a:lnTo>
                  <a:pt x="119" y="279"/>
                </a:lnTo>
                <a:lnTo>
                  <a:pt x="119" y="273"/>
                </a:lnTo>
                <a:lnTo>
                  <a:pt x="125" y="268"/>
                </a:lnTo>
                <a:lnTo>
                  <a:pt x="130" y="262"/>
                </a:lnTo>
                <a:lnTo>
                  <a:pt x="130" y="250"/>
                </a:lnTo>
                <a:lnTo>
                  <a:pt x="136" y="245"/>
                </a:lnTo>
                <a:lnTo>
                  <a:pt x="142" y="239"/>
                </a:lnTo>
                <a:lnTo>
                  <a:pt x="142" y="233"/>
                </a:lnTo>
                <a:lnTo>
                  <a:pt x="148" y="228"/>
                </a:lnTo>
                <a:lnTo>
                  <a:pt x="148" y="222"/>
                </a:lnTo>
                <a:lnTo>
                  <a:pt x="153" y="216"/>
                </a:lnTo>
                <a:lnTo>
                  <a:pt x="159" y="211"/>
                </a:lnTo>
                <a:lnTo>
                  <a:pt x="165" y="205"/>
                </a:lnTo>
                <a:lnTo>
                  <a:pt x="170" y="205"/>
                </a:lnTo>
                <a:lnTo>
                  <a:pt x="176" y="205"/>
                </a:lnTo>
                <a:lnTo>
                  <a:pt x="182" y="205"/>
                </a:lnTo>
                <a:lnTo>
                  <a:pt x="187" y="205"/>
                </a:lnTo>
                <a:lnTo>
                  <a:pt x="193" y="205"/>
                </a:lnTo>
                <a:lnTo>
                  <a:pt x="199" y="211"/>
                </a:lnTo>
                <a:lnTo>
                  <a:pt x="204" y="211"/>
                </a:lnTo>
                <a:lnTo>
                  <a:pt x="210" y="211"/>
                </a:lnTo>
                <a:lnTo>
                  <a:pt x="216" y="211"/>
                </a:lnTo>
                <a:lnTo>
                  <a:pt x="222" y="211"/>
                </a:lnTo>
                <a:lnTo>
                  <a:pt x="227" y="216"/>
                </a:lnTo>
                <a:lnTo>
                  <a:pt x="233" y="216"/>
                </a:lnTo>
                <a:lnTo>
                  <a:pt x="239" y="216"/>
                </a:lnTo>
                <a:lnTo>
                  <a:pt x="244" y="216"/>
                </a:lnTo>
                <a:lnTo>
                  <a:pt x="250" y="216"/>
                </a:lnTo>
                <a:lnTo>
                  <a:pt x="256" y="216"/>
                </a:lnTo>
                <a:lnTo>
                  <a:pt x="267" y="205"/>
                </a:lnTo>
                <a:lnTo>
                  <a:pt x="261" y="205"/>
                </a:lnTo>
                <a:lnTo>
                  <a:pt x="267" y="205"/>
                </a:lnTo>
                <a:lnTo>
                  <a:pt x="273" y="199"/>
                </a:lnTo>
                <a:lnTo>
                  <a:pt x="273" y="194"/>
                </a:lnTo>
                <a:lnTo>
                  <a:pt x="278" y="188"/>
                </a:lnTo>
                <a:lnTo>
                  <a:pt x="284" y="182"/>
                </a:lnTo>
                <a:lnTo>
                  <a:pt x="284" y="176"/>
                </a:lnTo>
                <a:lnTo>
                  <a:pt x="290" y="171"/>
                </a:lnTo>
                <a:lnTo>
                  <a:pt x="290" y="159"/>
                </a:lnTo>
                <a:lnTo>
                  <a:pt x="295" y="154"/>
                </a:lnTo>
                <a:lnTo>
                  <a:pt x="301" y="148"/>
                </a:lnTo>
                <a:lnTo>
                  <a:pt x="301" y="142"/>
                </a:lnTo>
                <a:lnTo>
                  <a:pt x="307" y="137"/>
                </a:lnTo>
                <a:lnTo>
                  <a:pt x="313" y="131"/>
                </a:lnTo>
                <a:lnTo>
                  <a:pt x="313" y="125"/>
                </a:lnTo>
                <a:lnTo>
                  <a:pt x="324" y="114"/>
                </a:lnTo>
                <a:lnTo>
                  <a:pt x="318" y="114"/>
                </a:lnTo>
                <a:lnTo>
                  <a:pt x="324" y="114"/>
                </a:lnTo>
                <a:lnTo>
                  <a:pt x="330" y="108"/>
                </a:lnTo>
                <a:lnTo>
                  <a:pt x="330" y="103"/>
                </a:lnTo>
                <a:lnTo>
                  <a:pt x="335" y="97"/>
                </a:lnTo>
                <a:lnTo>
                  <a:pt x="347" y="85"/>
                </a:lnTo>
                <a:lnTo>
                  <a:pt x="347" y="80"/>
                </a:lnTo>
                <a:lnTo>
                  <a:pt x="352" y="74"/>
                </a:lnTo>
                <a:lnTo>
                  <a:pt x="358" y="68"/>
                </a:lnTo>
                <a:lnTo>
                  <a:pt x="364" y="63"/>
                </a:lnTo>
                <a:lnTo>
                  <a:pt x="369" y="57"/>
                </a:lnTo>
                <a:lnTo>
                  <a:pt x="381" y="46"/>
                </a:lnTo>
                <a:lnTo>
                  <a:pt x="375" y="46"/>
                </a:lnTo>
                <a:lnTo>
                  <a:pt x="381" y="46"/>
                </a:lnTo>
                <a:lnTo>
                  <a:pt x="392" y="34"/>
                </a:lnTo>
                <a:lnTo>
                  <a:pt x="386" y="34"/>
                </a:lnTo>
                <a:lnTo>
                  <a:pt x="392" y="34"/>
                </a:lnTo>
                <a:lnTo>
                  <a:pt x="404" y="23"/>
                </a:lnTo>
                <a:lnTo>
                  <a:pt x="404" y="17"/>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4" name="Rectangle 1406"/>
          <p:cNvSpPr>
            <a:spLocks noChangeArrowheads="1"/>
          </p:cNvSpPr>
          <p:nvPr/>
        </p:nvSpPr>
        <p:spPr bwMode="auto">
          <a:xfrm>
            <a:off x="3059113" y="54006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95" name="Rectangle 1407"/>
          <p:cNvSpPr>
            <a:spLocks noChangeArrowheads="1"/>
          </p:cNvSpPr>
          <p:nvPr/>
        </p:nvSpPr>
        <p:spPr bwMode="auto">
          <a:xfrm>
            <a:off x="3059113" y="54006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6" name="Freeform 1408"/>
          <p:cNvSpPr>
            <a:spLocks/>
          </p:cNvSpPr>
          <p:nvPr/>
        </p:nvSpPr>
        <p:spPr bwMode="auto">
          <a:xfrm>
            <a:off x="3392488" y="54006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7" name="Freeform 1409"/>
          <p:cNvSpPr>
            <a:spLocks/>
          </p:cNvSpPr>
          <p:nvPr/>
        </p:nvSpPr>
        <p:spPr bwMode="auto">
          <a:xfrm>
            <a:off x="3059113" y="57356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8" name="Line 1410"/>
          <p:cNvSpPr>
            <a:spLocks noChangeShapeType="1"/>
          </p:cNvSpPr>
          <p:nvPr/>
        </p:nvSpPr>
        <p:spPr bwMode="auto">
          <a:xfrm>
            <a:off x="3059113"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99" name="Freeform 1411"/>
          <p:cNvSpPr>
            <a:spLocks/>
          </p:cNvSpPr>
          <p:nvPr/>
        </p:nvSpPr>
        <p:spPr bwMode="auto">
          <a:xfrm>
            <a:off x="3059113"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00" name="Line 1412"/>
          <p:cNvSpPr>
            <a:spLocks noChangeShapeType="1"/>
          </p:cNvSpPr>
          <p:nvPr/>
        </p:nvSpPr>
        <p:spPr bwMode="auto">
          <a:xfrm flipV="1">
            <a:off x="305911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1" name="Line 1413"/>
          <p:cNvSpPr>
            <a:spLocks noChangeShapeType="1"/>
          </p:cNvSpPr>
          <p:nvPr/>
        </p:nvSpPr>
        <p:spPr bwMode="auto">
          <a:xfrm>
            <a:off x="3059113" y="60785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2" name="Line 1414"/>
          <p:cNvSpPr>
            <a:spLocks noChangeShapeType="1"/>
          </p:cNvSpPr>
          <p:nvPr/>
        </p:nvSpPr>
        <p:spPr bwMode="auto">
          <a:xfrm flipV="1">
            <a:off x="305911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3" name="Line 1415"/>
          <p:cNvSpPr>
            <a:spLocks noChangeShapeType="1"/>
          </p:cNvSpPr>
          <p:nvPr/>
        </p:nvSpPr>
        <p:spPr bwMode="auto">
          <a:xfrm flipV="1">
            <a:off x="3392488" y="60690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4" name="Line 1416"/>
          <p:cNvSpPr>
            <a:spLocks noChangeShapeType="1"/>
          </p:cNvSpPr>
          <p:nvPr/>
        </p:nvSpPr>
        <p:spPr bwMode="auto">
          <a:xfrm>
            <a:off x="3392488" y="54006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5" name="Line 1417"/>
          <p:cNvSpPr>
            <a:spLocks noChangeShapeType="1"/>
          </p:cNvSpPr>
          <p:nvPr/>
        </p:nvSpPr>
        <p:spPr bwMode="auto">
          <a:xfrm>
            <a:off x="3059113" y="57356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6" name="Line 1418"/>
          <p:cNvSpPr>
            <a:spLocks noChangeShapeType="1"/>
          </p:cNvSpPr>
          <p:nvPr/>
        </p:nvSpPr>
        <p:spPr bwMode="auto">
          <a:xfrm flipH="1">
            <a:off x="3727450" y="57356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7" name="Line 1419"/>
          <p:cNvSpPr>
            <a:spLocks noChangeShapeType="1"/>
          </p:cNvSpPr>
          <p:nvPr/>
        </p:nvSpPr>
        <p:spPr bwMode="auto">
          <a:xfrm>
            <a:off x="3059113"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8" name="Freeform 1420"/>
          <p:cNvSpPr>
            <a:spLocks/>
          </p:cNvSpPr>
          <p:nvPr/>
        </p:nvSpPr>
        <p:spPr bwMode="auto">
          <a:xfrm>
            <a:off x="3059113"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09" name="Line 1421"/>
          <p:cNvSpPr>
            <a:spLocks noChangeShapeType="1"/>
          </p:cNvSpPr>
          <p:nvPr/>
        </p:nvSpPr>
        <p:spPr bwMode="auto">
          <a:xfrm flipV="1">
            <a:off x="305911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10" name="Freeform 1422"/>
          <p:cNvSpPr>
            <a:spLocks/>
          </p:cNvSpPr>
          <p:nvPr/>
        </p:nvSpPr>
        <p:spPr bwMode="auto">
          <a:xfrm>
            <a:off x="3059113" y="54006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1" y="330"/>
                </a:lnTo>
                <a:lnTo>
                  <a:pt x="96" y="324"/>
                </a:lnTo>
                <a:lnTo>
                  <a:pt x="102" y="319"/>
                </a:lnTo>
                <a:lnTo>
                  <a:pt x="108" y="313"/>
                </a:lnTo>
                <a:lnTo>
                  <a:pt x="113" y="307"/>
                </a:lnTo>
                <a:lnTo>
                  <a:pt x="119" y="302"/>
                </a:lnTo>
                <a:lnTo>
                  <a:pt x="125" y="296"/>
                </a:lnTo>
                <a:lnTo>
                  <a:pt x="130" y="290"/>
                </a:lnTo>
                <a:lnTo>
                  <a:pt x="136" y="285"/>
                </a:lnTo>
                <a:lnTo>
                  <a:pt x="142" y="279"/>
                </a:lnTo>
                <a:lnTo>
                  <a:pt x="148" y="273"/>
                </a:lnTo>
                <a:lnTo>
                  <a:pt x="153" y="268"/>
                </a:lnTo>
                <a:lnTo>
                  <a:pt x="159" y="262"/>
                </a:lnTo>
                <a:lnTo>
                  <a:pt x="165" y="256"/>
                </a:lnTo>
                <a:lnTo>
                  <a:pt x="170" y="250"/>
                </a:lnTo>
                <a:lnTo>
                  <a:pt x="176" y="245"/>
                </a:lnTo>
                <a:lnTo>
                  <a:pt x="182" y="239"/>
                </a:lnTo>
                <a:lnTo>
                  <a:pt x="187" y="233"/>
                </a:lnTo>
                <a:lnTo>
                  <a:pt x="193" y="228"/>
                </a:lnTo>
                <a:lnTo>
                  <a:pt x="199" y="222"/>
                </a:lnTo>
                <a:lnTo>
                  <a:pt x="204" y="216"/>
                </a:lnTo>
                <a:lnTo>
                  <a:pt x="210" y="211"/>
                </a:lnTo>
                <a:lnTo>
                  <a:pt x="216" y="205"/>
                </a:lnTo>
                <a:lnTo>
                  <a:pt x="221" y="199"/>
                </a:lnTo>
                <a:lnTo>
                  <a:pt x="227" y="194"/>
                </a:lnTo>
                <a:lnTo>
                  <a:pt x="233" y="188"/>
                </a:lnTo>
                <a:lnTo>
                  <a:pt x="239" y="182"/>
                </a:lnTo>
                <a:lnTo>
                  <a:pt x="244" y="176"/>
                </a:lnTo>
                <a:lnTo>
                  <a:pt x="250" y="171"/>
                </a:lnTo>
                <a:lnTo>
                  <a:pt x="256" y="165"/>
                </a:lnTo>
                <a:lnTo>
                  <a:pt x="261" y="159"/>
                </a:lnTo>
                <a:lnTo>
                  <a:pt x="267" y="154"/>
                </a:lnTo>
                <a:lnTo>
                  <a:pt x="273" y="148"/>
                </a:lnTo>
                <a:lnTo>
                  <a:pt x="278" y="142"/>
                </a:lnTo>
                <a:lnTo>
                  <a:pt x="284" y="137"/>
                </a:lnTo>
                <a:lnTo>
                  <a:pt x="290" y="131"/>
                </a:lnTo>
                <a:lnTo>
                  <a:pt x="295" y="125"/>
                </a:lnTo>
                <a:lnTo>
                  <a:pt x="301" y="120"/>
                </a:lnTo>
                <a:lnTo>
                  <a:pt x="307" y="114"/>
                </a:lnTo>
                <a:lnTo>
                  <a:pt x="313"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1" name="Freeform 1423"/>
          <p:cNvSpPr>
            <a:spLocks/>
          </p:cNvSpPr>
          <p:nvPr/>
        </p:nvSpPr>
        <p:spPr bwMode="auto">
          <a:xfrm>
            <a:off x="3059113" y="5400675"/>
            <a:ext cx="676275" cy="668338"/>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0 h 4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421"/>
              <a:gd name="T140" fmla="*/ 426 w 426"/>
              <a:gd name="T141" fmla="*/ 421 h 4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421">
                <a:moveTo>
                  <a:pt x="0" y="421"/>
                </a:moveTo>
                <a:lnTo>
                  <a:pt x="5" y="415"/>
                </a:lnTo>
                <a:lnTo>
                  <a:pt x="11" y="410"/>
                </a:lnTo>
                <a:lnTo>
                  <a:pt x="17" y="404"/>
                </a:lnTo>
                <a:lnTo>
                  <a:pt x="22" y="398"/>
                </a:lnTo>
                <a:lnTo>
                  <a:pt x="28" y="393"/>
                </a:lnTo>
                <a:lnTo>
                  <a:pt x="39" y="381"/>
                </a:lnTo>
                <a:lnTo>
                  <a:pt x="34" y="381"/>
                </a:lnTo>
                <a:lnTo>
                  <a:pt x="39" y="381"/>
                </a:lnTo>
                <a:lnTo>
                  <a:pt x="51" y="370"/>
                </a:lnTo>
                <a:lnTo>
                  <a:pt x="45" y="370"/>
                </a:lnTo>
                <a:lnTo>
                  <a:pt x="51" y="370"/>
                </a:lnTo>
                <a:lnTo>
                  <a:pt x="57" y="364"/>
                </a:lnTo>
                <a:lnTo>
                  <a:pt x="68" y="353"/>
                </a:lnTo>
                <a:lnTo>
                  <a:pt x="62" y="353"/>
                </a:lnTo>
                <a:lnTo>
                  <a:pt x="68" y="353"/>
                </a:lnTo>
                <a:lnTo>
                  <a:pt x="74" y="347"/>
                </a:lnTo>
                <a:lnTo>
                  <a:pt x="74" y="341"/>
                </a:lnTo>
                <a:lnTo>
                  <a:pt x="79" y="336"/>
                </a:lnTo>
                <a:lnTo>
                  <a:pt x="85" y="330"/>
                </a:lnTo>
                <a:lnTo>
                  <a:pt x="91" y="324"/>
                </a:lnTo>
                <a:lnTo>
                  <a:pt x="96" y="319"/>
                </a:lnTo>
                <a:lnTo>
                  <a:pt x="102" y="313"/>
                </a:lnTo>
                <a:lnTo>
                  <a:pt x="102" y="307"/>
                </a:lnTo>
                <a:lnTo>
                  <a:pt x="108" y="302"/>
                </a:lnTo>
                <a:lnTo>
                  <a:pt x="113" y="296"/>
                </a:lnTo>
                <a:lnTo>
                  <a:pt x="119" y="290"/>
                </a:lnTo>
                <a:lnTo>
                  <a:pt x="119" y="285"/>
                </a:lnTo>
                <a:lnTo>
                  <a:pt x="125" y="279"/>
                </a:lnTo>
                <a:lnTo>
                  <a:pt x="130" y="273"/>
                </a:lnTo>
                <a:lnTo>
                  <a:pt x="130" y="268"/>
                </a:lnTo>
                <a:lnTo>
                  <a:pt x="136" y="262"/>
                </a:lnTo>
                <a:lnTo>
                  <a:pt x="142" y="256"/>
                </a:lnTo>
                <a:lnTo>
                  <a:pt x="142" y="250"/>
                </a:lnTo>
                <a:lnTo>
                  <a:pt x="148" y="245"/>
                </a:lnTo>
                <a:lnTo>
                  <a:pt x="148" y="233"/>
                </a:lnTo>
                <a:lnTo>
                  <a:pt x="153" y="228"/>
                </a:lnTo>
                <a:lnTo>
                  <a:pt x="159" y="222"/>
                </a:lnTo>
                <a:lnTo>
                  <a:pt x="165" y="216"/>
                </a:lnTo>
                <a:lnTo>
                  <a:pt x="170" y="211"/>
                </a:lnTo>
                <a:lnTo>
                  <a:pt x="182" y="211"/>
                </a:lnTo>
                <a:lnTo>
                  <a:pt x="176" y="211"/>
                </a:lnTo>
                <a:lnTo>
                  <a:pt x="182" y="211"/>
                </a:lnTo>
                <a:lnTo>
                  <a:pt x="187" y="211"/>
                </a:lnTo>
                <a:lnTo>
                  <a:pt x="193" y="211"/>
                </a:lnTo>
                <a:lnTo>
                  <a:pt x="199" y="211"/>
                </a:lnTo>
                <a:lnTo>
                  <a:pt x="204" y="211"/>
                </a:lnTo>
                <a:lnTo>
                  <a:pt x="210" y="211"/>
                </a:lnTo>
                <a:lnTo>
                  <a:pt x="216" y="211"/>
                </a:lnTo>
                <a:lnTo>
                  <a:pt x="221" y="211"/>
                </a:lnTo>
                <a:lnTo>
                  <a:pt x="227" y="211"/>
                </a:lnTo>
                <a:lnTo>
                  <a:pt x="233" y="211"/>
                </a:lnTo>
                <a:lnTo>
                  <a:pt x="239" y="211"/>
                </a:lnTo>
                <a:lnTo>
                  <a:pt x="244" y="216"/>
                </a:lnTo>
                <a:lnTo>
                  <a:pt x="250" y="211"/>
                </a:lnTo>
                <a:lnTo>
                  <a:pt x="256" y="205"/>
                </a:lnTo>
                <a:lnTo>
                  <a:pt x="261" y="199"/>
                </a:lnTo>
                <a:lnTo>
                  <a:pt x="267" y="194"/>
                </a:lnTo>
                <a:lnTo>
                  <a:pt x="273" y="188"/>
                </a:lnTo>
                <a:lnTo>
                  <a:pt x="273" y="176"/>
                </a:lnTo>
                <a:lnTo>
                  <a:pt x="278" y="171"/>
                </a:lnTo>
                <a:lnTo>
                  <a:pt x="284" y="165"/>
                </a:lnTo>
                <a:lnTo>
                  <a:pt x="284" y="159"/>
                </a:lnTo>
                <a:lnTo>
                  <a:pt x="290" y="154"/>
                </a:lnTo>
                <a:lnTo>
                  <a:pt x="290" y="148"/>
                </a:lnTo>
                <a:lnTo>
                  <a:pt x="295" y="142"/>
                </a:lnTo>
                <a:lnTo>
                  <a:pt x="301" y="137"/>
                </a:lnTo>
                <a:lnTo>
                  <a:pt x="301" y="131"/>
                </a:lnTo>
                <a:lnTo>
                  <a:pt x="307" y="125"/>
                </a:lnTo>
                <a:lnTo>
                  <a:pt x="313" y="120"/>
                </a:lnTo>
                <a:lnTo>
                  <a:pt x="318" y="114"/>
                </a:lnTo>
                <a:lnTo>
                  <a:pt x="318" y="108"/>
                </a:lnTo>
                <a:lnTo>
                  <a:pt x="324" y="103"/>
                </a:lnTo>
                <a:lnTo>
                  <a:pt x="330" y="97"/>
                </a:lnTo>
                <a:lnTo>
                  <a:pt x="335" y="91"/>
                </a:lnTo>
                <a:lnTo>
                  <a:pt x="341" y="85"/>
                </a:lnTo>
                <a:lnTo>
                  <a:pt x="347" y="80"/>
                </a:lnTo>
                <a:lnTo>
                  <a:pt x="347" y="74"/>
                </a:lnTo>
                <a:lnTo>
                  <a:pt x="352" y="68"/>
                </a:lnTo>
                <a:lnTo>
                  <a:pt x="358" y="63"/>
                </a:lnTo>
                <a:lnTo>
                  <a:pt x="364" y="57"/>
                </a:lnTo>
                <a:lnTo>
                  <a:pt x="369" y="51"/>
                </a:lnTo>
                <a:lnTo>
                  <a:pt x="375" y="46"/>
                </a:lnTo>
                <a:lnTo>
                  <a:pt x="381" y="40"/>
                </a:lnTo>
                <a:lnTo>
                  <a:pt x="386" y="34"/>
                </a:lnTo>
                <a:lnTo>
                  <a:pt x="392" y="29"/>
                </a:lnTo>
                <a:lnTo>
                  <a:pt x="398" y="23"/>
                </a:lnTo>
                <a:lnTo>
                  <a:pt x="404" y="17"/>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2" name="Rectangle 1424"/>
          <p:cNvSpPr>
            <a:spLocks noChangeArrowheads="1"/>
          </p:cNvSpPr>
          <p:nvPr/>
        </p:nvSpPr>
        <p:spPr bwMode="auto">
          <a:xfrm>
            <a:off x="4160838" y="54006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513" name="Rectangle 1425"/>
          <p:cNvSpPr>
            <a:spLocks noChangeArrowheads="1"/>
          </p:cNvSpPr>
          <p:nvPr/>
        </p:nvSpPr>
        <p:spPr bwMode="auto">
          <a:xfrm>
            <a:off x="4160838" y="54006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4" name="Freeform 1426"/>
          <p:cNvSpPr>
            <a:spLocks/>
          </p:cNvSpPr>
          <p:nvPr/>
        </p:nvSpPr>
        <p:spPr bwMode="auto">
          <a:xfrm>
            <a:off x="4494213" y="54006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5" name="Freeform 1427"/>
          <p:cNvSpPr>
            <a:spLocks/>
          </p:cNvSpPr>
          <p:nvPr/>
        </p:nvSpPr>
        <p:spPr bwMode="auto">
          <a:xfrm>
            <a:off x="4160838" y="57356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6" name="Line 1428"/>
          <p:cNvSpPr>
            <a:spLocks noChangeShapeType="1"/>
          </p:cNvSpPr>
          <p:nvPr/>
        </p:nvSpPr>
        <p:spPr bwMode="auto">
          <a:xfrm>
            <a:off x="4160838"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17" name="Freeform 1429"/>
          <p:cNvSpPr>
            <a:spLocks/>
          </p:cNvSpPr>
          <p:nvPr/>
        </p:nvSpPr>
        <p:spPr bwMode="auto">
          <a:xfrm>
            <a:off x="4160838"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8" name="Line 1430"/>
          <p:cNvSpPr>
            <a:spLocks noChangeShapeType="1"/>
          </p:cNvSpPr>
          <p:nvPr/>
        </p:nvSpPr>
        <p:spPr bwMode="auto">
          <a:xfrm flipV="1">
            <a:off x="416083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19" name="Line 1431"/>
          <p:cNvSpPr>
            <a:spLocks noChangeShapeType="1"/>
          </p:cNvSpPr>
          <p:nvPr/>
        </p:nvSpPr>
        <p:spPr bwMode="auto">
          <a:xfrm>
            <a:off x="4160838" y="60785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0" name="Line 1432"/>
          <p:cNvSpPr>
            <a:spLocks noChangeShapeType="1"/>
          </p:cNvSpPr>
          <p:nvPr/>
        </p:nvSpPr>
        <p:spPr bwMode="auto">
          <a:xfrm flipV="1">
            <a:off x="416083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1" name="Line 1433"/>
          <p:cNvSpPr>
            <a:spLocks noChangeShapeType="1"/>
          </p:cNvSpPr>
          <p:nvPr/>
        </p:nvSpPr>
        <p:spPr bwMode="auto">
          <a:xfrm flipV="1">
            <a:off x="4494213" y="60690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2" name="Line 1434"/>
          <p:cNvSpPr>
            <a:spLocks noChangeShapeType="1"/>
          </p:cNvSpPr>
          <p:nvPr/>
        </p:nvSpPr>
        <p:spPr bwMode="auto">
          <a:xfrm>
            <a:off x="4494213" y="54006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3" name="Line 1435"/>
          <p:cNvSpPr>
            <a:spLocks noChangeShapeType="1"/>
          </p:cNvSpPr>
          <p:nvPr/>
        </p:nvSpPr>
        <p:spPr bwMode="auto">
          <a:xfrm>
            <a:off x="4160838" y="57356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4" name="Line 1436"/>
          <p:cNvSpPr>
            <a:spLocks noChangeShapeType="1"/>
          </p:cNvSpPr>
          <p:nvPr/>
        </p:nvSpPr>
        <p:spPr bwMode="auto">
          <a:xfrm flipH="1">
            <a:off x="4829175" y="57356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5" name="Line 1437"/>
          <p:cNvSpPr>
            <a:spLocks noChangeShapeType="1"/>
          </p:cNvSpPr>
          <p:nvPr/>
        </p:nvSpPr>
        <p:spPr bwMode="auto">
          <a:xfrm>
            <a:off x="4160838"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6" name="Freeform 1438"/>
          <p:cNvSpPr>
            <a:spLocks/>
          </p:cNvSpPr>
          <p:nvPr/>
        </p:nvSpPr>
        <p:spPr bwMode="auto">
          <a:xfrm>
            <a:off x="4160838"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27" name="Line 1439"/>
          <p:cNvSpPr>
            <a:spLocks noChangeShapeType="1"/>
          </p:cNvSpPr>
          <p:nvPr/>
        </p:nvSpPr>
        <p:spPr bwMode="auto">
          <a:xfrm flipV="1">
            <a:off x="416083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8" name="Freeform 1440"/>
          <p:cNvSpPr>
            <a:spLocks/>
          </p:cNvSpPr>
          <p:nvPr/>
        </p:nvSpPr>
        <p:spPr bwMode="auto">
          <a:xfrm>
            <a:off x="4160838" y="54006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1" y="330"/>
                </a:lnTo>
                <a:lnTo>
                  <a:pt x="96" y="324"/>
                </a:lnTo>
                <a:lnTo>
                  <a:pt x="102" y="319"/>
                </a:lnTo>
                <a:lnTo>
                  <a:pt x="108" y="313"/>
                </a:lnTo>
                <a:lnTo>
                  <a:pt x="113" y="307"/>
                </a:lnTo>
                <a:lnTo>
                  <a:pt x="119" y="302"/>
                </a:lnTo>
                <a:lnTo>
                  <a:pt x="125" y="296"/>
                </a:lnTo>
                <a:lnTo>
                  <a:pt x="130" y="290"/>
                </a:lnTo>
                <a:lnTo>
                  <a:pt x="136" y="285"/>
                </a:lnTo>
                <a:lnTo>
                  <a:pt x="142" y="279"/>
                </a:lnTo>
                <a:lnTo>
                  <a:pt x="148" y="273"/>
                </a:lnTo>
                <a:lnTo>
                  <a:pt x="153" y="268"/>
                </a:lnTo>
                <a:lnTo>
                  <a:pt x="159" y="262"/>
                </a:lnTo>
                <a:lnTo>
                  <a:pt x="165" y="256"/>
                </a:lnTo>
                <a:lnTo>
                  <a:pt x="170" y="250"/>
                </a:lnTo>
                <a:lnTo>
                  <a:pt x="176" y="245"/>
                </a:lnTo>
                <a:lnTo>
                  <a:pt x="182" y="239"/>
                </a:lnTo>
                <a:lnTo>
                  <a:pt x="187" y="233"/>
                </a:lnTo>
                <a:lnTo>
                  <a:pt x="193" y="228"/>
                </a:lnTo>
                <a:lnTo>
                  <a:pt x="199" y="222"/>
                </a:lnTo>
                <a:lnTo>
                  <a:pt x="204" y="216"/>
                </a:lnTo>
                <a:lnTo>
                  <a:pt x="210" y="211"/>
                </a:lnTo>
                <a:lnTo>
                  <a:pt x="216" y="205"/>
                </a:lnTo>
                <a:lnTo>
                  <a:pt x="221" y="199"/>
                </a:lnTo>
                <a:lnTo>
                  <a:pt x="227" y="194"/>
                </a:lnTo>
                <a:lnTo>
                  <a:pt x="233" y="188"/>
                </a:lnTo>
                <a:lnTo>
                  <a:pt x="239" y="182"/>
                </a:lnTo>
                <a:lnTo>
                  <a:pt x="244" y="176"/>
                </a:lnTo>
                <a:lnTo>
                  <a:pt x="250" y="171"/>
                </a:lnTo>
                <a:lnTo>
                  <a:pt x="256" y="165"/>
                </a:lnTo>
                <a:lnTo>
                  <a:pt x="261" y="159"/>
                </a:lnTo>
                <a:lnTo>
                  <a:pt x="267" y="154"/>
                </a:lnTo>
                <a:lnTo>
                  <a:pt x="273" y="148"/>
                </a:lnTo>
                <a:lnTo>
                  <a:pt x="278" y="142"/>
                </a:lnTo>
                <a:lnTo>
                  <a:pt x="284" y="137"/>
                </a:lnTo>
                <a:lnTo>
                  <a:pt x="290" y="131"/>
                </a:lnTo>
                <a:lnTo>
                  <a:pt x="295" y="125"/>
                </a:lnTo>
                <a:lnTo>
                  <a:pt x="301" y="120"/>
                </a:lnTo>
                <a:lnTo>
                  <a:pt x="307" y="114"/>
                </a:lnTo>
                <a:lnTo>
                  <a:pt x="312"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29" name="Freeform 1441"/>
          <p:cNvSpPr>
            <a:spLocks/>
          </p:cNvSpPr>
          <p:nvPr/>
        </p:nvSpPr>
        <p:spPr bwMode="auto">
          <a:xfrm>
            <a:off x="4160838" y="54006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2147483647 h 427"/>
              <a:gd name="T76" fmla="*/ 2147483647 w 426"/>
              <a:gd name="T77" fmla="*/ 2147483647 h 427"/>
              <a:gd name="T78" fmla="*/ 2147483647 w 426"/>
              <a:gd name="T79" fmla="*/ 2147483647 h 427"/>
              <a:gd name="T80" fmla="*/ 2147483647 w 426"/>
              <a:gd name="T81" fmla="*/ 2147483647 h 427"/>
              <a:gd name="T82" fmla="*/ 2147483647 w 426"/>
              <a:gd name="T83" fmla="*/ 2147483647 h 427"/>
              <a:gd name="T84" fmla="*/ 2147483647 w 426"/>
              <a:gd name="T85" fmla="*/ 2147483647 h 427"/>
              <a:gd name="T86" fmla="*/ 2147483647 w 426"/>
              <a:gd name="T87" fmla="*/ 2147483647 h 427"/>
              <a:gd name="T88" fmla="*/ 2147483647 w 426"/>
              <a:gd name="T89" fmla="*/ 0 h 4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6"/>
              <a:gd name="T136" fmla="*/ 0 h 427"/>
              <a:gd name="T137" fmla="*/ 426 w 426"/>
              <a:gd name="T138" fmla="*/ 427 h 42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6" h="427">
                <a:moveTo>
                  <a:pt x="0" y="427"/>
                </a:moveTo>
                <a:lnTo>
                  <a:pt x="0" y="421"/>
                </a:ln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6" y="324"/>
                </a:lnTo>
                <a:lnTo>
                  <a:pt x="91" y="324"/>
                </a:lnTo>
                <a:lnTo>
                  <a:pt x="96" y="324"/>
                </a:lnTo>
                <a:lnTo>
                  <a:pt x="108" y="313"/>
                </a:lnTo>
                <a:lnTo>
                  <a:pt x="102" y="313"/>
                </a:lnTo>
                <a:lnTo>
                  <a:pt x="108" y="313"/>
                </a:lnTo>
                <a:lnTo>
                  <a:pt x="113" y="307"/>
                </a:lnTo>
                <a:lnTo>
                  <a:pt x="113" y="302"/>
                </a:lnTo>
                <a:lnTo>
                  <a:pt x="125" y="290"/>
                </a:lnTo>
                <a:lnTo>
                  <a:pt x="119" y="290"/>
                </a:lnTo>
                <a:lnTo>
                  <a:pt x="125" y="290"/>
                </a:lnTo>
                <a:lnTo>
                  <a:pt x="130" y="285"/>
                </a:lnTo>
                <a:lnTo>
                  <a:pt x="130" y="279"/>
                </a:lnTo>
                <a:lnTo>
                  <a:pt x="136" y="273"/>
                </a:lnTo>
                <a:lnTo>
                  <a:pt x="142" y="268"/>
                </a:lnTo>
                <a:lnTo>
                  <a:pt x="142" y="262"/>
                </a:lnTo>
                <a:lnTo>
                  <a:pt x="148" y="256"/>
                </a:lnTo>
                <a:lnTo>
                  <a:pt x="148" y="250"/>
                </a:lnTo>
                <a:lnTo>
                  <a:pt x="153" y="245"/>
                </a:lnTo>
                <a:lnTo>
                  <a:pt x="159" y="239"/>
                </a:lnTo>
                <a:lnTo>
                  <a:pt x="159" y="233"/>
                </a:lnTo>
                <a:lnTo>
                  <a:pt x="165" y="228"/>
                </a:lnTo>
                <a:lnTo>
                  <a:pt x="170" y="222"/>
                </a:lnTo>
                <a:lnTo>
                  <a:pt x="170" y="216"/>
                </a:lnTo>
                <a:lnTo>
                  <a:pt x="176" y="211"/>
                </a:lnTo>
                <a:lnTo>
                  <a:pt x="182" y="205"/>
                </a:lnTo>
                <a:lnTo>
                  <a:pt x="187" y="205"/>
                </a:lnTo>
                <a:lnTo>
                  <a:pt x="193" y="205"/>
                </a:lnTo>
                <a:lnTo>
                  <a:pt x="199" y="211"/>
                </a:lnTo>
                <a:lnTo>
                  <a:pt x="204" y="211"/>
                </a:lnTo>
                <a:lnTo>
                  <a:pt x="210" y="211"/>
                </a:lnTo>
                <a:lnTo>
                  <a:pt x="216" y="211"/>
                </a:lnTo>
                <a:lnTo>
                  <a:pt x="221" y="211"/>
                </a:lnTo>
                <a:lnTo>
                  <a:pt x="227" y="216"/>
                </a:lnTo>
                <a:lnTo>
                  <a:pt x="233" y="216"/>
                </a:lnTo>
                <a:lnTo>
                  <a:pt x="239" y="216"/>
                </a:lnTo>
                <a:lnTo>
                  <a:pt x="244" y="211"/>
                </a:lnTo>
                <a:lnTo>
                  <a:pt x="250" y="205"/>
                </a:lnTo>
                <a:lnTo>
                  <a:pt x="256" y="199"/>
                </a:lnTo>
                <a:lnTo>
                  <a:pt x="256" y="194"/>
                </a:lnTo>
                <a:lnTo>
                  <a:pt x="261" y="188"/>
                </a:lnTo>
                <a:lnTo>
                  <a:pt x="261" y="182"/>
                </a:lnTo>
                <a:lnTo>
                  <a:pt x="267" y="176"/>
                </a:lnTo>
                <a:lnTo>
                  <a:pt x="273" y="171"/>
                </a:lnTo>
                <a:lnTo>
                  <a:pt x="273" y="165"/>
                </a:lnTo>
                <a:lnTo>
                  <a:pt x="278" y="159"/>
                </a:lnTo>
                <a:lnTo>
                  <a:pt x="284" y="154"/>
                </a:lnTo>
                <a:lnTo>
                  <a:pt x="284" y="148"/>
                </a:lnTo>
                <a:lnTo>
                  <a:pt x="290" y="142"/>
                </a:lnTo>
                <a:lnTo>
                  <a:pt x="290" y="137"/>
                </a:lnTo>
                <a:lnTo>
                  <a:pt x="295" y="131"/>
                </a:lnTo>
                <a:lnTo>
                  <a:pt x="301" y="125"/>
                </a:lnTo>
                <a:lnTo>
                  <a:pt x="307" y="120"/>
                </a:lnTo>
                <a:lnTo>
                  <a:pt x="318"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4" y="17"/>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30" name="Rectangle 1442"/>
          <p:cNvSpPr>
            <a:spLocks noChangeArrowheads="1"/>
          </p:cNvSpPr>
          <p:nvPr/>
        </p:nvSpPr>
        <p:spPr bwMode="auto">
          <a:xfrm>
            <a:off x="5262563" y="54006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531" name="Rectangle 1443"/>
          <p:cNvSpPr>
            <a:spLocks noChangeArrowheads="1"/>
          </p:cNvSpPr>
          <p:nvPr/>
        </p:nvSpPr>
        <p:spPr bwMode="auto">
          <a:xfrm>
            <a:off x="5262563" y="54006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32" name="Freeform 1444"/>
          <p:cNvSpPr>
            <a:spLocks/>
          </p:cNvSpPr>
          <p:nvPr/>
        </p:nvSpPr>
        <p:spPr bwMode="auto">
          <a:xfrm>
            <a:off x="5595938" y="54006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33" name="Freeform 1445"/>
          <p:cNvSpPr>
            <a:spLocks/>
          </p:cNvSpPr>
          <p:nvPr/>
        </p:nvSpPr>
        <p:spPr bwMode="auto">
          <a:xfrm>
            <a:off x="5262563" y="57356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34" name="Line 1446"/>
          <p:cNvSpPr>
            <a:spLocks noChangeShapeType="1"/>
          </p:cNvSpPr>
          <p:nvPr/>
        </p:nvSpPr>
        <p:spPr bwMode="auto">
          <a:xfrm>
            <a:off x="5262563"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35" name="Freeform 1447"/>
          <p:cNvSpPr>
            <a:spLocks/>
          </p:cNvSpPr>
          <p:nvPr/>
        </p:nvSpPr>
        <p:spPr bwMode="auto">
          <a:xfrm>
            <a:off x="5262563"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36" name="Line 1448"/>
          <p:cNvSpPr>
            <a:spLocks noChangeShapeType="1"/>
          </p:cNvSpPr>
          <p:nvPr/>
        </p:nvSpPr>
        <p:spPr bwMode="auto">
          <a:xfrm flipV="1">
            <a:off x="526256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37" name="Line 1449"/>
          <p:cNvSpPr>
            <a:spLocks noChangeShapeType="1"/>
          </p:cNvSpPr>
          <p:nvPr/>
        </p:nvSpPr>
        <p:spPr bwMode="auto">
          <a:xfrm>
            <a:off x="5262563" y="60785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38" name="Line 1450"/>
          <p:cNvSpPr>
            <a:spLocks noChangeShapeType="1"/>
          </p:cNvSpPr>
          <p:nvPr/>
        </p:nvSpPr>
        <p:spPr bwMode="auto">
          <a:xfrm flipV="1">
            <a:off x="526256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39" name="Line 1451"/>
          <p:cNvSpPr>
            <a:spLocks noChangeShapeType="1"/>
          </p:cNvSpPr>
          <p:nvPr/>
        </p:nvSpPr>
        <p:spPr bwMode="auto">
          <a:xfrm flipV="1">
            <a:off x="5595938" y="60690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0" name="Line 1452"/>
          <p:cNvSpPr>
            <a:spLocks noChangeShapeType="1"/>
          </p:cNvSpPr>
          <p:nvPr/>
        </p:nvSpPr>
        <p:spPr bwMode="auto">
          <a:xfrm>
            <a:off x="5595938" y="54006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1" name="Line 1453"/>
          <p:cNvSpPr>
            <a:spLocks noChangeShapeType="1"/>
          </p:cNvSpPr>
          <p:nvPr/>
        </p:nvSpPr>
        <p:spPr bwMode="auto">
          <a:xfrm>
            <a:off x="5262563" y="57356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2" name="Line 1454"/>
          <p:cNvSpPr>
            <a:spLocks noChangeShapeType="1"/>
          </p:cNvSpPr>
          <p:nvPr/>
        </p:nvSpPr>
        <p:spPr bwMode="auto">
          <a:xfrm flipH="1">
            <a:off x="5930900" y="57356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3" name="Line 1455"/>
          <p:cNvSpPr>
            <a:spLocks noChangeShapeType="1"/>
          </p:cNvSpPr>
          <p:nvPr/>
        </p:nvSpPr>
        <p:spPr bwMode="auto">
          <a:xfrm>
            <a:off x="5262563"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4" name="Freeform 1456"/>
          <p:cNvSpPr>
            <a:spLocks/>
          </p:cNvSpPr>
          <p:nvPr/>
        </p:nvSpPr>
        <p:spPr bwMode="auto">
          <a:xfrm>
            <a:off x="5262563"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45" name="Line 1457"/>
          <p:cNvSpPr>
            <a:spLocks noChangeShapeType="1"/>
          </p:cNvSpPr>
          <p:nvPr/>
        </p:nvSpPr>
        <p:spPr bwMode="auto">
          <a:xfrm flipV="1">
            <a:off x="526256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6" name="Freeform 1458"/>
          <p:cNvSpPr>
            <a:spLocks/>
          </p:cNvSpPr>
          <p:nvPr/>
        </p:nvSpPr>
        <p:spPr bwMode="auto">
          <a:xfrm>
            <a:off x="5262563" y="5400675"/>
            <a:ext cx="668337" cy="668338"/>
          </a:xfrm>
          <a:custGeom>
            <a:avLst/>
            <a:gdLst>
              <a:gd name="T0" fmla="*/ 2147483647 w 421"/>
              <a:gd name="T1" fmla="*/ 2147483647 h 421"/>
              <a:gd name="T2" fmla="*/ 2147483647 w 421"/>
              <a:gd name="T3" fmla="*/ 2147483647 h 421"/>
              <a:gd name="T4" fmla="*/ 2147483647 w 421"/>
              <a:gd name="T5" fmla="*/ 2147483647 h 421"/>
              <a:gd name="T6" fmla="*/ 2147483647 w 421"/>
              <a:gd name="T7" fmla="*/ 2147483647 h 421"/>
              <a:gd name="T8" fmla="*/ 2147483647 w 421"/>
              <a:gd name="T9" fmla="*/ 2147483647 h 421"/>
              <a:gd name="T10" fmla="*/ 2147483647 w 421"/>
              <a:gd name="T11" fmla="*/ 2147483647 h 421"/>
              <a:gd name="T12" fmla="*/ 2147483647 w 421"/>
              <a:gd name="T13" fmla="*/ 2147483647 h 421"/>
              <a:gd name="T14" fmla="*/ 2147483647 w 421"/>
              <a:gd name="T15" fmla="*/ 2147483647 h 421"/>
              <a:gd name="T16" fmla="*/ 2147483647 w 421"/>
              <a:gd name="T17" fmla="*/ 2147483647 h 421"/>
              <a:gd name="T18" fmla="*/ 2147483647 w 421"/>
              <a:gd name="T19" fmla="*/ 2147483647 h 421"/>
              <a:gd name="T20" fmla="*/ 2147483647 w 421"/>
              <a:gd name="T21" fmla="*/ 2147483647 h 421"/>
              <a:gd name="T22" fmla="*/ 2147483647 w 421"/>
              <a:gd name="T23" fmla="*/ 2147483647 h 421"/>
              <a:gd name="T24" fmla="*/ 2147483647 w 421"/>
              <a:gd name="T25" fmla="*/ 2147483647 h 421"/>
              <a:gd name="T26" fmla="*/ 2147483647 w 421"/>
              <a:gd name="T27" fmla="*/ 2147483647 h 421"/>
              <a:gd name="T28" fmla="*/ 2147483647 w 421"/>
              <a:gd name="T29" fmla="*/ 2147483647 h 421"/>
              <a:gd name="T30" fmla="*/ 2147483647 w 421"/>
              <a:gd name="T31" fmla="*/ 2147483647 h 421"/>
              <a:gd name="T32" fmla="*/ 2147483647 w 421"/>
              <a:gd name="T33" fmla="*/ 2147483647 h 421"/>
              <a:gd name="T34" fmla="*/ 2147483647 w 421"/>
              <a:gd name="T35" fmla="*/ 2147483647 h 421"/>
              <a:gd name="T36" fmla="*/ 2147483647 w 421"/>
              <a:gd name="T37" fmla="*/ 2147483647 h 421"/>
              <a:gd name="T38" fmla="*/ 2147483647 w 421"/>
              <a:gd name="T39" fmla="*/ 2147483647 h 421"/>
              <a:gd name="T40" fmla="*/ 2147483647 w 421"/>
              <a:gd name="T41" fmla="*/ 2147483647 h 421"/>
              <a:gd name="T42" fmla="*/ 2147483647 w 421"/>
              <a:gd name="T43" fmla="*/ 2147483647 h 421"/>
              <a:gd name="T44" fmla="*/ 2147483647 w 421"/>
              <a:gd name="T45" fmla="*/ 2147483647 h 421"/>
              <a:gd name="T46" fmla="*/ 2147483647 w 421"/>
              <a:gd name="T47" fmla="*/ 2147483647 h 421"/>
              <a:gd name="T48" fmla="*/ 2147483647 w 421"/>
              <a:gd name="T49" fmla="*/ 2147483647 h 421"/>
              <a:gd name="T50" fmla="*/ 2147483647 w 421"/>
              <a:gd name="T51" fmla="*/ 2147483647 h 421"/>
              <a:gd name="T52" fmla="*/ 2147483647 w 421"/>
              <a:gd name="T53" fmla="*/ 2147483647 h 421"/>
              <a:gd name="T54" fmla="*/ 2147483647 w 421"/>
              <a:gd name="T55" fmla="*/ 2147483647 h 421"/>
              <a:gd name="T56" fmla="*/ 2147483647 w 421"/>
              <a:gd name="T57" fmla="*/ 2147483647 h 421"/>
              <a:gd name="T58" fmla="*/ 2147483647 w 421"/>
              <a:gd name="T59" fmla="*/ 2147483647 h 421"/>
              <a:gd name="T60" fmla="*/ 2147483647 w 421"/>
              <a:gd name="T61" fmla="*/ 2147483647 h 421"/>
              <a:gd name="T62" fmla="*/ 2147483647 w 421"/>
              <a:gd name="T63" fmla="*/ 2147483647 h 421"/>
              <a:gd name="T64" fmla="*/ 2147483647 w 421"/>
              <a:gd name="T65" fmla="*/ 2147483647 h 421"/>
              <a:gd name="T66" fmla="*/ 2147483647 w 421"/>
              <a:gd name="T67" fmla="*/ 2147483647 h 421"/>
              <a:gd name="T68" fmla="*/ 2147483647 w 421"/>
              <a:gd name="T69" fmla="*/ 2147483647 h 421"/>
              <a:gd name="T70" fmla="*/ 2147483647 w 421"/>
              <a:gd name="T71" fmla="*/ 2147483647 h 421"/>
              <a:gd name="T72" fmla="*/ 2147483647 w 421"/>
              <a:gd name="T73" fmla="*/ 2147483647 h 42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21"/>
              <a:gd name="T112" fmla="*/ 0 h 421"/>
              <a:gd name="T113" fmla="*/ 421 w 421"/>
              <a:gd name="T114" fmla="*/ 421 h 42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21" h="421">
                <a:moveTo>
                  <a:pt x="0" y="421"/>
                </a:move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1" y="330"/>
                </a:lnTo>
                <a:lnTo>
                  <a:pt x="96" y="324"/>
                </a:lnTo>
                <a:lnTo>
                  <a:pt x="102" y="319"/>
                </a:lnTo>
                <a:lnTo>
                  <a:pt x="108" y="313"/>
                </a:lnTo>
                <a:lnTo>
                  <a:pt x="113" y="307"/>
                </a:lnTo>
                <a:lnTo>
                  <a:pt x="119" y="302"/>
                </a:lnTo>
                <a:lnTo>
                  <a:pt x="125" y="296"/>
                </a:lnTo>
                <a:lnTo>
                  <a:pt x="130" y="290"/>
                </a:lnTo>
                <a:lnTo>
                  <a:pt x="136" y="285"/>
                </a:lnTo>
                <a:lnTo>
                  <a:pt x="142" y="279"/>
                </a:lnTo>
                <a:lnTo>
                  <a:pt x="148" y="273"/>
                </a:lnTo>
                <a:lnTo>
                  <a:pt x="153" y="268"/>
                </a:lnTo>
                <a:lnTo>
                  <a:pt x="159" y="262"/>
                </a:lnTo>
                <a:lnTo>
                  <a:pt x="165" y="256"/>
                </a:lnTo>
                <a:lnTo>
                  <a:pt x="170" y="250"/>
                </a:lnTo>
                <a:lnTo>
                  <a:pt x="176" y="245"/>
                </a:lnTo>
                <a:lnTo>
                  <a:pt x="182" y="239"/>
                </a:lnTo>
                <a:lnTo>
                  <a:pt x="187" y="233"/>
                </a:lnTo>
                <a:lnTo>
                  <a:pt x="193" y="228"/>
                </a:lnTo>
                <a:lnTo>
                  <a:pt x="199" y="222"/>
                </a:lnTo>
                <a:lnTo>
                  <a:pt x="204" y="216"/>
                </a:lnTo>
                <a:lnTo>
                  <a:pt x="210" y="211"/>
                </a:lnTo>
                <a:lnTo>
                  <a:pt x="216" y="205"/>
                </a:lnTo>
                <a:lnTo>
                  <a:pt x="221" y="199"/>
                </a:lnTo>
                <a:lnTo>
                  <a:pt x="227" y="194"/>
                </a:lnTo>
                <a:lnTo>
                  <a:pt x="233" y="188"/>
                </a:lnTo>
                <a:lnTo>
                  <a:pt x="239" y="182"/>
                </a:lnTo>
                <a:lnTo>
                  <a:pt x="244" y="176"/>
                </a:lnTo>
                <a:lnTo>
                  <a:pt x="250" y="171"/>
                </a:lnTo>
                <a:lnTo>
                  <a:pt x="256" y="165"/>
                </a:lnTo>
                <a:lnTo>
                  <a:pt x="261" y="159"/>
                </a:lnTo>
                <a:lnTo>
                  <a:pt x="267" y="154"/>
                </a:lnTo>
                <a:lnTo>
                  <a:pt x="273" y="148"/>
                </a:lnTo>
                <a:lnTo>
                  <a:pt x="278" y="142"/>
                </a:lnTo>
                <a:lnTo>
                  <a:pt x="284" y="137"/>
                </a:lnTo>
                <a:lnTo>
                  <a:pt x="290" y="131"/>
                </a:lnTo>
                <a:lnTo>
                  <a:pt x="295" y="125"/>
                </a:lnTo>
                <a:lnTo>
                  <a:pt x="301" y="120"/>
                </a:lnTo>
                <a:lnTo>
                  <a:pt x="307" y="114"/>
                </a:lnTo>
                <a:lnTo>
                  <a:pt x="312"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3" y="17"/>
                </a:lnTo>
                <a:lnTo>
                  <a:pt x="409" y="12"/>
                </a:lnTo>
                <a:lnTo>
                  <a:pt x="415" y="6"/>
                </a:lnTo>
                <a:lnTo>
                  <a:pt x="421"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47" name="Freeform 1459"/>
          <p:cNvSpPr>
            <a:spLocks/>
          </p:cNvSpPr>
          <p:nvPr/>
        </p:nvSpPr>
        <p:spPr bwMode="auto">
          <a:xfrm>
            <a:off x="5262563" y="5400675"/>
            <a:ext cx="668337" cy="668338"/>
          </a:xfrm>
          <a:custGeom>
            <a:avLst/>
            <a:gdLst>
              <a:gd name="T0" fmla="*/ 2147483647 w 421"/>
              <a:gd name="T1" fmla="*/ 2147483647 h 421"/>
              <a:gd name="T2" fmla="*/ 2147483647 w 421"/>
              <a:gd name="T3" fmla="*/ 2147483647 h 421"/>
              <a:gd name="T4" fmla="*/ 2147483647 w 421"/>
              <a:gd name="T5" fmla="*/ 2147483647 h 421"/>
              <a:gd name="T6" fmla="*/ 2147483647 w 421"/>
              <a:gd name="T7" fmla="*/ 2147483647 h 421"/>
              <a:gd name="T8" fmla="*/ 2147483647 w 421"/>
              <a:gd name="T9" fmla="*/ 2147483647 h 421"/>
              <a:gd name="T10" fmla="*/ 2147483647 w 421"/>
              <a:gd name="T11" fmla="*/ 2147483647 h 421"/>
              <a:gd name="T12" fmla="*/ 2147483647 w 421"/>
              <a:gd name="T13" fmla="*/ 2147483647 h 421"/>
              <a:gd name="T14" fmla="*/ 2147483647 w 421"/>
              <a:gd name="T15" fmla="*/ 2147483647 h 421"/>
              <a:gd name="T16" fmla="*/ 2147483647 w 421"/>
              <a:gd name="T17" fmla="*/ 2147483647 h 421"/>
              <a:gd name="T18" fmla="*/ 2147483647 w 421"/>
              <a:gd name="T19" fmla="*/ 2147483647 h 421"/>
              <a:gd name="T20" fmla="*/ 2147483647 w 421"/>
              <a:gd name="T21" fmla="*/ 2147483647 h 421"/>
              <a:gd name="T22" fmla="*/ 2147483647 w 421"/>
              <a:gd name="T23" fmla="*/ 2147483647 h 421"/>
              <a:gd name="T24" fmla="*/ 2147483647 w 421"/>
              <a:gd name="T25" fmla="*/ 2147483647 h 421"/>
              <a:gd name="T26" fmla="*/ 2147483647 w 421"/>
              <a:gd name="T27" fmla="*/ 2147483647 h 421"/>
              <a:gd name="T28" fmla="*/ 2147483647 w 421"/>
              <a:gd name="T29" fmla="*/ 2147483647 h 421"/>
              <a:gd name="T30" fmla="*/ 2147483647 w 421"/>
              <a:gd name="T31" fmla="*/ 2147483647 h 421"/>
              <a:gd name="T32" fmla="*/ 2147483647 w 421"/>
              <a:gd name="T33" fmla="*/ 2147483647 h 421"/>
              <a:gd name="T34" fmla="*/ 2147483647 w 421"/>
              <a:gd name="T35" fmla="*/ 2147483647 h 421"/>
              <a:gd name="T36" fmla="*/ 2147483647 w 421"/>
              <a:gd name="T37" fmla="*/ 2147483647 h 421"/>
              <a:gd name="T38" fmla="*/ 2147483647 w 421"/>
              <a:gd name="T39" fmla="*/ 2147483647 h 421"/>
              <a:gd name="T40" fmla="*/ 2147483647 w 421"/>
              <a:gd name="T41" fmla="*/ 2147483647 h 421"/>
              <a:gd name="T42" fmla="*/ 2147483647 w 421"/>
              <a:gd name="T43" fmla="*/ 2147483647 h 421"/>
              <a:gd name="T44" fmla="*/ 2147483647 w 421"/>
              <a:gd name="T45" fmla="*/ 2147483647 h 421"/>
              <a:gd name="T46" fmla="*/ 2147483647 w 421"/>
              <a:gd name="T47" fmla="*/ 2147483647 h 421"/>
              <a:gd name="T48" fmla="*/ 2147483647 w 421"/>
              <a:gd name="T49" fmla="*/ 2147483647 h 421"/>
              <a:gd name="T50" fmla="*/ 2147483647 w 421"/>
              <a:gd name="T51" fmla="*/ 2147483647 h 421"/>
              <a:gd name="T52" fmla="*/ 2147483647 w 421"/>
              <a:gd name="T53" fmla="*/ 2147483647 h 421"/>
              <a:gd name="T54" fmla="*/ 2147483647 w 421"/>
              <a:gd name="T55" fmla="*/ 2147483647 h 421"/>
              <a:gd name="T56" fmla="*/ 2147483647 w 421"/>
              <a:gd name="T57" fmla="*/ 2147483647 h 421"/>
              <a:gd name="T58" fmla="*/ 2147483647 w 421"/>
              <a:gd name="T59" fmla="*/ 2147483647 h 421"/>
              <a:gd name="T60" fmla="*/ 2147483647 w 421"/>
              <a:gd name="T61" fmla="*/ 2147483647 h 421"/>
              <a:gd name="T62" fmla="*/ 2147483647 w 421"/>
              <a:gd name="T63" fmla="*/ 2147483647 h 421"/>
              <a:gd name="T64" fmla="*/ 2147483647 w 421"/>
              <a:gd name="T65" fmla="*/ 2147483647 h 421"/>
              <a:gd name="T66" fmla="*/ 2147483647 w 421"/>
              <a:gd name="T67" fmla="*/ 2147483647 h 421"/>
              <a:gd name="T68" fmla="*/ 2147483647 w 421"/>
              <a:gd name="T69" fmla="*/ 2147483647 h 421"/>
              <a:gd name="T70" fmla="*/ 2147483647 w 421"/>
              <a:gd name="T71" fmla="*/ 2147483647 h 421"/>
              <a:gd name="T72" fmla="*/ 2147483647 w 421"/>
              <a:gd name="T73" fmla="*/ 2147483647 h 421"/>
              <a:gd name="T74" fmla="*/ 2147483647 w 421"/>
              <a:gd name="T75" fmla="*/ 2147483647 h 421"/>
              <a:gd name="T76" fmla="*/ 2147483647 w 421"/>
              <a:gd name="T77" fmla="*/ 2147483647 h 421"/>
              <a:gd name="T78" fmla="*/ 2147483647 w 421"/>
              <a:gd name="T79" fmla="*/ 2147483647 h 421"/>
              <a:gd name="T80" fmla="*/ 2147483647 w 421"/>
              <a:gd name="T81" fmla="*/ 2147483647 h 421"/>
              <a:gd name="T82" fmla="*/ 2147483647 w 421"/>
              <a:gd name="T83" fmla="*/ 2147483647 h 421"/>
              <a:gd name="T84" fmla="*/ 2147483647 w 421"/>
              <a:gd name="T85" fmla="*/ 0 h 4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21"/>
              <a:gd name="T130" fmla="*/ 0 h 421"/>
              <a:gd name="T131" fmla="*/ 421 w 421"/>
              <a:gd name="T132" fmla="*/ 421 h 4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21" h="421">
                <a:moveTo>
                  <a:pt x="0" y="421"/>
                </a:move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1" y="330"/>
                </a:lnTo>
                <a:lnTo>
                  <a:pt x="96" y="324"/>
                </a:lnTo>
                <a:lnTo>
                  <a:pt x="102" y="319"/>
                </a:lnTo>
                <a:lnTo>
                  <a:pt x="108" y="313"/>
                </a:lnTo>
                <a:lnTo>
                  <a:pt x="119" y="302"/>
                </a:lnTo>
                <a:lnTo>
                  <a:pt x="119" y="296"/>
                </a:lnTo>
                <a:lnTo>
                  <a:pt x="125" y="290"/>
                </a:lnTo>
                <a:lnTo>
                  <a:pt x="136" y="279"/>
                </a:lnTo>
                <a:lnTo>
                  <a:pt x="130" y="279"/>
                </a:lnTo>
                <a:lnTo>
                  <a:pt x="136" y="279"/>
                </a:lnTo>
                <a:lnTo>
                  <a:pt x="142" y="273"/>
                </a:lnTo>
                <a:lnTo>
                  <a:pt x="142" y="268"/>
                </a:lnTo>
                <a:lnTo>
                  <a:pt x="148" y="262"/>
                </a:lnTo>
                <a:lnTo>
                  <a:pt x="148" y="256"/>
                </a:lnTo>
                <a:lnTo>
                  <a:pt x="153" y="250"/>
                </a:lnTo>
                <a:lnTo>
                  <a:pt x="159" y="245"/>
                </a:lnTo>
                <a:lnTo>
                  <a:pt x="159" y="239"/>
                </a:lnTo>
                <a:lnTo>
                  <a:pt x="165" y="233"/>
                </a:lnTo>
                <a:lnTo>
                  <a:pt x="170" y="228"/>
                </a:lnTo>
                <a:lnTo>
                  <a:pt x="170" y="222"/>
                </a:lnTo>
                <a:lnTo>
                  <a:pt x="182" y="211"/>
                </a:lnTo>
                <a:lnTo>
                  <a:pt x="176" y="211"/>
                </a:lnTo>
                <a:lnTo>
                  <a:pt x="182" y="211"/>
                </a:lnTo>
                <a:lnTo>
                  <a:pt x="187" y="205"/>
                </a:lnTo>
                <a:lnTo>
                  <a:pt x="193" y="205"/>
                </a:lnTo>
                <a:lnTo>
                  <a:pt x="199" y="211"/>
                </a:lnTo>
                <a:lnTo>
                  <a:pt x="204" y="211"/>
                </a:lnTo>
                <a:lnTo>
                  <a:pt x="210" y="211"/>
                </a:lnTo>
                <a:lnTo>
                  <a:pt x="216" y="211"/>
                </a:lnTo>
                <a:lnTo>
                  <a:pt x="221" y="211"/>
                </a:lnTo>
                <a:lnTo>
                  <a:pt x="227" y="216"/>
                </a:lnTo>
                <a:lnTo>
                  <a:pt x="233" y="216"/>
                </a:lnTo>
                <a:lnTo>
                  <a:pt x="239" y="211"/>
                </a:lnTo>
                <a:lnTo>
                  <a:pt x="244" y="205"/>
                </a:lnTo>
                <a:lnTo>
                  <a:pt x="250" y="199"/>
                </a:lnTo>
                <a:lnTo>
                  <a:pt x="256" y="194"/>
                </a:lnTo>
                <a:lnTo>
                  <a:pt x="256" y="188"/>
                </a:lnTo>
                <a:lnTo>
                  <a:pt x="261" y="182"/>
                </a:lnTo>
                <a:lnTo>
                  <a:pt x="261" y="176"/>
                </a:lnTo>
                <a:lnTo>
                  <a:pt x="267" y="171"/>
                </a:lnTo>
                <a:lnTo>
                  <a:pt x="273" y="165"/>
                </a:lnTo>
                <a:lnTo>
                  <a:pt x="273" y="159"/>
                </a:lnTo>
                <a:lnTo>
                  <a:pt x="278" y="154"/>
                </a:lnTo>
                <a:lnTo>
                  <a:pt x="290" y="142"/>
                </a:lnTo>
                <a:lnTo>
                  <a:pt x="290" y="137"/>
                </a:lnTo>
                <a:lnTo>
                  <a:pt x="295" y="131"/>
                </a:lnTo>
                <a:lnTo>
                  <a:pt x="307" y="120"/>
                </a:lnTo>
                <a:lnTo>
                  <a:pt x="301" y="120"/>
                </a:lnTo>
                <a:lnTo>
                  <a:pt x="307" y="120"/>
                </a:lnTo>
                <a:lnTo>
                  <a:pt x="312" y="114"/>
                </a:lnTo>
                <a:lnTo>
                  <a:pt x="312"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3" y="17"/>
                </a:lnTo>
                <a:lnTo>
                  <a:pt x="409" y="12"/>
                </a:lnTo>
                <a:lnTo>
                  <a:pt x="415" y="6"/>
                </a:lnTo>
                <a:lnTo>
                  <a:pt x="421"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48" name="Rectangle 1460"/>
          <p:cNvSpPr>
            <a:spLocks noChangeArrowheads="1"/>
          </p:cNvSpPr>
          <p:nvPr/>
        </p:nvSpPr>
        <p:spPr bwMode="auto">
          <a:xfrm>
            <a:off x="6372225" y="5400675"/>
            <a:ext cx="677863"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549" name="Rectangle 1461"/>
          <p:cNvSpPr>
            <a:spLocks noChangeArrowheads="1"/>
          </p:cNvSpPr>
          <p:nvPr/>
        </p:nvSpPr>
        <p:spPr bwMode="auto">
          <a:xfrm>
            <a:off x="6372225" y="5400675"/>
            <a:ext cx="677863"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50" name="Freeform 1462"/>
          <p:cNvSpPr>
            <a:spLocks/>
          </p:cNvSpPr>
          <p:nvPr/>
        </p:nvSpPr>
        <p:spPr bwMode="auto">
          <a:xfrm>
            <a:off x="6707188" y="54006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51" name="Freeform 1463"/>
          <p:cNvSpPr>
            <a:spLocks/>
          </p:cNvSpPr>
          <p:nvPr/>
        </p:nvSpPr>
        <p:spPr bwMode="auto">
          <a:xfrm>
            <a:off x="6372225" y="5735638"/>
            <a:ext cx="677863"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52" name="Line 1464"/>
          <p:cNvSpPr>
            <a:spLocks noChangeShapeType="1"/>
          </p:cNvSpPr>
          <p:nvPr/>
        </p:nvSpPr>
        <p:spPr bwMode="auto">
          <a:xfrm>
            <a:off x="6372225" y="5400675"/>
            <a:ext cx="67786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3" name="Freeform 1465"/>
          <p:cNvSpPr>
            <a:spLocks/>
          </p:cNvSpPr>
          <p:nvPr/>
        </p:nvSpPr>
        <p:spPr bwMode="auto">
          <a:xfrm>
            <a:off x="6372225" y="5400675"/>
            <a:ext cx="677863"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54" name="Line 1466"/>
          <p:cNvSpPr>
            <a:spLocks noChangeShapeType="1"/>
          </p:cNvSpPr>
          <p:nvPr/>
        </p:nvSpPr>
        <p:spPr bwMode="auto">
          <a:xfrm flipV="1">
            <a:off x="6372225" y="54006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5" name="Line 1467"/>
          <p:cNvSpPr>
            <a:spLocks noChangeShapeType="1"/>
          </p:cNvSpPr>
          <p:nvPr/>
        </p:nvSpPr>
        <p:spPr bwMode="auto">
          <a:xfrm>
            <a:off x="6372225" y="6078538"/>
            <a:ext cx="677863"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6" name="Line 1468"/>
          <p:cNvSpPr>
            <a:spLocks noChangeShapeType="1"/>
          </p:cNvSpPr>
          <p:nvPr/>
        </p:nvSpPr>
        <p:spPr bwMode="auto">
          <a:xfrm flipV="1">
            <a:off x="6372225" y="54006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7" name="Line 1469"/>
          <p:cNvSpPr>
            <a:spLocks noChangeShapeType="1"/>
          </p:cNvSpPr>
          <p:nvPr/>
        </p:nvSpPr>
        <p:spPr bwMode="auto">
          <a:xfrm flipV="1">
            <a:off x="6707188" y="60690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8" name="Line 1470"/>
          <p:cNvSpPr>
            <a:spLocks noChangeShapeType="1"/>
          </p:cNvSpPr>
          <p:nvPr/>
        </p:nvSpPr>
        <p:spPr bwMode="auto">
          <a:xfrm>
            <a:off x="6707188" y="54006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9" name="Line 1471"/>
          <p:cNvSpPr>
            <a:spLocks noChangeShapeType="1"/>
          </p:cNvSpPr>
          <p:nvPr/>
        </p:nvSpPr>
        <p:spPr bwMode="auto">
          <a:xfrm>
            <a:off x="6372225" y="5735638"/>
            <a:ext cx="158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60" name="Line 1472"/>
          <p:cNvSpPr>
            <a:spLocks noChangeShapeType="1"/>
          </p:cNvSpPr>
          <p:nvPr/>
        </p:nvSpPr>
        <p:spPr bwMode="auto">
          <a:xfrm flipH="1">
            <a:off x="7040563" y="57356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61" name="Line 1473"/>
          <p:cNvSpPr>
            <a:spLocks noChangeShapeType="1"/>
          </p:cNvSpPr>
          <p:nvPr/>
        </p:nvSpPr>
        <p:spPr bwMode="auto">
          <a:xfrm>
            <a:off x="6372225" y="5400675"/>
            <a:ext cx="67786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62" name="Freeform 1474"/>
          <p:cNvSpPr>
            <a:spLocks/>
          </p:cNvSpPr>
          <p:nvPr/>
        </p:nvSpPr>
        <p:spPr bwMode="auto">
          <a:xfrm>
            <a:off x="6372225" y="5400675"/>
            <a:ext cx="677863"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63" name="Line 1475"/>
          <p:cNvSpPr>
            <a:spLocks noChangeShapeType="1"/>
          </p:cNvSpPr>
          <p:nvPr/>
        </p:nvSpPr>
        <p:spPr bwMode="auto">
          <a:xfrm flipV="1">
            <a:off x="6372225" y="54006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64" name="Freeform 1476"/>
          <p:cNvSpPr>
            <a:spLocks/>
          </p:cNvSpPr>
          <p:nvPr/>
        </p:nvSpPr>
        <p:spPr bwMode="auto">
          <a:xfrm>
            <a:off x="6399213" y="5427663"/>
            <a:ext cx="614362" cy="614362"/>
          </a:xfrm>
          <a:custGeom>
            <a:avLst/>
            <a:gdLst>
              <a:gd name="T0" fmla="*/ 2147483647 w 387"/>
              <a:gd name="T1" fmla="*/ 2147483647 h 387"/>
              <a:gd name="T2" fmla="*/ 2147483647 w 387"/>
              <a:gd name="T3" fmla="*/ 2147483647 h 387"/>
              <a:gd name="T4" fmla="*/ 2147483647 w 387"/>
              <a:gd name="T5" fmla="*/ 2147483647 h 387"/>
              <a:gd name="T6" fmla="*/ 2147483647 w 387"/>
              <a:gd name="T7" fmla="*/ 2147483647 h 387"/>
              <a:gd name="T8" fmla="*/ 2147483647 w 387"/>
              <a:gd name="T9" fmla="*/ 2147483647 h 387"/>
              <a:gd name="T10" fmla="*/ 2147483647 w 387"/>
              <a:gd name="T11" fmla="*/ 2147483647 h 387"/>
              <a:gd name="T12" fmla="*/ 2147483647 w 387"/>
              <a:gd name="T13" fmla="*/ 2147483647 h 387"/>
              <a:gd name="T14" fmla="*/ 2147483647 w 387"/>
              <a:gd name="T15" fmla="*/ 2147483647 h 387"/>
              <a:gd name="T16" fmla="*/ 2147483647 w 387"/>
              <a:gd name="T17" fmla="*/ 2147483647 h 387"/>
              <a:gd name="T18" fmla="*/ 2147483647 w 387"/>
              <a:gd name="T19" fmla="*/ 2147483647 h 387"/>
              <a:gd name="T20" fmla="*/ 2147483647 w 387"/>
              <a:gd name="T21" fmla="*/ 2147483647 h 387"/>
              <a:gd name="T22" fmla="*/ 2147483647 w 387"/>
              <a:gd name="T23" fmla="*/ 2147483647 h 387"/>
              <a:gd name="T24" fmla="*/ 2147483647 w 387"/>
              <a:gd name="T25" fmla="*/ 2147483647 h 387"/>
              <a:gd name="T26" fmla="*/ 2147483647 w 387"/>
              <a:gd name="T27" fmla="*/ 2147483647 h 387"/>
              <a:gd name="T28" fmla="*/ 2147483647 w 387"/>
              <a:gd name="T29" fmla="*/ 2147483647 h 387"/>
              <a:gd name="T30" fmla="*/ 2147483647 w 387"/>
              <a:gd name="T31" fmla="*/ 2147483647 h 387"/>
              <a:gd name="T32" fmla="*/ 2147483647 w 387"/>
              <a:gd name="T33" fmla="*/ 2147483647 h 387"/>
              <a:gd name="T34" fmla="*/ 2147483647 w 387"/>
              <a:gd name="T35" fmla="*/ 2147483647 h 387"/>
              <a:gd name="T36" fmla="*/ 2147483647 w 387"/>
              <a:gd name="T37" fmla="*/ 2147483647 h 387"/>
              <a:gd name="T38" fmla="*/ 2147483647 w 387"/>
              <a:gd name="T39" fmla="*/ 2147483647 h 387"/>
              <a:gd name="T40" fmla="*/ 2147483647 w 387"/>
              <a:gd name="T41" fmla="*/ 2147483647 h 387"/>
              <a:gd name="T42" fmla="*/ 2147483647 w 387"/>
              <a:gd name="T43" fmla="*/ 2147483647 h 387"/>
              <a:gd name="T44" fmla="*/ 2147483647 w 387"/>
              <a:gd name="T45" fmla="*/ 2147483647 h 387"/>
              <a:gd name="T46" fmla="*/ 2147483647 w 387"/>
              <a:gd name="T47" fmla="*/ 2147483647 h 387"/>
              <a:gd name="T48" fmla="*/ 2147483647 w 387"/>
              <a:gd name="T49" fmla="*/ 2147483647 h 387"/>
              <a:gd name="T50" fmla="*/ 2147483647 w 387"/>
              <a:gd name="T51" fmla="*/ 2147483647 h 387"/>
              <a:gd name="T52" fmla="*/ 2147483647 w 387"/>
              <a:gd name="T53" fmla="*/ 2147483647 h 387"/>
              <a:gd name="T54" fmla="*/ 2147483647 w 387"/>
              <a:gd name="T55" fmla="*/ 2147483647 h 387"/>
              <a:gd name="T56" fmla="*/ 2147483647 w 387"/>
              <a:gd name="T57" fmla="*/ 2147483647 h 387"/>
              <a:gd name="T58" fmla="*/ 2147483647 w 387"/>
              <a:gd name="T59" fmla="*/ 2147483647 h 387"/>
              <a:gd name="T60" fmla="*/ 2147483647 w 387"/>
              <a:gd name="T61" fmla="*/ 2147483647 h 387"/>
              <a:gd name="T62" fmla="*/ 2147483647 w 387"/>
              <a:gd name="T63" fmla="*/ 2147483647 h 387"/>
              <a:gd name="T64" fmla="*/ 2147483647 w 387"/>
              <a:gd name="T65" fmla="*/ 2147483647 h 387"/>
              <a:gd name="T66" fmla="*/ 2147483647 w 387"/>
              <a:gd name="T67" fmla="*/ 2147483647 h 3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7"/>
              <a:gd name="T103" fmla="*/ 0 h 387"/>
              <a:gd name="T104" fmla="*/ 387 w 387"/>
              <a:gd name="T105" fmla="*/ 387 h 3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7" h="387">
                <a:moveTo>
                  <a:pt x="0" y="387"/>
                </a:moveTo>
                <a:lnTo>
                  <a:pt x="6" y="381"/>
                </a:lnTo>
                <a:lnTo>
                  <a:pt x="12" y="376"/>
                </a:lnTo>
                <a:lnTo>
                  <a:pt x="17" y="370"/>
                </a:lnTo>
                <a:lnTo>
                  <a:pt x="23" y="364"/>
                </a:lnTo>
                <a:lnTo>
                  <a:pt x="29" y="359"/>
                </a:lnTo>
                <a:lnTo>
                  <a:pt x="34" y="353"/>
                </a:lnTo>
                <a:lnTo>
                  <a:pt x="40" y="347"/>
                </a:lnTo>
                <a:lnTo>
                  <a:pt x="46" y="342"/>
                </a:lnTo>
                <a:lnTo>
                  <a:pt x="52" y="336"/>
                </a:lnTo>
                <a:lnTo>
                  <a:pt x="57" y="330"/>
                </a:lnTo>
                <a:lnTo>
                  <a:pt x="63" y="324"/>
                </a:lnTo>
                <a:lnTo>
                  <a:pt x="69" y="319"/>
                </a:lnTo>
                <a:lnTo>
                  <a:pt x="74" y="313"/>
                </a:lnTo>
                <a:lnTo>
                  <a:pt x="80" y="307"/>
                </a:lnTo>
                <a:lnTo>
                  <a:pt x="86" y="302"/>
                </a:lnTo>
                <a:lnTo>
                  <a:pt x="91" y="296"/>
                </a:lnTo>
                <a:lnTo>
                  <a:pt x="97" y="290"/>
                </a:lnTo>
                <a:lnTo>
                  <a:pt x="103" y="285"/>
                </a:lnTo>
                <a:lnTo>
                  <a:pt x="108" y="279"/>
                </a:lnTo>
                <a:lnTo>
                  <a:pt x="114" y="273"/>
                </a:lnTo>
                <a:lnTo>
                  <a:pt x="120" y="268"/>
                </a:lnTo>
                <a:lnTo>
                  <a:pt x="126" y="262"/>
                </a:lnTo>
                <a:lnTo>
                  <a:pt x="131" y="256"/>
                </a:lnTo>
                <a:lnTo>
                  <a:pt x="137" y="251"/>
                </a:lnTo>
                <a:lnTo>
                  <a:pt x="143" y="245"/>
                </a:lnTo>
                <a:lnTo>
                  <a:pt x="148" y="239"/>
                </a:lnTo>
                <a:lnTo>
                  <a:pt x="154" y="233"/>
                </a:lnTo>
                <a:lnTo>
                  <a:pt x="160" y="228"/>
                </a:lnTo>
                <a:lnTo>
                  <a:pt x="165" y="222"/>
                </a:lnTo>
                <a:lnTo>
                  <a:pt x="171" y="216"/>
                </a:lnTo>
                <a:lnTo>
                  <a:pt x="177" y="211"/>
                </a:lnTo>
                <a:lnTo>
                  <a:pt x="182" y="205"/>
                </a:lnTo>
                <a:lnTo>
                  <a:pt x="188" y="199"/>
                </a:lnTo>
                <a:lnTo>
                  <a:pt x="194" y="194"/>
                </a:lnTo>
                <a:lnTo>
                  <a:pt x="199" y="188"/>
                </a:lnTo>
                <a:lnTo>
                  <a:pt x="205" y="182"/>
                </a:lnTo>
                <a:lnTo>
                  <a:pt x="211" y="177"/>
                </a:lnTo>
                <a:lnTo>
                  <a:pt x="217" y="171"/>
                </a:lnTo>
                <a:lnTo>
                  <a:pt x="222" y="165"/>
                </a:lnTo>
                <a:lnTo>
                  <a:pt x="228" y="159"/>
                </a:lnTo>
                <a:lnTo>
                  <a:pt x="234" y="154"/>
                </a:lnTo>
                <a:lnTo>
                  <a:pt x="239" y="148"/>
                </a:lnTo>
                <a:lnTo>
                  <a:pt x="245" y="142"/>
                </a:lnTo>
                <a:lnTo>
                  <a:pt x="251" y="137"/>
                </a:lnTo>
                <a:lnTo>
                  <a:pt x="256" y="131"/>
                </a:lnTo>
                <a:lnTo>
                  <a:pt x="262" y="125"/>
                </a:lnTo>
                <a:lnTo>
                  <a:pt x="268" y="120"/>
                </a:lnTo>
                <a:lnTo>
                  <a:pt x="273" y="114"/>
                </a:lnTo>
                <a:lnTo>
                  <a:pt x="279" y="108"/>
                </a:lnTo>
                <a:lnTo>
                  <a:pt x="285" y="103"/>
                </a:lnTo>
                <a:lnTo>
                  <a:pt x="290" y="97"/>
                </a:lnTo>
                <a:lnTo>
                  <a:pt x="296" y="91"/>
                </a:lnTo>
                <a:lnTo>
                  <a:pt x="302" y="86"/>
                </a:lnTo>
                <a:lnTo>
                  <a:pt x="308" y="80"/>
                </a:lnTo>
                <a:lnTo>
                  <a:pt x="313" y="74"/>
                </a:lnTo>
                <a:lnTo>
                  <a:pt x="319" y="68"/>
                </a:lnTo>
                <a:lnTo>
                  <a:pt x="325" y="63"/>
                </a:lnTo>
                <a:lnTo>
                  <a:pt x="330" y="57"/>
                </a:lnTo>
                <a:lnTo>
                  <a:pt x="336" y="51"/>
                </a:lnTo>
                <a:lnTo>
                  <a:pt x="342" y="46"/>
                </a:lnTo>
                <a:lnTo>
                  <a:pt x="347" y="40"/>
                </a:lnTo>
                <a:lnTo>
                  <a:pt x="353" y="34"/>
                </a:lnTo>
                <a:lnTo>
                  <a:pt x="359" y="29"/>
                </a:lnTo>
                <a:lnTo>
                  <a:pt x="364" y="23"/>
                </a:lnTo>
                <a:lnTo>
                  <a:pt x="370" y="17"/>
                </a:lnTo>
                <a:lnTo>
                  <a:pt x="376" y="12"/>
                </a:lnTo>
                <a:lnTo>
                  <a:pt x="381" y="6"/>
                </a:lnTo>
                <a:lnTo>
                  <a:pt x="387"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65" name="Freeform 1477"/>
          <p:cNvSpPr>
            <a:spLocks/>
          </p:cNvSpPr>
          <p:nvPr/>
        </p:nvSpPr>
        <p:spPr bwMode="auto">
          <a:xfrm>
            <a:off x="6399213" y="5427663"/>
            <a:ext cx="614362" cy="614362"/>
          </a:xfrm>
          <a:custGeom>
            <a:avLst/>
            <a:gdLst>
              <a:gd name="T0" fmla="*/ 2147483647 w 387"/>
              <a:gd name="T1" fmla="*/ 2147483647 h 387"/>
              <a:gd name="T2" fmla="*/ 2147483647 w 387"/>
              <a:gd name="T3" fmla="*/ 2147483647 h 387"/>
              <a:gd name="T4" fmla="*/ 2147483647 w 387"/>
              <a:gd name="T5" fmla="*/ 2147483647 h 387"/>
              <a:gd name="T6" fmla="*/ 2147483647 w 387"/>
              <a:gd name="T7" fmla="*/ 2147483647 h 387"/>
              <a:gd name="T8" fmla="*/ 2147483647 w 387"/>
              <a:gd name="T9" fmla="*/ 2147483647 h 387"/>
              <a:gd name="T10" fmla="*/ 2147483647 w 387"/>
              <a:gd name="T11" fmla="*/ 2147483647 h 387"/>
              <a:gd name="T12" fmla="*/ 2147483647 w 387"/>
              <a:gd name="T13" fmla="*/ 2147483647 h 387"/>
              <a:gd name="T14" fmla="*/ 2147483647 w 387"/>
              <a:gd name="T15" fmla="*/ 2147483647 h 387"/>
              <a:gd name="T16" fmla="*/ 2147483647 w 387"/>
              <a:gd name="T17" fmla="*/ 2147483647 h 387"/>
              <a:gd name="T18" fmla="*/ 2147483647 w 387"/>
              <a:gd name="T19" fmla="*/ 2147483647 h 387"/>
              <a:gd name="T20" fmla="*/ 2147483647 w 387"/>
              <a:gd name="T21" fmla="*/ 2147483647 h 387"/>
              <a:gd name="T22" fmla="*/ 2147483647 w 387"/>
              <a:gd name="T23" fmla="*/ 2147483647 h 387"/>
              <a:gd name="T24" fmla="*/ 2147483647 w 387"/>
              <a:gd name="T25" fmla="*/ 2147483647 h 387"/>
              <a:gd name="T26" fmla="*/ 2147483647 w 387"/>
              <a:gd name="T27" fmla="*/ 2147483647 h 387"/>
              <a:gd name="T28" fmla="*/ 2147483647 w 387"/>
              <a:gd name="T29" fmla="*/ 2147483647 h 387"/>
              <a:gd name="T30" fmla="*/ 2147483647 w 387"/>
              <a:gd name="T31" fmla="*/ 2147483647 h 387"/>
              <a:gd name="T32" fmla="*/ 2147483647 w 387"/>
              <a:gd name="T33" fmla="*/ 2147483647 h 387"/>
              <a:gd name="T34" fmla="*/ 2147483647 w 387"/>
              <a:gd name="T35" fmla="*/ 2147483647 h 387"/>
              <a:gd name="T36" fmla="*/ 2147483647 w 387"/>
              <a:gd name="T37" fmla="*/ 2147483647 h 387"/>
              <a:gd name="T38" fmla="*/ 2147483647 w 387"/>
              <a:gd name="T39" fmla="*/ 2147483647 h 387"/>
              <a:gd name="T40" fmla="*/ 2147483647 w 387"/>
              <a:gd name="T41" fmla="*/ 2147483647 h 387"/>
              <a:gd name="T42" fmla="*/ 2147483647 w 387"/>
              <a:gd name="T43" fmla="*/ 2147483647 h 387"/>
              <a:gd name="T44" fmla="*/ 2147483647 w 387"/>
              <a:gd name="T45" fmla="*/ 2147483647 h 387"/>
              <a:gd name="T46" fmla="*/ 2147483647 w 387"/>
              <a:gd name="T47" fmla="*/ 2147483647 h 387"/>
              <a:gd name="T48" fmla="*/ 2147483647 w 387"/>
              <a:gd name="T49" fmla="*/ 2147483647 h 387"/>
              <a:gd name="T50" fmla="*/ 2147483647 w 387"/>
              <a:gd name="T51" fmla="*/ 2147483647 h 387"/>
              <a:gd name="T52" fmla="*/ 2147483647 w 387"/>
              <a:gd name="T53" fmla="*/ 2147483647 h 387"/>
              <a:gd name="T54" fmla="*/ 2147483647 w 387"/>
              <a:gd name="T55" fmla="*/ 2147483647 h 387"/>
              <a:gd name="T56" fmla="*/ 2147483647 w 387"/>
              <a:gd name="T57" fmla="*/ 2147483647 h 387"/>
              <a:gd name="T58" fmla="*/ 2147483647 w 387"/>
              <a:gd name="T59" fmla="*/ 2147483647 h 387"/>
              <a:gd name="T60" fmla="*/ 2147483647 w 387"/>
              <a:gd name="T61" fmla="*/ 2147483647 h 387"/>
              <a:gd name="T62" fmla="*/ 2147483647 w 387"/>
              <a:gd name="T63" fmla="*/ 2147483647 h 387"/>
              <a:gd name="T64" fmla="*/ 2147483647 w 387"/>
              <a:gd name="T65" fmla="*/ 2147483647 h 387"/>
              <a:gd name="T66" fmla="*/ 2147483647 w 387"/>
              <a:gd name="T67" fmla="*/ 2147483647 h 387"/>
              <a:gd name="T68" fmla="*/ 2147483647 w 387"/>
              <a:gd name="T69" fmla="*/ 2147483647 h 387"/>
              <a:gd name="T70" fmla="*/ 2147483647 w 387"/>
              <a:gd name="T71" fmla="*/ 2147483647 h 387"/>
              <a:gd name="T72" fmla="*/ 2147483647 w 387"/>
              <a:gd name="T73" fmla="*/ 2147483647 h 387"/>
              <a:gd name="T74" fmla="*/ 2147483647 w 387"/>
              <a:gd name="T75" fmla="*/ 2147483647 h 387"/>
              <a:gd name="T76" fmla="*/ 2147483647 w 387"/>
              <a:gd name="T77" fmla="*/ 2147483647 h 387"/>
              <a:gd name="T78" fmla="*/ 2147483647 w 387"/>
              <a:gd name="T79" fmla="*/ 2147483647 h 3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7"/>
              <a:gd name="T121" fmla="*/ 0 h 387"/>
              <a:gd name="T122" fmla="*/ 387 w 387"/>
              <a:gd name="T123" fmla="*/ 387 h 38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7" h="387">
                <a:moveTo>
                  <a:pt x="0" y="387"/>
                </a:moveTo>
                <a:lnTo>
                  <a:pt x="6" y="381"/>
                </a:lnTo>
                <a:lnTo>
                  <a:pt x="12" y="376"/>
                </a:lnTo>
                <a:lnTo>
                  <a:pt x="17" y="370"/>
                </a:lnTo>
                <a:lnTo>
                  <a:pt x="23" y="364"/>
                </a:lnTo>
                <a:lnTo>
                  <a:pt x="29" y="359"/>
                </a:lnTo>
                <a:lnTo>
                  <a:pt x="34" y="353"/>
                </a:lnTo>
                <a:lnTo>
                  <a:pt x="40" y="347"/>
                </a:lnTo>
                <a:lnTo>
                  <a:pt x="46" y="342"/>
                </a:lnTo>
                <a:lnTo>
                  <a:pt x="52" y="336"/>
                </a:lnTo>
                <a:lnTo>
                  <a:pt x="57" y="330"/>
                </a:lnTo>
                <a:lnTo>
                  <a:pt x="63" y="324"/>
                </a:lnTo>
                <a:lnTo>
                  <a:pt x="69" y="319"/>
                </a:lnTo>
                <a:lnTo>
                  <a:pt x="74" y="313"/>
                </a:lnTo>
                <a:lnTo>
                  <a:pt x="80" y="307"/>
                </a:lnTo>
                <a:lnTo>
                  <a:pt x="86" y="302"/>
                </a:lnTo>
                <a:lnTo>
                  <a:pt x="91" y="296"/>
                </a:lnTo>
                <a:lnTo>
                  <a:pt x="97" y="290"/>
                </a:lnTo>
                <a:lnTo>
                  <a:pt x="103" y="285"/>
                </a:lnTo>
                <a:lnTo>
                  <a:pt x="103" y="279"/>
                </a:lnTo>
                <a:lnTo>
                  <a:pt x="108" y="273"/>
                </a:lnTo>
                <a:lnTo>
                  <a:pt x="114" y="268"/>
                </a:lnTo>
                <a:lnTo>
                  <a:pt x="120" y="262"/>
                </a:lnTo>
                <a:lnTo>
                  <a:pt x="126" y="256"/>
                </a:lnTo>
                <a:lnTo>
                  <a:pt x="126" y="251"/>
                </a:lnTo>
                <a:lnTo>
                  <a:pt x="137" y="239"/>
                </a:lnTo>
                <a:lnTo>
                  <a:pt x="131" y="239"/>
                </a:lnTo>
                <a:lnTo>
                  <a:pt x="137" y="239"/>
                </a:lnTo>
                <a:lnTo>
                  <a:pt x="143" y="233"/>
                </a:lnTo>
                <a:lnTo>
                  <a:pt x="143" y="228"/>
                </a:lnTo>
                <a:lnTo>
                  <a:pt x="148" y="222"/>
                </a:lnTo>
                <a:lnTo>
                  <a:pt x="154" y="216"/>
                </a:lnTo>
                <a:lnTo>
                  <a:pt x="154" y="211"/>
                </a:lnTo>
                <a:lnTo>
                  <a:pt x="160" y="205"/>
                </a:lnTo>
                <a:lnTo>
                  <a:pt x="160" y="199"/>
                </a:lnTo>
                <a:lnTo>
                  <a:pt x="165" y="194"/>
                </a:lnTo>
                <a:lnTo>
                  <a:pt x="171" y="194"/>
                </a:lnTo>
                <a:lnTo>
                  <a:pt x="177" y="194"/>
                </a:lnTo>
                <a:lnTo>
                  <a:pt x="182" y="194"/>
                </a:lnTo>
                <a:lnTo>
                  <a:pt x="188" y="194"/>
                </a:lnTo>
                <a:lnTo>
                  <a:pt x="194" y="194"/>
                </a:lnTo>
                <a:lnTo>
                  <a:pt x="199" y="194"/>
                </a:lnTo>
                <a:lnTo>
                  <a:pt x="205" y="194"/>
                </a:lnTo>
                <a:lnTo>
                  <a:pt x="211" y="194"/>
                </a:lnTo>
                <a:lnTo>
                  <a:pt x="217" y="194"/>
                </a:lnTo>
                <a:lnTo>
                  <a:pt x="222" y="194"/>
                </a:lnTo>
                <a:lnTo>
                  <a:pt x="228" y="188"/>
                </a:lnTo>
                <a:lnTo>
                  <a:pt x="228" y="182"/>
                </a:lnTo>
                <a:lnTo>
                  <a:pt x="234" y="177"/>
                </a:lnTo>
                <a:lnTo>
                  <a:pt x="239" y="171"/>
                </a:lnTo>
                <a:lnTo>
                  <a:pt x="239" y="165"/>
                </a:lnTo>
                <a:lnTo>
                  <a:pt x="245" y="159"/>
                </a:lnTo>
                <a:lnTo>
                  <a:pt x="245" y="154"/>
                </a:lnTo>
                <a:lnTo>
                  <a:pt x="251" y="148"/>
                </a:lnTo>
                <a:lnTo>
                  <a:pt x="256" y="142"/>
                </a:lnTo>
                <a:lnTo>
                  <a:pt x="262" y="137"/>
                </a:lnTo>
                <a:lnTo>
                  <a:pt x="268" y="131"/>
                </a:lnTo>
                <a:lnTo>
                  <a:pt x="268" y="125"/>
                </a:lnTo>
                <a:lnTo>
                  <a:pt x="279" y="114"/>
                </a:lnTo>
                <a:lnTo>
                  <a:pt x="273" y="114"/>
                </a:lnTo>
                <a:lnTo>
                  <a:pt x="279" y="114"/>
                </a:lnTo>
                <a:lnTo>
                  <a:pt x="285" y="108"/>
                </a:lnTo>
                <a:lnTo>
                  <a:pt x="285" y="103"/>
                </a:lnTo>
                <a:lnTo>
                  <a:pt x="290" y="97"/>
                </a:lnTo>
                <a:lnTo>
                  <a:pt x="296" y="91"/>
                </a:lnTo>
                <a:lnTo>
                  <a:pt x="302" y="86"/>
                </a:lnTo>
                <a:lnTo>
                  <a:pt x="308" y="80"/>
                </a:lnTo>
                <a:lnTo>
                  <a:pt x="313" y="74"/>
                </a:lnTo>
                <a:lnTo>
                  <a:pt x="319" y="68"/>
                </a:lnTo>
                <a:lnTo>
                  <a:pt x="325" y="63"/>
                </a:lnTo>
                <a:lnTo>
                  <a:pt x="330" y="57"/>
                </a:lnTo>
                <a:lnTo>
                  <a:pt x="336" y="51"/>
                </a:lnTo>
                <a:lnTo>
                  <a:pt x="342" y="46"/>
                </a:lnTo>
                <a:lnTo>
                  <a:pt x="347" y="40"/>
                </a:lnTo>
                <a:lnTo>
                  <a:pt x="353" y="34"/>
                </a:lnTo>
                <a:lnTo>
                  <a:pt x="359" y="29"/>
                </a:lnTo>
                <a:lnTo>
                  <a:pt x="364" y="23"/>
                </a:lnTo>
                <a:lnTo>
                  <a:pt x="370" y="17"/>
                </a:lnTo>
                <a:lnTo>
                  <a:pt x="376" y="12"/>
                </a:lnTo>
                <a:lnTo>
                  <a:pt x="381" y="6"/>
                </a:lnTo>
                <a:lnTo>
                  <a:pt x="38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1138" name="Picture 2" descr="blur_barb"/>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38300" y="2514600"/>
            <a:ext cx="2552700" cy="255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1139" name="Picture 3" descr="sharpen_barb"/>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953000" y="2514600"/>
            <a:ext cx="2552700" cy="255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1908" name="Rectangle 4"/>
          <p:cNvSpPr>
            <a:spLocks noChangeArrowheads="1"/>
          </p:cNvSpPr>
          <p:nvPr/>
        </p:nvSpPr>
        <p:spPr bwMode="auto">
          <a:xfrm>
            <a:off x="457200" y="381000"/>
            <a:ext cx="8229600" cy="685800"/>
          </a:xfrm>
          <a:prstGeom prst="rect">
            <a:avLst/>
          </a:prstGeom>
          <a:noFill/>
          <a:ln w="9525" algn="ctr">
            <a:noFill/>
            <a:miter lim="800000"/>
            <a:headEnd/>
            <a:tailEnd/>
          </a:ln>
          <a:effectLst/>
        </p:spPr>
        <p:txBody>
          <a:bodyPr anchor="ctr"/>
          <a:lstStyle/>
          <a:p>
            <a:pPr>
              <a:defRPr/>
            </a:pPr>
            <a:r>
              <a:rPr lang="zh-CN" altLang="en-US" sz="4800">
                <a:solidFill>
                  <a:srgbClr val="000099"/>
                </a:solidFill>
                <a:effectLst>
                  <a:outerShdw blurRad="38100" dist="38100" dir="2700000" algn="tl">
                    <a:srgbClr val="C0C0C0"/>
                  </a:outerShdw>
                </a:effectLst>
              </a:rPr>
              <a:t>图像锐化</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2930" name="Rectangle 1026"/>
          <p:cNvSpPr>
            <a:spLocks noChangeArrowheads="1"/>
          </p:cNvSpPr>
          <p:nvPr/>
        </p:nvSpPr>
        <p:spPr bwMode="auto">
          <a:xfrm>
            <a:off x="457200" y="381000"/>
            <a:ext cx="8229600" cy="685800"/>
          </a:xfrm>
          <a:prstGeom prst="rect">
            <a:avLst/>
          </a:prstGeom>
          <a:noFill/>
          <a:ln w="9525" algn="ctr">
            <a:noFill/>
            <a:miter lim="800000"/>
            <a:headEnd/>
            <a:tailEnd/>
          </a:ln>
          <a:effectLst/>
        </p:spPr>
        <p:txBody>
          <a:bodyPr anchor="ctr"/>
          <a:lstStyle/>
          <a:p>
            <a:pPr>
              <a:defRPr/>
            </a:pPr>
            <a:r>
              <a:rPr lang="zh-CN" altLang="en-US" sz="4800">
                <a:solidFill>
                  <a:srgbClr val="000099"/>
                </a:solidFill>
                <a:effectLst>
                  <a:outerShdw blurRad="38100" dist="38100" dir="2700000" algn="tl">
                    <a:srgbClr val="C0C0C0"/>
                  </a:outerShdw>
                </a:effectLst>
              </a:rPr>
              <a:t>图像锐化</a:t>
            </a:r>
          </a:p>
        </p:txBody>
      </p:sp>
      <p:grpSp>
        <p:nvGrpSpPr>
          <p:cNvPr id="92163" name="Group 1027"/>
          <p:cNvGrpSpPr>
            <a:grpSpLocks noChangeAspect="1"/>
          </p:cNvGrpSpPr>
          <p:nvPr/>
        </p:nvGrpSpPr>
        <p:grpSpPr bwMode="auto">
          <a:xfrm>
            <a:off x="1295400" y="1173163"/>
            <a:ext cx="5800725" cy="5684837"/>
            <a:chOff x="816" y="739"/>
            <a:chExt cx="3654" cy="3581"/>
          </a:xfrm>
        </p:grpSpPr>
        <p:sp>
          <p:nvSpPr>
            <p:cNvPr id="92164" name="AutoShape 1028"/>
            <p:cNvSpPr>
              <a:spLocks noChangeAspect="1" noChangeArrowheads="1" noTextEdit="1"/>
            </p:cNvSpPr>
            <p:nvPr/>
          </p:nvSpPr>
          <p:spPr bwMode="auto">
            <a:xfrm>
              <a:off x="816" y="739"/>
              <a:ext cx="3654" cy="3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grpSp>
          <p:nvGrpSpPr>
            <p:cNvPr id="92165" name="Group 1029"/>
            <p:cNvGrpSpPr>
              <a:grpSpLocks/>
            </p:cNvGrpSpPr>
            <p:nvPr/>
          </p:nvGrpSpPr>
          <p:grpSpPr bwMode="auto">
            <a:xfrm>
              <a:off x="1292" y="1002"/>
              <a:ext cx="2831" cy="1358"/>
              <a:chOff x="1292" y="1002"/>
              <a:chExt cx="2831" cy="1358"/>
            </a:xfrm>
          </p:grpSpPr>
          <p:sp>
            <p:nvSpPr>
              <p:cNvPr id="92436" name="Rectangle 1030"/>
              <p:cNvSpPr>
                <a:spLocks noChangeArrowheads="1"/>
              </p:cNvSpPr>
              <p:nvPr/>
            </p:nvSpPr>
            <p:spPr bwMode="auto">
              <a:xfrm>
                <a:off x="1292" y="1008"/>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437" name="Rectangle 1031"/>
              <p:cNvSpPr>
                <a:spLocks noChangeArrowheads="1"/>
              </p:cNvSpPr>
              <p:nvPr/>
            </p:nvSpPr>
            <p:spPr bwMode="auto">
              <a:xfrm>
                <a:off x="1292" y="1008"/>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8" name="Freeform 1032"/>
              <p:cNvSpPr>
                <a:spLocks/>
              </p:cNvSpPr>
              <p:nvPr/>
            </p:nvSpPr>
            <p:spPr bwMode="auto">
              <a:xfrm>
                <a:off x="1539"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9" name="Freeform 1033"/>
              <p:cNvSpPr>
                <a:spLocks/>
              </p:cNvSpPr>
              <p:nvPr/>
            </p:nvSpPr>
            <p:spPr bwMode="auto">
              <a:xfrm>
                <a:off x="1578"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0" name="Freeform 1034"/>
              <p:cNvSpPr>
                <a:spLocks/>
              </p:cNvSpPr>
              <p:nvPr/>
            </p:nvSpPr>
            <p:spPr bwMode="auto">
              <a:xfrm>
                <a:off x="1612"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1" name="Freeform 1035"/>
              <p:cNvSpPr>
                <a:spLocks/>
              </p:cNvSpPr>
              <p:nvPr/>
            </p:nvSpPr>
            <p:spPr bwMode="auto">
              <a:xfrm>
                <a:off x="1292" y="132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2" name="Freeform 1036"/>
              <p:cNvSpPr>
                <a:spLocks/>
              </p:cNvSpPr>
              <p:nvPr/>
            </p:nvSpPr>
            <p:spPr bwMode="auto">
              <a:xfrm>
                <a:off x="1292" y="1288"/>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3" name="Freeform 1037"/>
              <p:cNvSpPr>
                <a:spLocks/>
              </p:cNvSpPr>
              <p:nvPr/>
            </p:nvSpPr>
            <p:spPr bwMode="auto">
              <a:xfrm>
                <a:off x="1292" y="1249"/>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4" name="Line 1038"/>
              <p:cNvSpPr>
                <a:spLocks noChangeShapeType="1"/>
              </p:cNvSpPr>
              <p:nvPr/>
            </p:nvSpPr>
            <p:spPr bwMode="auto">
              <a:xfrm>
                <a:off x="1292"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45" name="Freeform 1039"/>
              <p:cNvSpPr>
                <a:spLocks/>
              </p:cNvSpPr>
              <p:nvPr/>
            </p:nvSpPr>
            <p:spPr bwMode="auto">
              <a:xfrm>
                <a:off x="1292"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6" name="Line 1040"/>
              <p:cNvSpPr>
                <a:spLocks noChangeShapeType="1"/>
              </p:cNvSpPr>
              <p:nvPr/>
            </p:nvSpPr>
            <p:spPr bwMode="auto">
              <a:xfrm flipV="1">
                <a:off x="1292"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47" name="Line 1041"/>
              <p:cNvSpPr>
                <a:spLocks noChangeShapeType="1"/>
              </p:cNvSpPr>
              <p:nvPr/>
            </p:nvSpPr>
            <p:spPr bwMode="auto">
              <a:xfrm>
                <a:off x="1292" y="1574"/>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48" name="Line 1042"/>
              <p:cNvSpPr>
                <a:spLocks noChangeShapeType="1"/>
              </p:cNvSpPr>
              <p:nvPr/>
            </p:nvSpPr>
            <p:spPr bwMode="auto">
              <a:xfrm flipV="1">
                <a:off x="1292"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49" name="Line 1043"/>
              <p:cNvSpPr>
                <a:spLocks noChangeShapeType="1"/>
              </p:cNvSpPr>
              <p:nvPr/>
            </p:nvSpPr>
            <p:spPr bwMode="auto">
              <a:xfrm flipV="1">
                <a:off x="1539"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0" name="Line 1044"/>
              <p:cNvSpPr>
                <a:spLocks noChangeShapeType="1"/>
              </p:cNvSpPr>
              <p:nvPr/>
            </p:nvSpPr>
            <p:spPr bwMode="auto">
              <a:xfrm>
                <a:off x="1539"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1" name="Line 1045"/>
              <p:cNvSpPr>
                <a:spLocks noChangeShapeType="1"/>
              </p:cNvSpPr>
              <p:nvPr/>
            </p:nvSpPr>
            <p:spPr bwMode="auto">
              <a:xfrm flipV="1">
                <a:off x="1578"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2" name="Line 1046"/>
              <p:cNvSpPr>
                <a:spLocks noChangeShapeType="1"/>
              </p:cNvSpPr>
              <p:nvPr/>
            </p:nvSpPr>
            <p:spPr bwMode="auto">
              <a:xfrm>
                <a:off x="1578"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3" name="Line 1047"/>
              <p:cNvSpPr>
                <a:spLocks noChangeShapeType="1"/>
              </p:cNvSpPr>
              <p:nvPr/>
            </p:nvSpPr>
            <p:spPr bwMode="auto">
              <a:xfrm flipV="1">
                <a:off x="1612"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4" name="Line 1048"/>
              <p:cNvSpPr>
                <a:spLocks noChangeShapeType="1"/>
              </p:cNvSpPr>
              <p:nvPr/>
            </p:nvSpPr>
            <p:spPr bwMode="auto">
              <a:xfrm>
                <a:off x="1612"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5" name="Line 1049"/>
              <p:cNvSpPr>
                <a:spLocks noChangeShapeType="1"/>
              </p:cNvSpPr>
              <p:nvPr/>
            </p:nvSpPr>
            <p:spPr bwMode="auto">
              <a:xfrm>
                <a:off x="1292" y="132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6" name="Line 1050"/>
              <p:cNvSpPr>
                <a:spLocks noChangeShapeType="1"/>
              </p:cNvSpPr>
              <p:nvPr/>
            </p:nvSpPr>
            <p:spPr bwMode="auto">
              <a:xfrm flipH="1">
                <a:off x="1853" y="1327"/>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7" name="Line 1051"/>
              <p:cNvSpPr>
                <a:spLocks noChangeShapeType="1"/>
              </p:cNvSpPr>
              <p:nvPr/>
            </p:nvSpPr>
            <p:spPr bwMode="auto">
              <a:xfrm>
                <a:off x="1292" y="1288"/>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8" name="Line 1052"/>
              <p:cNvSpPr>
                <a:spLocks noChangeShapeType="1"/>
              </p:cNvSpPr>
              <p:nvPr/>
            </p:nvSpPr>
            <p:spPr bwMode="auto">
              <a:xfrm flipH="1">
                <a:off x="1853" y="1288"/>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9" name="Line 1053"/>
              <p:cNvSpPr>
                <a:spLocks noChangeShapeType="1"/>
              </p:cNvSpPr>
              <p:nvPr/>
            </p:nvSpPr>
            <p:spPr bwMode="auto">
              <a:xfrm>
                <a:off x="1292" y="1249"/>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60" name="Line 1054"/>
              <p:cNvSpPr>
                <a:spLocks noChangeShapeType="1"/>
              </p:cNvSpPr>
              <p:nvPr/>
            </p:nvSpPr>
            <p:spPr bwMode="auto">
              <a:xfrm flipH="1">
                <a:off x="1853" y="1249"/>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61" name="Line 1055"/>
              <p:cNvSpPr>
                <a:spLocks noChangeShapeType="1"/>
              </p:cNvSpPr>
              <p:nvPr/>
            </p:nvSpPr>
            <p:spPr bwMode="auto">
              <a:xfrm>
                <a:off x="1292"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62" name="Freeform 1056"/>
              <p:cNvSpPr>
                <a:spLocks/>
              </p:cNvSpPr>
              <p:nvPr/>
            </p:nvSpPr>
            <p:spPr bwMode="auto">
              <a:xfrm>
                <a:off x="1292"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63" name="Line 1057"/>
              <p:cNvSpPr>
                <a:spLocks noChangeShapeType="1"/>
              </p:cNvSpPr>
              <p:nvPr/>
            </p:nvSpPr>
            <p:spPr bwMode="auto">
              <a:xfrm flipV="1">
                <a:off x="1292"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64" name="Freeform 1058"/>
              <p:cNvSpPr>
                <a:spLocks/>
              </p:cNvSpPr>
              <p:nvPr/>
            </p:nvSpPr>
            <p:spPr bwMode="auto">
              <a:xfrm>
                <a:off x="1298" y="1008"/>
                <a:ext cx="566" cy="560"/>
              </a:xfrm>
              <a:custGeom>
                <a:avLst/>
                <a:gdLst>
                  <a:gd name="T0" fmla="*/ 0 w 566"/>
                  <a:gd name="T1" fmla="*/ 555 h 560"/>
                  <a:gd name="T2" fmla="*/ 11 w 566"/>
                  <a:gd name="T3" fmla="*/ 544 h 560"/>
                  <a:gd name="T4" fmla="*/ 22 w 566"/>
                  <a:gd name="T5" fmla="*/ 532 h 560"/>
                  <a:gd name="T6" fmla="*/ 34 w 566"/>
                  <a:gd name="T7" fmla="*/ 521 h 560"/>
                  <a:gd name="T8" fmla="*/ 45 w 566"/>
                  <a:gd name="T9" fmla="*/ 510 h 560"/>
                  <a:gd name="T10" fmla="*/ 56 w 566"/>
                  <a:gd name="T11" fmla="*/ 499 h 560"/>
                  <a:gd name="T12" fmla="*/ 67 w 566"/>
                  <a:gd name="T13" fmla="*/ 488 h 560"/>
                  <a:gd name="T14" fmla="*/ 78 w 566"/>
                  <a:gd name="T15" fmla="*/ 476 h 560"/>
                  <a:gd name="T16" fmla="*/ 90 w 566"/>
                  <a:gd name="T17" fmla="*/ 465 h 560"/>
                  <a:gd name="T18" fmla="*/ 101 w 566"/>
                  <a:gd name="T19" fmla="*/ 454 h 560"/>
                  <a:gd name="T20" fmla="*/ 112 w 566"/>
                  <a:gd name="T21" fmla="*/ 443 h 560"/>
                  <a:gd name="T22" fmla="*/ 123 w 566"/>
                  <a:gd name="T23" fmla="*/ 432 h 560"/>
                  <a:gd name="T24" fmla="*/ 134 w 566"/>
                  <a:gd name="T25" fmla="*/ 420 h 560"/>
                  <a:gd name="T26" fmla="*/ 146 w 566"/>
                  <a:gd name="T27" fmla="*/ 409 h 560"/>
                  <a:gd name="T28" fmla="*/ 157 w 566"/>
                  <a:gd name="T29" fmla="*/ 398 h 560"/>
                  <a:gd name="T30" fmla="*/ 168 w 566"/>
                  <a:gd name="T31" fmla="*/ 387 h 560"/>
                  <a:gd name="T32" fmla="*/ 179 w 566"/>
                  <a:gd name="T33" fmla="*/ 375 h 560"/>
                  <a:gd name="T34" fmla="*/ 191 w 566"/>
                  <a:gd name="T35" fmla="*/ 364 h 560"/>
                  <a:gd name="T36" fmla="*/ 202 w 566"/>
                  <a:gd name="T37" fmla="*/ 353 h 560"/>
                  <a:gd name="T38" fmla="*/ 213 w 566"/>
                  <a:gd name="T39" fmla="*/ 342 h 560"/>
                  <a:gd name="T40" fmla="*/ 224 w 566"/>
                  <a:gd name="T41" fmla="*/ 331 h 560"/>
                  <a:gd name="T42" fmla="*/ 235 w 566"/>
                  <a:gd name="T43" fmla="*/ 319 h 560"/>
                  <a:gd name="T44" fmla="*/ 247 w 566"/>
                  <a:gd name="T45" fmla="*/ 308 h 560"/>
                  <a:gd name="T46" fmla="*/ 258 w 566"/>
                  <a:gd name="T47" fmla="*/ 297 h 560"/>
                  <a:gd name="T48" fmla="*/ 269 w 566"/>
                  <a:gd name="T49" fmla="*/ 286 h 560"/>
                  <a:gd name="T50" fmla="*/ 280 w 566"/>
                  <a:gd name="T51" fmla="*/ 275 h 560"/>
                  <a:gd name="T52" fmla="*/ 291 w 566"/>
                  <a:gd name="T53" fmla="*/ 263 h 560"/>
                  <a:gd name="T54" fmla="*/ 303 w 566"/>
                  <a:gd name="T55" fmla="*/ 252 h 560"/>
                  <a:gd name="T56" fmla="*/ 314 w 566"/>
                  <a:gd name="T57" fmla="*/ 241 h 560"/>
                  <a:gd name="T58" fmla="*/ 325 w 566"/>
                  <a:gd name="T59" fmla="*/ 230 h 560"/>
                  <a:gd name="T60" fmla="*/ 336 w 566"/>
                  <a:gd name="T61" fmla="*/ 219 h 560"/>
                  <a:gd name="T62" fmla="*/ 347 w 566"/>
                  <a:gd name="T63" fmla="*/ 207 h 560"/>
                  <a:gd name="T64" fmla="*/ 359 w 566"/>
                  <a:gd name="T65" fmla="*/ 196 h 560"/>
                  <a:gd name="T66" fmla="*/ 370 w 566"/>
                  <a:gd name="T67" fmla="*/ 185 h 560"/>
                  <a:gd name="T68" fmla="*/ 381 w 566"/>
                  <a:gd name="T69" fmla="*/ 174 h 560"/>
                  <a:gd name="T70" fmla="*/ 392 w 566"/>
                  <a:gd name="T71" fmla="*/ 163 h 560"/>
                  <a:gd name="T72" fmla="*/ 403 w 566"/>
                  <a:gd name="T73" fmla="*/ 151 h 560"/>
                  <a:gd name="T74" fmla="*/ 415 w 566"/>
                  <a:gd name="T75" fmla="*/ 140 h 560"/>
                  <a:gd name="T76" fmla="*/ 426 w 566"/>
                  <a:gd name="T77" fmla="*/ 129 h 560"/>
                  <a:gd name="T78" fmla="*/ 437 w 566"/>
                  <a:gd name="T79" fmla="*/ 118 h 560"/>
                  <a:gd name="T80" fmla="*/ 448 w 566"/>
                  <a:gd name="T81" fmla="*/ 106 h 560"/>
                  <a:gd name="T82" fmla="*/ 460 w 566"/>
                  <a:gd name="T83" fmla="*/ 95 h 560"/>
                  <a:gd name="T84" fmla="*/ 471 w 566"/>
                  <a:gd name="T85" fmla="*/ 84 h 560"/>
                  <a:gd name="T86" fmla="*/ 482 w 566"/>
                  <a:gd name="T87" fmla="*/ 73 h 560"/>
                  <a:gd name="T88" fmla="*/ 493 w 566"/>
                  <a:gd name="T89" fmla="*/ 62 h 560"/>
                  <a:gd name="T90" fmla="*/ 504 w 566"/>
                  <a:gd name="T91" fmla="*/ 50 h 560"/>
                  <a:gd name="T92" fmla="*/ 516 w 566"/>
                  <a:gd name="T93" fmla="*/ 39 h 560"/>
                  <a:gd name="T94" fmla="*/ 527 w 566"/>
                  <a:gd name="T95" fmla="*/ 28 h 560"/>
                  <a:gd name="T96" fmla="*/ 538 w 566"/>
                  <a:gd name="T97" fmla="*/ 17 h 560"/>
                  <a:gd name="T98" fmla="*/ 549 w 566"/>
                  <a:gd name="T99" fmla="*/ 6 h 560"/>
                  <a:gd name="T100" fmla="*/ 560 w 566"/>
                  <a:gd name="T101" fmla="*/ 0 h 56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6"/>
                  <a:gd name="T154" fmla="*/ 0 h 560"/>
                  <a:gd name="T155" fmla="*/ 566 w 566"/>
                  <a:gd name="T156" fmla="*/ 560 h 56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6" h="560">
                    <a:moveTo>
                      <a:pt x="0" y="560"/>
                    </a:moveTo>
                    <a:lnTo>
                      <a:pt x="0" y="555"/>
                    </a:lnTo>
                    <a:lnTo>
                      <a:pt x="6" y="549"/>
                    </a:lnTo>
                    <a:lnTo>
                      <a:pt x="11" y="544"/>
                    </a:lnTo>
                    <a:lnTo>
                      <a:pt x="17" y="538"/>
                    </a:lnTo>
                    <a:lnTo>
                      <a:pt x="22" y="532"/>
                    </a:lnTo>
                    <a:lnTo>
                      <a:pt x="28" y="527"/>
                    </a:lnTo>
                    <a:lnTo>
                      <a:pt x="34" y="521"/>
                    </a:lnTo>
                    <a:lnTo>
                      <a:pt x="39" y="516"/>
                    </a:lnTo>
                    <a:lnTo>
                      <a:pt x="45" y="510"/>
                    </a:lnTo>
                    <a:lnTo>
                      <a:pt x="50" y="504"/>
                    </a:lnTo>
                    <a:lnTo>
                      <a:pt x="56" y="499"/>
                    </a:lnTo>
                    <a:lnTo>
                      <a:pt x="62" y="493"/>
                    </a:lnTo>
                    <a:lnTo>
                      <a:pt x="67" y="488"/>
                    </a:lnTo>
                    <a:lnTo>
                      <a:pt x="73" y="482"/>
                    </a:lnTo>
                    <a:lnTo>
                      <a:pt x="78" y="476"/>
                    </a:lnTo>
                    <a:lnTo>
                      <a:pt x="84" y="471"/>
                    </a:lnTo>
                    <a:lnTo>
                      <a:pt x="90" y="465"/>
                    </a:lnTo>
                    <a:lnTo>
                      <a:pt x="95" y="460"/>
                    </a:lnTo>
                    <a:lnTo>
                      <a:pt x="101" y="454"/>
                    </a:lnTo>
                    <a:lnTo>
                      <a:pt x="106" y="448"/>
                    </a:lnTo>
                    <a:lnTo>
                      <a:pt x="112" y="443"/>
                    </a:lnTo>
                    <a:lnTo>
                      <a:pt x="118" y="437"/>
                    </a:lnTo>
                    <a:lnTo>
                      <a:pt x="123" y="432"/>
                    </a:lnTo>
                    <a:lnTo>
                      <a:pt x="129" y="426"/>
                    </a:lnTo>
                    <a:lnTo>
                      <a:pt x="134" y="420"/>
                    </a:lnTo>
                    <a:lnTo>
                      <a:pt x="140" y="415"/>
                    </a:lnTo>
                    <a:lnTo>
                      <a:pt x="146" y="409"/>
                    </a:lnTo>
                    <a:lnTo>
                      <a:pt x="151" y="403"/>
                    </a:lnTo>
                    <a:lnTo>
                      <a:pt x="157" y="398"/>
                    </a:lnTo>
                    <a:lnTo>
                      <a:pt x="162" y="392"/>
                    </a:lnTo>
                    <a:lnTo>
                      <a:pt x="168" y="387"/>
                    </a:lnTo>
                    <a:lnTo>
                      <a:pt x="174" y="381"/>
                    </a:lnTo>
                    <a:lnTo>
                      <a:pt x="179" y="375"/>
                    </a:lnTo>
                    <a:lnTo>
                      <a:pt x="185" y="370"/>
                    </a:lnTo>
                    <a:lnTo>
                      <a:pt x="191" y="364"/>
                    </a:lnTo>
                    <a:lnTo>
                      <a:pt x="196" y="359"/>
                    </a:lnTo>
                    <a:lnTo>
                      <a:pt x="202" y="353"/>
                    </a:lnTo>
                    <a:lnTo>
                      <a:pt x="207" y="347"/>
                    </a:lnTo>
                    <a:lnTo>
                      <a:pt x="213" y="342"/>
                    </a:lnTo>
                    <a:lnTo>
                      <a:pt x="219" y="336"/>
                    </a:lnTo>
                    <a:lnTo>
                      <a:pt x="224" y="331"/>
                    </a:lnTo>
                    <a:lnTo>
                      <a:pt x="230" y="325"/>
                    </a:lnTo>
                    <a:lnTo>
                      <a:pt x="235" y="319"/>
                    </a:lnTo>
                    <a:lnTo>
                      <a:pt x="241" y="314"/>
                    </a:lnTo>
                    <a:lnTo>
                      <a:pt x="247" y="308"/>
                    </a:lnTo>
                    <a:lnTo>
                      <a:pt x="252" y="303"/>
                    </a:lnTo>
                    <a:lnTo>
                      <a:pt x="258" y="297"/>
                    </a:lnTo>
                    <a:lnTo>
                      <a:pt x="263" y="291"/>
                    </a:lnTo>
                    <a:lnTo>
                      <a:pt x="269" y="286"/>
                    </a:lnTo>
                    <a:lnTo>
                      <a:pt x="275" y="280"/>
                    </a:lnTo>
                    <a:lnTo>
                      <a:pt x="280" y="275"/>
                    </a:lnTo>
                    <a:lnTo>
                      <a:pt x="286" y="269"/>
                    </a:lnTo>
                    <a:lnTo>
                      <a:pt x="291" y="263"/>
                    </a:lnTo>
                    <a:lnTo>
                      <a:pt x="297" y="258"/>
                    </a:lnTo>
                    <a:lnTo>
                      <a:pt x="303" y="252"/>
                    </a:lnTo>
                    <a:lnTo>
                      <a:pt x="308" y="247"/>
                    </a:lnTo>
                    <a:lnTo>
                      <a:pt x="314" y="241"/>
                    </a:lnTo>
                    <a:lnTo>
                      <a:pt x="319" y="235"/>
                    </a:lnTo>
                    <a:lnTo>
                      <a:pt x="325" y="230"/>
                    </a:lnTo>
                    <a:lnTo>
                      <a:pt x="331" y="224"/>
                    </a:lnTo>
                    <a:lnTo>
                      <a:pt x="336" y="219"/>
                    </a:lnTo>
                    <a:lnTo>
                      <a:pt x="342" y="213"/>
                    </a:lnTo>
                    <a:lnTo>
                      <a:pt x="347" y="207"/>
                    </a:lnTo>
                    <a:lnTo>
                      <a:pt x="353" y="202"/>
                    </a:lnTo>
                    <a:lnTo>
                      <a:pt x="359" y="196"/>
                    </a:lnTo>
                    <a:lnTo>
                      <a:pt x="364" y="191"/>
                    </a:lnTo>
                    <a:lnTo>
                      <a:pt x="370" y="185"/>
                    </a:lnTo>
                    <a:lnTo>
                      <a:pt x="375" y="179"/>
                    </a:lnTo>
                    <a:lnTo>
                      <a:pt x="381" y="174"/>
                    </a:lnTo>
                    <a:lnTo>
                      <a:pt x="387" y="168"/>
                    </a:lnTo>
                    <a:lnTo>
                      <a:pt x="392" y="163"/>
                    </a:lnTo>
                    <a:lnTo>
                      <a:pt x="398" y="157"/>
                    </a:lnTo>
                    <a:lnTo>
                      <a:pt x="403" y="151"/>
                    </a:lnTo>
                    <a:lnTo>
                      <a:pt x="409" y="146"/>
                    </a:lnTo>
                    <a:lnTo>
                      <a:pt x="415" y="140"/>
                    </a:lnTo>
                    <a:lnTo>
                      <a:pt x="420" y="134"/>
                    </a:lnTo>
                    <a:lnTo>
                      <a:pt x="426" y="129"/>
                    </a:lnTo>
                    <a:lnTo>
                      <a:pt x="432" y="123"/>
                    </a:lnTo>
                    <a:lnTo>
                      <a:pt x="437" y="118"/>
                    </a:lnTo>
                    <a:lnTo>
                      <a:pt x="443" y="112"/>
                    </a:lnTo>
                    <a:lnTo>
                      <a:pt x="448" y="106"/>
                    </a:lnTo>
                    <a:lnTo>
                      <a:pt x="454" y="101"/>
                    </a:lnTo>
                    <a:lnTo>
                      <a:pt x="460" y="95"/>
                    </a:lnTo>
                    <a:lnTo>
                      <a:pt x="465" y="90"/>
                    </a:lnTo>
                    <a:lnTo>
                      <a:pt x="471" y="84"/>
                    </a:lnTo>
                    <a:lnTo>
                      <a:pt x="476" y="78"/>
                    </a:lnTo>
                    <a:lnTo>
                      <a:pt x="482" y="73"/>
                    </a:lnTo>
                    <a:lnTo>
                      <a:pt x="488" y="67"/>
                    </a:lnTo>
                    <a:lnTo>
                      <a:pt x="493" y="62"/>
                    </a:lnTo>
                    <a:lnTo>
                      <a:pt x="499" y="56"/>
                    </a:lnTo>
                    <a:lnTo>
                      <a:pt x="504" y="50"/>
                    </a:lnTo>
                    <a:lnTo>
                      <a:pt x="510" y="45"/>
                    </a:lnTo>
                    <a:lnTo>
                      <a:pt x="516" y="39"/>
                    </a:lnTo>
                    <a:lnTo>
                      <a:pt x="521" y="34"/>
                    </a:lnTo>
                    <a:lnTo>
                      <a:pt x="527" y="28"/>
                    </a:lnTo>
                    <a:lnTo>
                      <a:pt x="532" y="22"/>
                    </a:lnTo>
                    <a:lnTo>
                      <a:pt x="538" y="17"/>
                    </a:lnTo>
                    <a:lnTo>
                      <a:pt x="544" y="11"/>
                    </a:lnTo>
                    <a:lnTo>
                      <a:pt x="549" y="6"/>
                    </a:lnTo>
                    <a:lnTo>
                      <a:pt x="555" y="0"/>
                    </a:lnTo>
                    <a:lnTo>
                      <a:pt x="560" y="0"/>
                    </a:lnTo>
                    <a:lnTo>
                      <a:pt x="56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65" name="Freeform 1059"/>
              <p:cNvSpPr>
                <a:spLocks/>
              </p:cNvSpPr>
              <p:nvPr/>
            </p:nvSpPr>
            <p:spPr bwMode="auto">
              <a:xfrm>
                <a:off x="1298" y="1008"/>
                <a:ext cx="566" cy="560"/>
              </a:xfrm>
              <a:custGeom>
                <a:avLst/>
                <a:gdLst>
                  <a:gd name="T0" fmla="*/ 0 w 566"/>
                  <a:gd name="T1" fmla="*/ 555 h 560"/>
                  <a:gd name="T2" fmla="*/ 11 w 566"/>
                  <a:gd name="T3" fmla="*/ 544 h 560"/>
                  <a:gd name="T4" fmla="*/ 22 w 566"/>
                  <a:gd name="T5" fmla="*/ 532 h 560"/>
                  <a:gd name="T6" fmla="*/ 34 w 566"/>
                  <a:gd name="T7" fmla="*/ 521 h 560"/>
                  <a:gd name="T8" fmla="*/ 45 w 566"/>
                  <a:gd name="T9" fmla="*/ 510 h 560"/>
                  <a:gd name="T10" fmla="*/ 56 w 566"/>
                  <a:gd name="T11" fmla="*/ 499 h 560"/>
                  <a:gd name="T12" fmla="*/ 67 w 566"/>
                  <a:gd name="T13" fmla="*/ 488 h 560"/>
                  <a:gd name="T14" fmla="*/ 78 w 566"/>
                  <a:gd name="T15" fmla="*/ 476 h 560"/>
                  <a:gd name="T16" fmla="*/ 90 w 566"/>
                  <a:gd name="T17" fmla="*/ 465 h 560"/>
                  <a:gd name="T18" fmla="*/ 101 w 566"/>
                  <a:gd name="T19" fmla="*/ 460 h 560"/>
                  <a:gd name="T20" fmla="*/ 112 w 566"/>
                  <a:gd name="T21" fmla="*/ 448 h 560"/>
                  <a:gd name="T22" fmla="*/ 123 w 566"/>
                  <a:gd name="T23" fmla="*/ 437 h 560"/>
                  <a:gd name="T24" fmla="*/ 134 w 566"/>
                  <a:gd name="T25" fmla="*/ 432 h 560"/>
                  <a:gd name="T26" fmla="*/ 146 w 566"/>
                  <a:gd name="T27" fmla="*/ 426 h 560"/>
                  <a:gd name="T28" fmla="*/ 157 w 566"/>
                  <a:gd name="T29" fmla="*/ 420 h 560"/>
                  <a:gd name="T30" fmla="*/ 168 w 566"/>
                  <a:gd name="T31" fmla="*/ 415 h 560"/>
                  <a:gd name="T32" fmla="*/ 179 w 566"/>
                  <a:gd name="T33" fmla="*/ 415 h 560"/>
                  <a:gd name="T34" fmla="*/ 191 w 566"/>
                  <a:gd name="T35" fmla="*/ 415 h 560"/>
                  <a:gd name="T36" fmla="*/ 202 w 566"/>
                  <a:gd name="T37" fmla="*/ 415 h 560"/>
                  <a:gd name="T38" fmla="*/ 213 w 566"/>
                  <a:gd name="T39" fmla="*/ 415 h 560"/>
                  <a:gd name="T40" fmla="*/ 224 w 566"/>
                  <a:gd name="T41" fmla="*/ 403 h 560"/>
                  <a:gd name="T42" fmla="*/ 235 w 566"/>
                  <a:gd name="T43" fmla="*/ 392 h 560"/>
                  <a:gd name="T44" fmla="*/ 241 w 566"/>
                  <a:gd name="T45" fmla="*/ 381 h 560"/>
                  <a:gd name="T46" fmla="*/ 247 w 566"/>
                  <a:gd name="T47" fmla="*/ 370 h 560"/>
                  <a:gd name="T48" fmla="*/ 252 w 566"/>
                  <a:gd name="T49" fmla="*/ 353 h 560"/>
                  <a:gd name="T50" fmla="*/ 258 w 566"/>
                  <a:gd name="T51" fmla="*/ 336 h 560"/>
                  <a:gd name="T52" fmla="*/ 263 w 566"/>
                  <a:gd name="T53" fmla="*/ 319 h 560"/>
                  <a:gd name="T54" fmla="*/ 269 w 566"/>
                  <a:gd name="T55" fmla="*/ 308 h 560"/>
                  <a:gd name="T56" fmla="*/ 275 w 566"/>
                  <a:gd name="T57" fmla="*/ 291 h 560"/>
                  <a:gd name="T58" fmla="*/ 280 w 566"/>
                  <a:gd name="T59" fmla="*/ 269 h 560"/>
                  <a:gd name="T60" fmla="*/ 286 w 566"/>
                  <a:gd name="T61" fmla="*/ 252 h 560"/>
                  <a:gd name="T62" fmla="*/ 291 w 566"/>
                  <a:gd name="T63" fmla="*/ 241 h 560"/>
                  <a:gd name="T64" fmla="*/ 297 w 566"/>
                  <a:gd name="T65" fmla="*/ 224 h 560"/>
                  <a:gd name="T66" fmla="*/ 303 w 566"/>
                  <a:gd name="T67" fmla="*/ 207 h 560"/>
                  <a:gd name="T68" fmla="*/ 308 w 566"/>
                  <a:gd name="T69" fmla="*/ 191 h 560"/>
                  <a:gd name="T70" fmla="*/ 314 w 566"/>
                  <a:gd name="T71" fmla="*/ 179 h 560"/>
                  <a:gd name="T72" fmla="*/ 319 w 566"/>
                  <a:gd name="T73" fmla="*/ 168 h 560"/>
                  <a:gd name="T74" fmla="*/ 331 w 566"/>
                  <a:gd name="T75" fmla="*/ 151 h 560"/>
                  <a:gd name="T76" fmla="*/ 342 w 566"/>
                  <a:gd name="T77" fmla="*/ 146 h 560"/>
                  <a:gd name="T78" fmla="*/ 353 w 566"/>
                  <a:gd name="T79" fmla="*/ 146 h 560"/>
                  <a:gd name="T80" fmla="*/ 364 w 566"/>
                  <a:gd name="T81" fmla="*/ 146 h 560"/>
                  <a:gd name="T82" fmla="*/ 375 w 566"/>
                  <a:gd name="T83" fmla="*/ 146 h 560"/>
                  <a:gd name="T84" fmla="*/ 387 w 566"/>
                  <a:gd name="T85" fmla="*/ 146 h 560"/>
                  <a:gd name="T86" fmla="*/ 398 w 566"/>
                  <a:gd name="T87" fmla="*/ 140 h 560"/>
                  <a:gd name="T88" fmla="*/ 409 w 566"/>
                  <a:gd name="T89" fmla="*/ 134 h 560"/>
                  <a:gd name="T90" fmla="*/ 420 w 566"/>
                  <a:gd name="T91" fmla="*/ 129 h 560"/>
                  <a:gd name="T92" fmla="*/ 432 w 566"/>
                  <a:gd name="T93" fmla="*/ 118 h 560"/>
                  <a:gd name="T94" fmla="*/ 443 w 566"/>
                  <a:gd name="T95" fmla="*/ 112 h 560"/>
                  <a:gd name="T96" fmla="*/ 454 w 566"/>
                  <a:gd name="T97" fmla="*/ 101 h 560"/>
                  <a:gd name="T98" fmla="*/ 465 w 566"/>
                  <a:gd name="T99" fmla="*/ 90 h 560"/>
                  <a:gd name="T100" fmla="*/ 476 w 566"/>
                  <a:gd name="T101" fmla="*/ 78 h 560"/>
                  <a:gd name="T102" fmla="*/ 488 w 566"/>
                  <a:gd name="T103" fmla="*/ 67 h 560"/>
                  <a:gd name="T104" fmla="*/ 499 w 566"/>
                  <a:gd name="T105" fmla="*/ 56 h 560"/>
                  <a:gd name="T106" fmla="*/ 510 w 566"/>
                  <a:gd name="T107" fmla="*/ 45 h 560"/>
                  <a:gd name="T108" fmla="*/ 521 w 566"/>
                  <a:gd name="T109" fmla="*/ 34 h 560"/>
                  <a:gd name="T110" fmla="*/ 532 w 566"/>
                  <a:gd name="T111" fmla="*/ 22 h 560"/>
                  <a:gd name="T112" fmla="*/ 544 w 566"/>
                  <a:gd name="T113" fmla="*/ 11 h 560"/>
                  <a:gd name="T114" fmla="*/ 555 w 566"/>
                  <a:gd name="T115" fmla="*/ 0 h 560"/>
                  <a:gd name="T116" fmla="*/ 566 w 566"/>
                  <a:gd name="T117" fmla="*/ 0 h 56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6"/>
                  <a:gd name="T178" fmla="*/ 0 h 560"/>
                  <a:gd name="T179" fmla="*/ 566 w 566"/>
                  <a:gd name="T180" fmla="*/ 560 h 56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6" h="560">
                    <a:moveTo>
                      <a:pt x="0" y="560"/>
                    </a:moveTo>
                    <a:lnTo>
                      <a:pt x="0" y="555"/>
                    </a:lnTo>
                    <a:lnTo>
                      <a:pt x="6" y="549"/>
                    </a:lnTo>
                    <a:lnTo>
                      <a:pt x="11" y="544"/>
                    </a:lnTo>
                    <a:lnTo>
                      <a:pt x="17" y="538"/>
                    </a:lnTo>
                    <a:lnTo>
                      <a:pt x="22" y="532"/>
                    </a:lnTo>
                    <a:lnTo>
                      <a:pt x="28" y="527"/>
                    </a:lnTo>
                    <a:lnTo>
                      <a:pt x="34" y="521"/>
                    </a:lnTo>
                    <a:lnTo>
                      <a:pt x="39" y="516"/>
                    </a:lnTo>
                    <a:lnTo>
                      <a:pt x="45" y="510"/>
                    </a:lnTo>
                    <a:lnTo>
                      <a:pt x="50" y="504"/>
                    </a:lnTo>
                    <a:lnTo>
                      <a:pt x="56" y="499"/>
                    </a:lnTo>
                    <a:lnTo>
                      <a:pt x="62" y="493"/>
                    </a:lnTo>
                    <a:lnTo>
                      <a:pt x="67" y="488"/>
                    </a:lnTo>
                    <a:lnTo>
                      <a:pt x="73" y="482"/>
                    </a:lnTo>
                    <a:lnTo>
                      <a:pt x="78" y="476"/>
                    </a:lnTo>
                    <a:lnTo>
                      <a:pt x="84" y="471"/>
                    </a:lnTo>
                    <a:lnTo>
                      <a:pt x="90" y="465"/>
                    </a:lnTo>
                    <a:lnTo>
                      <a:pt x="95" y="460"/>
                    </a:lnTo>
                    <a:lnTo>
                      <a:pt x="101" y="460"/>
                    </a:lnTo>
                    <a:lnTo>
                      <a:pt x="106" y="454"/>
                    </a:lnTo>
                    <a:lnTo>
                      <a:pt x="112" y="448"/>
                    </a:lnTo>
                    <a:lnTo>
                      <a:pt x="118" y="443"/>
                    </a:lnTo>
                    <a:lnTo>
                      <a:pt x="123" y="437"/>
                    </a:lnTo>
                    <a:lnTo>
                      <a:pt x="129" y="432"/>
                    </a:lnTo>
                    <a:lnTo>
                      <a:pt x="134" y="432"/>
                    </a:lnTo>
                    <a:lnTo>
                      <a:pt x="140" y="426"/>
                    </a:lnTo>
                    <a:lnTo>
                      <a:pt x="146" y="426"/>
                    </a:lnTo>
                    <a:lnTo>
                      <a:pt x="151" y="420"/>
                    </a:lnTo>
                    <a:lnTo>
                      <a:pt x="157" y="420"/>
                    </a:lnTo>
                    <a:lnTo>
                      <a:pt x="162" y="415"/>
                    </a:lnTo>
                    <a:lnTo>
                      <a:pt x="168" y="415"/>
                    </a:lnTo>
                    <a:lnTo>
                      <a:pt x="174" y="415"/>
                    </a:lnTo>
                    <a:lnTo>
                      <a:pt x="179" y="415"/>
                    </a:lnTo>
                    <a:lnTo>
                      <a:pt x="185" y="415"/>
                    </a:lnTo>
                    <a:lnTo>
                      <a:pt x="191" y="415"/>
                    </a:lnTo>
                    <a:lnTo>
                      <a:pt x="196" y="415"/>
                    </a:lnTo>
                    <a:lnTo>
                      <a:pt x="202" y="415"/>
                    </a:lnTo>
                    <a:lnTo>
                      <a:pt x="207" y="415"/>
                    </a:lnTo>
                    <a:lnTo>
                      <a:pt x="213" y="415"/>
                    </a:lnTo>
                    <a:lnTo>
                      <a:pt x="219" y="409"/>
                    </a:lnTo>
                    <a:lnTo>
                      <a:pt x="224" y="403"/>
                    </a:lnTo>
                    <a:lnTo>
                      <a:pt x="230" y="398"/>
                    </a:lnTo>
                    <a:lnTo>
                      <a:pt x="235" y="392"/>
                    </a:lnTo>
                    <a:lnTo>
                      <a:pt x="235" y="387"/>
                    </a:lnTo>
                    <a:lnTo>
                      <a:pt x="241" y="381"/>
                    </a:lnTo>
                    <a:lnTo>
                      <a:pt x="241" y="375"/>
                    </a:lnTo>
                    <a:lnTo>
                      <a:pt x="247" y="370"/>
                    </a:lnTo>
                    <a:lnTo>
                      <a:pt x="247" y="359"/>
                    </a:lnTo>
                    <a:lnTo>
                      <a:pt x="252" y="353"/>
                    </a:lnTo>
                    <a:lnTo>
                      <a:pt x="252" y="342"/>
                    </a:lnTo>
                    <a:lnTo>
                      <a:pt x="258" y="336"/>
                    </a:lnTo>
                    <a:lnTo>
                      <a:pt x="258" y="325"/>
                    </a:lnTo>
                    <a:lnTo>
                      <a:pt x="263" y="319"/>
                    </a:lnTo>
                    <a:lnTo>
                      <a:pt x="263" y="314"/>
                    </a:lnTo>
                    <a:lnTo>
                      <a:pt x="269" y="308"/>
                    </a:lnTo>
                    <a:lnTo>
                      <a:pt x="269" y="297"/>
                    </a:lnTo>
                    <a:lnTo>
                      <a:pt x="275" y="291"/>
                    </a:lnTo>
                    <a:lnTo>
                      <a:pt x="280" y="280"/>
                    </a:lnTo>
                    <a:lnTo>
                      <a:pt x="280" y="269"/>
                    </a:lnTo>
                    <a:lnTo>
                      <a:pt x="286" y="263"/>
                    </a:lnTo>
                    <a:lnTo>
                      <a:pt x="286" y="252"/>
                    </a:lnTo>
                    <a:lnTo>
                      <a:pt x="291" y="247"/>
                    </a:lnTo>
                    <a:lnTo>
                      <a:pt x="291" y="241"/>
                    </a:lnTo>
                    <a:lnTo>
                      <a:pt x="297" y="235"/>
                    </a:lnTo>
                    <a:lnTo>
                      <a:pt x="297" y="224"/>
                    </a:lnTo>
                    <a:lnTo>
                      <a:pt x="303" y="219"/>
                    </a:lnTo>
                    <a:lnTo>
                      <a:pt x="303" y="207"/>
                    </a:lnTo>
                    <a:lnTo>
                      <a:pt x="308" y="202"/>
                    </a:lnTo>
                    <a:lnTo>
                      <a:pt x="308" y="191"/>
                    </a:lnTo>
                    <a:lnTo>
                      <a:pt x="314" y="185"/>
                    </a:lnTo>
                    <a:lnTo>
                      <a:pt x="314" y="179"/>
                    </a:lnTo>
                    <a:lnTo>
                      <a:pt x="319" y="174"/>
                    </a:lnTo>
                    <a:lnTo>
                      <a:pt x="319" y="168"/>
                    </a:lnTo>
                    <a:lnTo>
                      <a:pt x="331" y="157"/>
                    </a:lnTo>
                    <a:lnTo>
                      <a:pt x="331" y="151"/>
                    </a:lnTo>
                    <a:lnTo>
                      <a:pt x="336" y="146"/>
                    </a:lnTo>
                    <a:lnTo>
                      <a:pt x="342" y="146"/>
                    </a:lnTo>
                    <a:lnTo>
                      <a:pt x="347" y="146"/>
                    </a:lnTo>
                    <a:lnTo>
                      <a:pt x="353" y="146"/>
                    </a:lnTo>
                    <a:lnTo>
                      <a:pt x="359" y="146"/>
                    </a:lnTo>
                    <a:lnTo>
                      <a:pt x="364" y="146"/>
                    </a:lnTo>
                    <a:lnTo>
                      <a:pt x="370" y="146"/>
                    </a:lnTo>
                    <a:lnTo>
                      <a:pt x="375" y="146"/>
                    </a:lnTo>
                    <a:lnTo>
                      <a:pt x="381" y="146"/>
                    </a:lnTo>
                    <a:lnTo>
                      <a:pt x="387" y="146"/>
                    </a:lnTo>
                    <a:lnTo>
                      <a:pt x="392" y="140"/>
                    </a:lnTo>
                    <a:lnTo>
                      <a:pt x="398" y="140"/>
                    </a:lnTo>
                    <a:lnTo>
                      <a:pt x="403" y="140"/>
                    </a:lnTo>
                    <a:lnTo>
                      <a:pt x="409" y="134"/>
                    </a:lnTo>
                    <a:lnTo>
                      <a:pt x="415" y="129"/>
                    </a:lnTo>
                    <a:lnTo>
                      <a:pt x="420" y="129"/>
                    </a:lnTo>
                    <a:lnTo>
                      <a:pt x="426" y="123"/>
                    </a:lnTo>
                    <a:lnTo>
                      <a:pt x="432" y="118"/>
                    </a:lnTo>
                    <a:lnTo>
                      <a:pt x="437" y="112"/>
                    </a:lnTo>
                    <a:lnTo>
                      <a:pt x="443" y="112"/>
                    </a:lnTo>
                    <a:lnTo>
                      <a:pt x="448" y="106"/>
                    </a:lnTo>
                    <a:lnTo>
                      <a:pt x="454" y="101"/>
                    </a:lnTo>
                    <a:lnTo>
                      <a:pt x="460" y="95"/>
                    </a:lnTo>
                    <a:lnTo>
                      <a:pt x="465" y="90"/>
                    </a:lnTo>
                    <a:lnTo>
                      <a:pt x="471" y="84"/>
                    </a:lnTo>
                    <a:lnTo>
                      <a:pt x="476" y="78"/>
                    </a:lnTo>
                    <a:lnTo>
                      <a:pt x="482" y="73"/>
                    </a:lnTo>
                    <a:lnTo>
                      <a:pt x="488" y="67"/>
                    </a:lnTo>
                    <a:lnTo>
                      <a:pt x="493" y="62"/>
                    </a:lnTo>
                    <a:lnTo>
                      <a:pt x="499" y="56"/>
                    </a:lnTo>
                    <a:lnTo>
                      <a:pt x="504" y="50"/>
                    </a:lnTo>
                    <a:lnTo>
                      <a:pt x="510" y="45"/>
                    </a:lnTo>
                    <a:lnTo>
                      <a:pt x="516" y="39"/>
                    </a:lnTo>
                    <a:lnTo>
                      <a:pt x="521" y="34"/>
                    </a:lnTo>
                    <a:lnTo>
                      <a:pt x="527" y="28"/>
                    </a:lnTo>
                    <a:lnTo>
                      <a:pt x="532" y="22"/>
                    </a:lnTo>
                    <a:lnTo>
                      <a:pt x="538" y="17"/>
                    </a:lnTo>
                    <a:lnTo>
                      <a:pt x="544" y="11"/>
                    </a:lnTo>
                    <a:lnTo>
                      <a:pt x="549" y="6"/>
                    </a:lnTo>
                    <a:lnTo>
                      <a:pt x="555" y="0"/>
                    </a:lnTo>
                    <a:lnTo>
                      <a:pt x="560" y="0"/>
                    </a:lnTo>
                    <a:lnTo>
                      <a:pt x="56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66" name="Rectangle 1060"/>
              <p:cNvSpPr>
                <a:spLocks noChangeArrowheads="1"/>
              </p:cNvSpPr>
              <p:nvPr/>
            </p:nvSpPr>
            <p:spPr bwMode="auto">
              <a:xfrm>
                <a:off x="2043" y="1008"/>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467" name="Rectangle 1061"/>
              <p:cNvSpPr>
                <a:spLocks noChangeArrowheads="1"/>
              </p:cNvSpPr>
              <p:nvPr/>
            </p:nvSpPr>
            <p:spPr bwMode="auto">
              <a:xfrm>
                <a:off x="2043" y="1008"/>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68" name="Freeform 1062"/>
              <p:cNvSpPr>
                <a:spLocks/>
              </p:cNvSpPr>
              <p:nvPr/>
            </p:nvSpPr>
            <p:spPr bwMode="auto">
              <a:xfrm>
                <a:off x="2262"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69" name="Freeform 1063"/>
              <p:cNvSpPr>
                <a:spLocks/>
              </p:cNvSpPr>
              <p:nvPr/>
            </p:nvSpPr>
            <p:spPr bwMode="auto">
              <a:xfrm>
                <a:off x="2329"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0" name="Freeform 1064"/>
              <p:cNvSpPr>
                <a:spLocks/>
              </p:cNvSpPr>
              <p:nvPr/>
            </p:nvSpPr>
            <p:spPr bwMode="auto">
              <a:xfrm>
                <a:off x="2391"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1" name="Freeform 1065"/>
              <p:cNvSpPr>
                <a:spLocks/>
              </p:cNvSpPr>
              <p:nvPr/>
            </p:nvSpPr>
            <p:spPr bwMode="auto">
              <a:xfrm>
                <a:off x="2043" y="1350"/>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2" name="Freeform 1066"/>
              <p:cNvSpPr>
                <a:spLocks/>
              </p:cNvSpPr>
              <p:nvPr/>
            </p:nvSpPr>
            <p:spPr bwMode="auto">
              <a:xfrm>
                <a:off x="2043" y="1288"/>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3" name="Freeform 1067"/>
              <p:cNvSpPr>
                <a:spLocks/>
              </p:cNvSpPr>
              <p:nvPr/>
            </p:nvSpPr>
            <p:spPr bwMode="auto">
              <a:xfrm>
                <a:off x="2043" y="122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4" name="Line 1068"/>
              <p:cNvSpPr>
                <a:spLocks noChangeShapeType="1"/>
              </p:cNvSpPr>
              <p:nvPr/>
            </p:nvSpPr>
            <p:spPr bwMode="auto">
              <a:xfrm>
                <a:off x="2043"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75" name="Freeform 1069"/>
              <p:cNvSpPr>
                <a:spLocks/>
              </p:cNvSpPr>
              <p:nvPr/>
            </p:nvSpPr>
            <p:spPr bwMode="auto">
              <a:xfrm>
                <a:off x="2043"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6" name="Line 1070"/>
              <p:cNvSpPr>
                <a:spLocks noChangeShapeType="1"/>
              </p:cNvSpPr>
              <p:nvPr/>
            </p:nvSpPr>
            <p:spPr bwMode="auto">
              <a:xfrm flipV="1">
                <a:off x="2043"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77" name="Line 1071"/>
              <p:cNvSpPr>
                <a:spLocks noChangeShapeType="1"/>
              </p:cNvSpPr>
              <p:nvPr/>
            </p:nvSpPr>
            <p:spPr bwMode="auto">
              <a:xfrm>
                <a:off x="2043" y="1574"/>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78" name="Line 1072"/>
              <p:cNvSpPr>
                <a:spLocks noChangeShapeType="1"/>
              </p:cNvSpPr>
              <p:nvPr/>
            </p:nvSpPr>
            <p:spPr bwMode="auto">
              <a:xfrm flipV="1">
                <a:off x="2043"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79" name="Line 1073"/>
              <p:cNvSpPr>
                <a:spLocks noChangeShapeType="1"/>
              </p:cNvSpPr>
              <p:nvPr/>
            </p:nvSpPr>
            <p:spPr bwMode="auto">
              <a:xfrm flipV="1">
                <a:off x="2262"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0" name="Line 1074"/>
              <p:cNvSpPr>
                <a:spLocks noChangeShapeType="1"/>
              </p:cNvSpPr>
              <p:nvPr/>
            </p:nvSpPr>
            <p:spPr bwMode="auto">
              <a:xfrm>
                <a:off x="2262"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1" name="Line 1075"/>
              <p:cNvSpPr>
                <a:spLocks noChangeShapeType="1"/>
              </p:cNvSpPr>
              <p:nvPr/>
            </p:nvSpPr>
            <p:spPr bwMode="auto">
              <a:xfrm flipV="1">
                <a:off x="2329"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2" name="Line 1076"/>
              <p:cNvSpPr>
                <a:spLocks noChangeShapeType="1"/>
              </p:cNvSpPr>
              <p:nvPr/>
            </p:nvSpPr>
            <p:spPr bwMode="auto">
              <a:xfrm>
                <a:off x="2329"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3" name="Line 1077"/>
              <p:cNvSpPr>
                <a:spLocks noChangeShapeType="1"/>
              </p:cNvSpPr>
              <p:nvPr/>
            </p:nvSpPr>
            <p:spPr bwMode="auto">
              <a:xfrm flipV="1">
                <a:off x="2391"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4" name="Line 1078"/>
              <p:cNvSpPr>
                <a:spLocks noChangeShapeType="1"/>
              </p:cNvSpPr>
              <p:nvPr/>
            </p:nvSpPr>
            <p:spPr bwMode="auto">
              <a:xfrm>
                <a:off x="2391"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5" name="Line 1079"/>
              <p:cNvSpPr>
                <a:spLocks noChangeShapeType="1"/>
              </p:cNvSpPr>
              <p:nvPr/>
            </p:nvSpPr>
            <p:spPr bwMode="auto">
              <a:xfrm>
                <a:off x="2043" y="135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6" name="Line 1080"/>
              <p:cNvSpPr>
                <a:spLocks noChangeShapeType="1"/>
              </p:cNvSpPr>
              <p:nvPr/>
            </p:nvSpPr>
            <p:spPr bwMode="auto">
              <a:xfrm flipH="1">
                <a:off x="2604" y="1350"/>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7" name="Line 1081"/>
              <p:cNvSpPr>
                <a:spLocks noChangeShapeType="1"/>
              </p:cNvSpPr>
              <p:nvPr/>
            </p:nvSpPr>
            <p:spPr bwMode="auto">
              <a:xfrm>
                <a:off x="2043" y="1288"/>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8" name="Line 1082"/>
              <p:cNvSpPr>
                <a:spLocks noChangeShapeType="1"/>
              </p:cNvSpPr>
              <p:nvPr/>
            </p:nvSpPr>
            <p:spPr bwMode="auto">
              <a:xfrm flipH="1">
                <a:off x="2604" y="1288"/>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9" name="Line 1083"/>
              <p:cNvSpPr>
                <a:spLocks noChangeShapeType="1"/>
              </p:cNvSpPr>
              <p:nvPr/>
            </p:nvSpPr>
            <p:spPr bwMode="auto">
              <a:xfrm>
                <a:off x="2043" y="122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90" name="Line 1084"/>
              <p:cNvSpPr>
                <a:spLocks noChangeShapeType="1"/>
              </p:cNvSpPr>
              <p:nvPr/>
            </p:nvSpPr>
            <p:spPr bwMode="auto">
              <a:xfrm flipH="1">
                <a:off x="2604" y="1227"/>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91" name="Line 1085"/>
              <p:cNvSpPr>
                <a:spLocks noChangeShapeType="1"/>
              </p:cNvSpPr>
              <p:nvPr/>
            </p:nvSpPr>
            <p:spPr bwMode="auto">
              <a:xfrm>
                <a:off x="2043"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92" name="Freeform 1086"/>
              <p:cNvSpPr>
                <a:spLocks/>
              </p:cNvSpPr>
              <p:nvPr/>
            </p:nvSpPr>
            <p:spPr bwMode="auto">
              <a:xfrm>
                <a:off x="2043"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93" name="Line 1087"/>
              <p:cNvSpPr>
                <a:spLocks noChangeShapeType="1"/>
              </p:cNvSpPr>
              <p:nvPr/>
            </p:nvSpPr>
            <p:spPr bwMode="auto">
              <a:xfrm flipV="1">
                <a:off x="2043"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94" name="Freeform 1088"/>
              <p:cNvSpPr>
                <a:spLocks/>
              </p:cNvSpPr>
              <p:nvPr/>
            </p:nvSpPr>
            <p:spPr bwMode="auto">
              <a:xfrm>
                <a:off x="2043" y="1008"/>
                <a:ext cx="572" cy="566"/>
              </a:xfrm>
              <a:custGeom>
                <a:avLst/>
                <a:gdLst>
                  <a:gd name="T0" fmla="*/ 0 w 572"/>
                  <a:gd name="T1" fmla="*/ 560 h 566"/>
                  <a:gd name="T2" fmla="*/ 12 w 572"/>
                  <a:gd name="T3" fmla="*/ 549 h 566"/>
                  <a:gd name="T4" fmla="*/ 23 w 572"/>
                  <a:gd name="T5" fmla="*/ 538 h 566"/>
                  <a:gd name="T6" fmla="*/ 34 w 572"/>
                  <a:gd name="T7" fmla="*/ 527 h 566"/>
                  <a:gd name="T8" fmla="*/ 45 w 572"/>
                  <a:gd name="T9" fmla="*/ 516 h 566"/>
                  <a:gd name="T10" fmla="*/ 56 w 572"/>
                  <a:gd name="T11" fmla="*/ 504 h 566"/>
                  <a:gd name="T12" fmla="*/ 68 w 572"/>
                  <a:gd name="T13" fmla="*/ 493 h 566"/>
                  <a:gd name="T14" fmla="*/ 79 w 572"/>
                  <a:gd name="T15" fmla="*/ 482 h 566"/>
                  <a:gd name="T16" fmla="*/ 90 w 572"/>
                  <a:gd name="T17" fmla="*/ 471 h 566"/>
                  <a:gd name="T18" fmla="*/ 101 w 572"/>
                  <a:gd name="T19" fmla="*/ 460 h 566"/>
                  <a:gd name="T20" fmla="*/ 112 w 572"/>
                  <a:gd name="T21" fmla="*/ 448 h 566"/>
                  <a:gd name="T22" fmla="*/ 124 w 572"/>
                  <a:gd name="T23" fmla="*/ 437 h 566"/>
                  <a:gd name="T24" fmla="*/ 135 w 572"/>
                  <a:gd name="T25" fmla="*/ 426 h 566"/>
                  <a:gd name="T26" fmla="*/ 146 w 572"/>
                  <a:gd name="T27" fmla="*/ 415 h 566"/>
                  <a:gd name="T28" fmla="*/ 157 w 572"/>
                  <a:gd name="T29" fmla="*/ 403 h 566"/>
                  <a:gd name="T30" fmla="*/ 168 w 572"/>
                  <a:gd name="T31" fmla="*/ 392 h 566"/>
                  <a:gd name="T32" fmla="*/ 180 w 572"/>
                  <a:gd name="T33" fmla="*/ 381 h 566"/>
                  <a:gd name="T34" fmla="*/ 191 w 572"/>
                  <a:gd name="T35" fmla="*/ 370 h 566"/>
                  <a:gd name="T36" fmla="*/ 202 w 572"/>
                  <a:gd name="T37" fmla="*/ 359 h 566"/>
                  <a:gd name="T38" fmla="*/ 213 w 572"/>
                  <a:gd name="T39" fmla="*/ 347 h 566"/>
                  <a:gd name="T40" fmla="*/ 225 w 572"/>
                  <a:gd name="T41" fmla="*/ 336 h 566"/>
                  <a:gd name="T42" fmla="*/ 236 w 572"/>
                  <a:gd name="T43" fmla="*/ 325 h 566"/>
                  <a:gd name="T44" fmla="*/ 247 w 572"/>
                  <a:gd name="T45" fmla="*/ 314 h 566"/>
                  <a:gd name="T46" fmla="*/ 258 w 572"/>
                  <a:gd name="T47" fmla="*/ 303 h 566"/>
                  <a:gd name="T48" fmla="*/ 269 w 572"/>
                  <a:gd name="T49" fmla="*/ 291 h 566"/>
                  <a:gd name="T50" fmla="*/ 281 w 572"/>
                  <a:gd name="T51" fmla="*/ 286 h 566"/>
                  <a:gd name="T52" fmla="*/ 292 w 572"/>
                  <a:gd name="T53" fmla="*/ 269 h 566"/>
                  <a:gd name="T54" fmla="*/ 303 w 572"/>
                  <a:gd name="T55" fmla="*/ 263 h 566"/>
                  <a:gd name="T56" fmla="*/ 314 w 572"/>
                  <a:gd name="T57" fmla="*/ 247 h 566"/>
                  <a:gd name="T58" fmla="*/ 325 w 572"/>
                  <a:gd name="T59" fmla="*/ 241 h 566"/>
                  <a:gd name="T60" fmla="*/ 337 w 572"/>
                  <a:gd name="T61" fmla="*/ 224 h 566"/>
                  <a:gd name="T62" fmla="*/ 348 w 572"/>
                  <a:gd name="T63" fmla="*/ 219 h 566"/>
                  <a:gd name="T64" fmla="*/ 359 w 572"/>
                  <a:gd name="T65" fmla="*/ 202 h 566"/>
                  <a:gd name="T66" fmla="*/ 370 w 572"/>
                  <a:gd name="T67" fmla="*/ 196 h 566"/>
                  <a:gd name="T68" fmla="*/ 381 w 572"/>
                  <a:gd name="T69" fmla="*/ 179 h 566"/>
                  <a:gd name="T70" fmla="*/ 398 w 572"/>
                  <a:gd name="T71" fmla="*/ 168 h 566"/>
                  <a:gd name="T72" fmla="*/ 404 w 572"/>
                  <a:gd name="T73" fmla="*/ 163 h 566"/>
                  <a:gd name="T74" fmla="*/ 421 w 572"/>
                  <a:gd name="T75" fmla="*/ 146 h 566"/>
                  <a:gd name="T76" fmla="*/ 426 w 572"/>
                  <a:gd name="T77" fmla="*/ 140 h 566"/>
                  <a:gd name="T78" fmla="*/ 443 w 572"/>
                  <a:gd name="T79" fmla="*/ 123 h 566"/>
                  <a:gd name="T80" fmla="*/ 449 w 572"/>
                  <a:gd name="T81" fmla="*/ 118 h 566"/>
                  <a:gd name="T82" fmla="*/ 465 w 572"/>
                  <a:gd name="T83" fmla="*/ 101 h 566"/>
                  <a:gd name="T84" fmla="*/ 465 w 572"/>
                  <a:gd name="T85" fmla="*/ 101 h 566"/>
                  <a:gd name="T86" fmla="*/ 477 w 572"/>
                  <a:gd name="T87" fmla="*/ 90 h 566"/>
                  <a:gd name="T88" fmla="*/ 482 w 572"/>
                  <a:gd name="T89" fmla="*/ 78 h 566"/>
                  <a:gd name="T90" fmla="*/ 494 w 572"/>
                  <a:gd name="T91" fmla="*/ 73 h 566"/>
                  <a:gd name="T92" fmla="*/ 510 w 572"/>
                  <a:gd name="T93" fmla="*/ 56 h 566"/>
                  <a:gd name="T94" fmla="*/ 510 w 572"/>
                  <a:gd name="T95" fmla="*/ 56 h 566"/>
                  <a:gd name="T96" fmla="*/ 522 w 572"/>
                  <a:gd name="T97" fmla="*/ 45 h 566"/>
                  <a:gd name="T98" fmla="*/ 533 w 572"/>
                  <a:gd name="T99" fmla="*/ 34 h 566"/>
                  <a:gd name="T100" fmla="*/ 544 w 572"/>
                  <a:gd name="T101" fmla="*/ 22 h 566"/>
                  <a:gd name="T102" fmla="*/ 555 w 572"/>
                  <a:gd name="T103" fmla="*/ 11 h 566"/>
                  <a:gd name="T104" fmla="*/ 566 w 572"/>
                  <a:gd name="T105" fmla="*/ 0 h 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566"/>
                  <a:gd name="T161" fmla="*/ 572 w 572"/>
                  <a:gd name="T162" fmla="*/ 566 h 5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566">
                    <a:moveTo>
                      <a:pt x="0" y="566"/>
                    </a:moveTo>
                    <a:lnTo>
                      <a:pt x="0" y="560"/>
                    </a:lnTo>
                    <a:lnTo>
                      <a:pt x="6" y="555"/>
                    </a:lnTo>
                    <a:lnTo>
                      <a:pt x="12" y="549"/>
                    </a:lnTo>
                    <a:lnTo>
                      <a:pt x="17" y="544"/>
                    </a:lnTo>
                    <a:lnTo>
                      <a:pt x="23" y="538"/>
                    </a:lnTo>
                    <a:lnTo>
                      <a:pt x="28" y="532"/>
                    </a:lnTo>
                    <a:lnTo>
                      <a:pt x="34" y="527"/>
                    </a:lnTo>
                    <a:lnTo>
                      <a:pt x="40" y="521"/>
                    </a:lnTo>
                    <a:lnTo>
                      <a:pt x="45" y="516"/>
                    </a:lnTo>
                    <a:lnTo>
                      <a:pt x="51" y="510"/>
                    </a:lnTo>
                    <a:lnTo>
                      <a:pt x="56" y="504"/>
                    </a:lnTo>
                    <a:lnTo>
                      <a:pt x="62" y="499"/>
                    </a:lnTo>
                    <a:lnTo>
                      <a:pt x="68" y="493"/>
                    </a:lnTo>
                    <a:lnTo>
                      <a:pt x="73" y="488"/>
                    </a:lnTo>
                    <a:lnTo>
                      <a:pt x="79" y="482"/>
                    </a:lnTo>
                    <a:lnTo>
                      <a:pt x="84" y="476"/>
                    </a:lnTo>
                    <a:lnTo>
                      <a:pt x="90" y="471"/>
                    </a:lnTo>
                    <a:lnTo>
                      <a:pt x="96" y="465"/>
                    </a:lnTo>
                    <a:lnTo>
                      <a:pt x="101" y="460"/>
                    </a:lnTo>
                    <a:lnTo>
                      <a:pt x="107" y="454"/>
                    </a:lnTo>
                    <a:lnTo>
                      <a:pt x="112" y="448"/>
                    </a:lnTo>
                    <a:lnTo>
                      <a:pt x="118" y="443"/>
                    </a:lnTo>
                    <a:lnTo>
                      <a:pt x="124" y="437"/>
                    </a:lnTo>
                    <a:lnTo>
                      <a:pt x="129" y="432"/>
                    </a:lnTo>
                    <a:lnTo>
                      <a:pt x="135" y="426"/>
                    </a:lnTo>
                    <a:lnTo>
                      <a:pt x="140" y="420"/>
                    </a:lnTo>
                    <a:lnTo>
                      <a:pt x="146" y="415"/>
                    </a:lnTo>
                    <a:lnTo>
                      <a:pt x="152" y="409"/>
                    </a:lnTo>
                    <a:lnTo>
                      <a:pt x="157" y="403"/>
                    </a:lnTo>
                    <a:lnTo>
                      <a:pt x="163" y="398"/>
                    </a:lnTo>
                    <a:lnTo>
                      <a:pt x="168" y="392"/>
                    </a:lnTo>
                    <a:lnTo>
                      <a:pt x="174" y="387"/>
                    </a:lnTo>
                    <a:lnTo>
                      <a:pt x="180" y="381"/>
                    </a:lnTo>
                    <a:lnTo>
                      <a:pt x="185" y="375"/>
                    </a:lnTo>
                    <a:lnTo>
                      <a:pt x="191" y="370"/>
                    </a:lnTo>
                    <a:lnTo>
                      <a:pt x="196" y="364"/>
                    </a:lnTo>
                    <a:lnTo>
                      <a:pt x="202" y="359"/>
                    </a:lnTo>
                    <a:lnTo>
                      <a:pt x="208" y="353"/>
                    </a:lnTo>
                    <a:lnTo>
                      <a:pt x="213" y="347"/>
                    </a:lnTo>
                    <a:lnTo>
                      <a:pt x="219" y="342"/>
                    </a:lnTo>
                    <a:lnTo>
                      <a:pt x="225" y="336"/>
                    </a:lnTo>
                    <a:lnTo>
                      <a:pt x="230" y="331"/>
                    </a:lnTo>
                    <a:lnTo>
                      <a:pt x="236" y="325"/>
                    </a:lnTo>
                    <a:lnTo>
                      <a:pt x="241" y="319"/>
                    </a:lnTo>
                    <a:lnTo>
                      <a:pt x="247" y="314"/>
                    </a:lnTo>
                    <a:lnTo>
                      <a:pt x="253" y="308"/>
                    </a:lnTo>
                    <a:lnTo>
                      <a:pt x="258" y="303"/>
                    </a:lnTo>
                    <a:lnTo>
                      <a:pt x="264" y="297"/>
                    </a:lnTo>
                    <a:lnTo>
                      <a:pt x="269" y="291"/>
                    </a:lnTo>
                    <a:lnTo>
                      <a:pt x="275" y="286"/>
                    </a:lnTo>
                    <a:lnTo>
                      <a:pt x="281" y="286"/>
                    </a:lnTo>
                    <a:lnTo>
                      <a:pt x="292" y="275"/>
                    </a:lnTo>
                    <a:lnTo>
                      <a:pt x="292" y="269"/>
                    </a:lnTo>
                    <a:lnTo>
                      <a:pt x="297" y="263"/>
                    </a:lnTo>
                    <a:lnTo>
                      <a:pt x="303" y="263"/>
                    </a:lnTo>
                    <a:lnTo>
                      <a:pt x="314" y="252"/>
                    </a:lnTo>
                    <a:lnTo>
                      <a:pt x="314" y="247"/>
                    </a:lnTo>
                    <a:lnTo>
                      <a:pt x="320" y="241"/>
                    </a:lnTo>
                    <a:lnTo>
                      <a:pt x="325" y="241"/>
                    </a:lnTo>
                    <a:lnTo>
                      <a:pt x="337" y="230"/>
                    </a:lnTo>
                    <a:lnTo>
                      <a:pt x="337" y="224"/>
                    </a:lnTo>
                    <a:lnTo>
                      <a:pt x="342" y="224"/>
                    </a:lnTo>
                    <a:lnTo>
                      <a:pt x="348" y="219"/>
                    </a:lnTo>
                    <a:lnTo>
                      <a:pt x="359" y="207"/>
                    </a:lnTo>
                    <a:lnTo>
                      <a:pt x="359" y="202"/>
                    </a:lnTo>
                    <a:lnTo>
                      <a:pt x="365" y="202"/>
                    </a:lnTo>
                    <a:lnTo>
                      <a:pt x="370" y="196"/>
                    </a:lnTo>
                    <a:lnTo>
                      <a:pt x="381" y="185"/>
                    </a:lnTo>
                    <a:lnTo>
                      <a:pt x="381" y="179"/>
                    </a:lnTo>
                    <a:lnTo>
                      <a:pt x="387" y="179"/>
                    </a:lnTo>
                    <a:lnTo>
                      <a:pt x="398" y="168"/>
                    </a:lnTo>
                    <a:lnTo>
                      <a:pt x="398" y="163"/>
                    </a:lnTo>
                    <a:lnTo>
                      <a:pt x="404" y="163"/>
                    </a:lnTo>
                    <a:lnTo>
                      <a:pt x="409" y="157"/>
                    </a:lnTo>
                    <a:lnTo>
                      <a:pt x="421" y="146"/>
                    </a:lnTo>
                    <a:lnTo>
                      <a:pt x="421" y="140"/>
                    </a:lnTo>
                    <a:lnTo>
                      <a:pt x="426" y="140"/>
                    </a:lnTo>
                    <a:lnTo>
                      <a:pt x="432" y="134"/>
                    </a:lnTo>
                    <a:lnTo>
                      <a:pt x="443" y="123"/>
                    </a:lnTo>
                    <a:lnTo>
                      <a:pt x="443" y="118"/>
                    </a:lnTo>
                    <a:lnTo>
                      <a:pt x="449" y="118"/>
                    </a:lnTo>
                    <a:lnTo>
                      <a:pt x="454" y="112"/>
                    </a:lnTo>
                    <a:lnTo>
                      <a:pt x="465" y="101"/>
                    </a:lnTo>
                    <a:lnTo>
                      <a:pt x="460" y="101"/>
                    </a:lnTo>
                    <a:lnTo>
                      <a:pt x="465" y="101"/>
                    </a:lnTo>
                    <a:lnTo>
                      <a:pt x="471" y="95"/>
                    </a:lnTo>
                    <a:lnTo>
                      <a:pt x="477" y="90"/>
                    </a:lnTo>
                    <a:lnTo>
                      <a:pt x="488" y="78"/>
                    </a:lnTo>
                    <a:lnTo>
                      <a:pt x="482" y="78"/>
                    </a:lnTo>
                    <a:lnTo>
                      <a:pt x="488" y="78"/>
                    </a:lnTo>
                    <a:lnTo>
                      <a:pt x="494" y="73"/>
                    </a:lnTo>
                    <a:lnTo>
                      <a:pt x="499" y="67"/>
                    </a:lnTo>
                    <a:lnTo>
                      <a:pt x="510" y="56"/>
                    </a:lnTo>
                    <a:lnTo>
                      <a:pt x="505" y="56"/>
                    </a:lnTo>
                    <a:lnTo>
                      <a:pt x="510" y="56"/>
                    </a:lnTo>
                    <a:lnTo>
                      <a:pt x="516" y="50"/>
                    </a:lnTo>
                    <a:lnTo>
                      <a:pt x="522" y="45"/>
                    </a:lnTo>
                    <a:lnTo>
                      <a:pt x="527" y="39"/>
                    </a:lnTo>
                    <a:lnTo>
                      <a:pt x="533" y="34"/>
                    </a:lnTo>
                    <a:lnTo>
                      <a:pt x="538" y="28"/>
                    </a:lnTo>
                    <a:lnTo>
                      <a:pt x="544" y="22"/>
                    </a:lnTo>
                    <a:lnTo>
                      <a:pt x="550" y="17"/>
                    </a:lnTo>
                    <a:lnTo>
                      <a:pt x="555" y="11"/>
                    </a:lnTo>
                    <a:lnTo>
                      <a:pt x="561" y="6"/>
                    </a:lnTo>
                    <a:lnTo>
                      <a:pt x="566" y="0"/>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95" name="Freeform 1089"/>
              <p:cNvSpPr>
                <a:spLocks/>
              </p:cNvSpPr>
              <p:nvPr/>
            </p:nvSpPr>
            <p:spPr bwMode="auto">
              <a:xfrm>
                <a:off x="2043" y="1008"/>
                <a:ext cx="572" cy="566"/>
              </a:xfrm>
              <a:custGeom>
                <a:avLst/>
                <a:gdLst>
                  <a:gd name="T0" fmla="*/ 0 w 572"/>
                  <a:gd name="T1" fmla="*/ 560 h 566"/>
                  <a:gd name="T2" fmla="*/ 12 w 572"/>
                  <a:gd name="T3" fmla="*/ 549 h 566"/>
                  <a:gd name="T4" fmla="*/ 23 w 572"/>
                  <a:gd name="T5" fmla="*/ 538 h 566"/>
                  <a:gd name="T6" fmla="*/ 34 w 572"/>
                  <a:gd name="T7" fmla="*/ 527 h 566"/>
                  <a:gd name="T8" fmla="*/ 45 w 572"/>
                  <a:gd name="T9" fmla="*/ 516 h 566"/>
                  <a:gd name="T10" fmla="*/ 56 w 572"/>
                  <a:gd name="T11" fmla="*/ 504 h 566"/>
                  <a:gd name="T12" fmla="*/ 68 w 572"/>
                  <a:gd name="T13" fmla="*/ 493 h 566"/>
                  <a:gd name="T14" fmla="*/ 79 w 572"/>
                  <a:gd name="T15" fmla="*/ 482 h 566"/>
                  <a:gd name="T16" fmla="*/ 90 w 572"/>
                  <a:gd name="T17" fmla="*/ 471 h 566"/>
                  <a:gd name="T18" fmla="*/ 101 w 572"/>
                  <a:gd name="T19" fmla="*/ 460 h 566"/>
                  <a:gd name="T20" fmla="*/ 112 w 572"/>
                  <a:gd name="T21" fmla="*/ 448 h 566"/>
                  <a:gd name="T22" fmla="*/ 124 w 572"/>
                  <a:gd name="T23" fmla="*/ 437 h 566"/>
                  <a:gd name="T24" fmla="*/ 135 w 572"/>
                  <a:gd name="T25" fmla="*/ 426 h 566"/>
                  <a:gd name="T26" fmla="*/ 146 w 572"/>
                  <a:gd name="T27" fmla="*/ 420 h 566"/>
                  <a:gd name="T28" fmla="*/ 157 w 572"/>
                  <a:gd name="T29" fmla="*/ 415 h 566"/>
                  <a:gd name="T30" fmla="*/ 168 w 572"/>
                  <a:gd name="T31" fmla="*/ 409 h 566"/>
                  <a:gd name="T32" fmla="*/ 180 w 572"/>
                  <a:gd name="T33" fmla="*/ 409 h 566"/>
                  <a:gd name="T34" fmla="*/ 191 w 572"/>
                  <a:gd name="T35" fmla="*/ 415 h 566"/>
                  <a:gd name="T36" fmla="*/ 196 w 572"/>
                  <a:gd name="T37" fmla="*/ 426 h 566"/>
                  <a:gd name="T38" fmla="*/ 208 w 572"/>
                  <a:gd name="T39" fmla="*/ 432 h 566"/>
                  <a:gd name="T40" fmla="*/ 213 w 572"/>
                  <a:gd name="T41" fmla="*/ 454 h 566"/>
                  <a:gd name="T42" fmla="*/ 219 w 572"/>
                  <a:gd name="T43" fmla="*/ 471 h 566"/>
                  <a:gd name="T44" fmla="*/ 225 w 572"/>
                  <a:gd name="T45" fmla="*/ 488 h 566"/>
                  <a:gd name="T46" fmla="*/ 230 w 572"/>
                  <a:gd name="T47" fmla="*/ 504 h 566"/>
                  <a:gd name="T48" fmla="*/ 241 w 572"/>
                  <a:gd name="T49" fmla="*/ 504 h 566"/>
                  <a:gd name="T50" fmla="*/ 253 w 572"/>
                  <a:gd name="T51" fmla="*/ 493 h 566"/>
                  <a:gd name="T52" fmla="*/ 258 w 572"/>
                  <a:gd name="T53" fmla="*/ 443 h 566"/>
                  <a:gd name="T54" fmla="*/ 264 w 572"/>
                  <a:gd name="T55" fmla="*/ 392 h 566"/>
                  <a:gd name="T56" fmla="*/ 269 w 572"/>
                  <a:gd name="T57" fmla="*/ 342 h 566"/>
                  <a:gd name="T58" fmla="*/ 275 w 572"/>
                  <a:gd name="T59" fmla="*/ 303 h 566"/>
                  <a:gd name="T60" fmla="*/ 286 w 572"/>
                  <a:gd name="T61" fmla="*/ 280 h 566"/>
                  <a:gd name="T62" fmla="*/ 292 w 572"/>
                  <a:gd name="T63" fmla="*/ 258 h 566"/>
                  <a:gd name="T64" fmla="*/ 297 w 572"/>
                  <a:gd name="T65" fmla="*/ 219 h 566"/>
                  <a:gd name="T66" fmla="*/ 303 w 572"/>
                  <a:gd name="T67" fmla="*/ 168 h 566"/>
                  <a:gd name="T68" fmla="*/ 309 w 572"/>
                  <a:gd name="T69" fmla="*/ 118 h 566"/>
                  <a:gd name="T70" fmla="*/ 314 w 572"/>
                  <a:gd name="T71" fmla="*/ 67 h 566"/>
                  <a:gd name="T72" fmla="*/ 320 w 572"/>
                  <a:gd name="T73" fmla="*/ 56 h 566"/>
                  <a:gd name="T74" fmla="*/ 331 w 572"/>
                  <a:gd name="T75" fmla="*/ 50 h 566"/>
                  <a:gd name="T76" fmla="*/ 337 w 572"/>
                  <a:gd name="T77" fmla="*/ 67 h 566"/>
                  <a:gd name="T78" fmla="*/ 348 w 572"/>
                  <a:gd name="T79" fmla="*/ 84 h 566"/>
                  <a:gd name="T80" fmla="*/ 353 w 572"/>
                  <a:gd name="T81" fmla="*/ 101 h 566"/>
                  <a:gd name="T82" fmla="*/ 359 w 572"/>
                  <a:gd name="T83" fmla="*/ 118 h 566"/>
                  <a:gd name="T84" fmla="*/ 365 w 572"/>
                  <a:gd name="T85" fmla="*/ 134 h 566"/>
                  <a:gd name="T86" fmla="*/ 376 w 572"/>
                  <a:gd name="T87" fmla="*/ 146 h 566"/>
                  <a:gd name="T88" fmla="*/ 387 w 572"/>
                  <a:gd name="T89" fmla="*/ 151 h 566"/>
                  <a:gd name="T90" fmla="*/ 398 w 572"/>
                  <a:gd name="T91" fmla="*/ 151 h 566"/>
                  <a:gd name="T92" fmla="*/ 409 w 572"/>
                  <a:gd name="T93" fmla="*/ 146 h 566"/>
                  <a:gd name="T94" fmla="*/ 421 w 572"/>
                  <a:gd name="T95" fmla="*/ 140 h 566"/>
                  <a:gd name="T96" fmla="*/ 432 w 572"/>
                  <a:gd name="T97" fmla="*/ 129 h 566"/>
                  <a:gd name="T98" fmla="*/ 443 w 572"/>
                  <a:gd name="T99" fmla="*/ 118 h 566"/>
                  <a:gd name="T100" fmla="*/ 454 w 572"/>
                  <a:gd name="T101" fmla="*/ 112 h 566"/>
                  <a:gd name="T102" fmla="*/ 460 w 572"/>
                  <a:gd name="T103" fmla="*/ 101 h 566"/>
                  <a:gd name="T104" fmla="*/ 471 w 572"/>
                  <a:gd name="T105" fmla="*/ 95 h 566"/>
                  <a:gd name="T106" fmla="*/ 488 w 572"/>
                  <a:gd name="T107" fmla="*/ 78 h 566"/>
                  <a:gd name="T108" fmla="*/ 488 w 572"/>
                  <a:gd name="T109" fmla="*/ 78 h 566"/>
                  <a:gd name="T110" fmla="*/ 499 w 572"/>
                  <a:gd name="T111" fmla="*/ 67 h 566"/>
                  <a:gd name="T112" fmla="*/ 505 w 572"/>
                  <a:gd name="T113" fmla="*/ 56 h 566"/>
                  <a:gd name="T114" fmla="*/ 516 w 572"/>
                  <a:gd name="T115" fmla="*/ 50 h 566"/>
                  <a:gd name="T116" fmla="*/ 527 w 572"/>
                  <a:gd name="T117" fmla="*/ 39 h 566"/>
                  <a:gd name="T118" fmla="*/ 538 w 572"/>
                  <a:gd name="T119" fmla="*/ 28 h 566"/>
                  <a:gd name="T120" fmla="*/ 550 w 572"/>
                  <a:gd name="T121" fmla="*/ 17 h 566"/>
                  <a:gd name="T122" fmla="*/ 561 w 572"/>
                  <a:gd name="T123" fmla="*/ 6 h 566"/>
                  <a:gd name="T124" fmla="*/ 572 w 572"/>
                  <a:gd name="T125" fmla="*/ 0 h 5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72"/>
                  <a:gd name="T190" fmla="*/ 0 h 566"/>
                  <a:gd name="T191" fmla="*/ 572 w 572"/>
                  <a:gd name="T192" fmla="*/ 566 h 5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72" h="566">
                    <a:moveTo>
                      <a:pt x="0" y="566"/>
                    </a:moveTo>
                    <a:lnTo>
                      <a:pt x="0" y="560"/>
                    </a:lnTo>
                    <a:lnTo>
                      <a:pt x="6" y="555"/>
                    </a:lnTo>
                    <a:lnTo>
                      <a:pt x="12" y="549"/>
                    </a:lnTo>
                    <a:lnTo>
                      <a:pt x="17" y="544"/>
                    </a:lnTo>
                    <a:lnTo>
                      <a:pt x="23" y="538"/>
                    </a:lnTo>
                    <a:lnTo>
                      <a:pt x="28" y="532"/>
                    </a:lnTo>
                    <a:lnTo>
                      <a:pt x="34" y="527"/>
                    </a:lnTo>
                    <a:lnTo>
                      <a:pt x="40" y="521"/>
                    </a:lnTo>
                    <a:lnTo>
                      <a:pt x="45" y="516"/>
                    </a:lnTo>
                    <a:lnTo>
                      <a:pt x="51" y="510"/>
                    </a:lnTo>
                    <a:lnTo>
                      <a:pt x="56" y="504"/>
                    </a:lnTo>
                    <a:lnTo>
                      <a:pt x="62" y="499"/>
                    </a:lnTo>
                    <a:lnTo>
                      <a:pt x="68" y="493"/>
                    </a:lnTo>
                    <a:lnTo>
                      <a:pt x="73" y="488"/>
                    </a:lnTo>
                    <a:lnTo>
                      <a:pt x="79" y="482"/>
                    </a:lnTo>
                    <a:lnTo>
                      <a:pt x="84" y="476"/>
                    </a:lnTo>
                    <a:lnTo>
                      <a:pt x="90" y="471"/>
                    </a:lnTo>
                    <a:lnTo>
                      <a:pt x="96" y="465"/>
                    </a:lnTo>
                    <a:lnTo>
                      <a:pt x="101" y="460"/>
                    </a:lnTo>
                    <a:lnTo>
                      <a:pt x="107" y="454"/>
                    </a:lnTo>
                    <a:lnTo>
                      <a:pt x="112" y="448"/>
                    </a:lnTo>
                    <a:lnTo>
                      <a:pt x="118" y="443"/>
                    </a:lnTo>
                    <a:lnTo>
                      <a:pt x="124" y="437"/>
                    </a:lnTo>
                    <a:lnTo>
                      <a:pt x="129" y="432"/>
                    </a:lnTo>
                    <a:lnTo>
                      <a:pt x="135" y="426"/>
                    </a:lnTo>
                    <a:lnTo>
                      <a:pt x="140" y="426"/>
                    </a:lnTo>
                    <a:lnTo>
                      <a:pt x="146" y="420"/>
                    </a:lnTo>
                    <a:lnTo>
                      <a:pt x="152" y="415"/>
                    </a:lnTo>
                    <a:lnTo>
                      <a:pt x="157" y="415"/>
                    </a:lnTo>
                    <a:lnTo>
                      <a:pt x="163" y="409"/>
                    </a:lnTo>
                    <a:lnTo>
                      <a:pt x="168" y="409"/>
                    </a:lnTo>
                    <a:lnTo>
                      <a:pt x="174" y="409"/>
                    </a:lnTo>
                    <a:lnTo>
                      <a:pt x="180" y="409"/>
                    </a:lnTo>
                    <a:lnTo>
                      <a:pt x="185" y="409"/>
                    </a:lnTo>
                    <a:lnTo>
                      <a:pt x="191" y="415"/>
                    </a:lnTo>
                    <a:lnTo>
                      <a:pt x="202" y="426"/>
                    </a:lnTo>
                    <a:lnTo>
                      <a:pt x="196" y="426"/>
                    </a:lnTo>
                    <a:lnTo>
                      <a:pt x="202" y="426"/>
                    </a:lnTo>
                    <a:lnTo>
                      <a:pt x="208" y="432"/>
                    </a:lnTo>
                    <a:lnTo>
                      <a:pt x="208" y="443"/>
                    </a:lnTo>
                    <a:lnTo>
                      <a:pt x="213" y="454"/>
                    </a:lnTo>
                    <a:lnTo>
                      <a:pt x="213" y="460"/>
                    </a:lnTo>
                    <a:lnTo>
                      <a:pt x="219" y="471"/>
                    </a:lnTo>
                    <a:lnTo>
                      <a:pt x="219" y="476"/>
                    </a:lnTo>
                    <a:lnTo>
                      <a:pt x="225" y="488"/>
                    </a:lnTo>
                    <a:lnTo>
                      <a:pt x="230" y="493"/>
                    </a:lnTo>
                    <a:lnTo>
                      <a:pt x="230" y="504"/>
                    </a:lnTo>
                    <a:lnTo>
                      <a:pt x="236" y="510"/>
                    </a:lnTo>
                    <a:lnTo>
                      <a:pt x="241" y="504"/>
                    </a:lnTo>
                    <a:lnTo>
                      <a:pt x="247" y="499"/>
                    </a:lnTo>
                    <a:lnTo>
                      <a:pt x="253" y="493"/>
                    </a:lnTo>
                    <a:lnTo>
                      <a:pt x="253" y="471"/>
                    </a:lnTo>
                    <a:lnTo>
                      <a:pt x="258" y="443"/>
                    </a:lnTo>
                    <a:lnTo>
                      <a:pt x="258" y="420"/>
                    </a:lnTo>
                    <a:lnTo>
                      <a:pt x="264" y="392"/>
                    </a:lnTo>
                    <a:lnTo>
                      <a:pt x="269" y="364"/>
                    </a:lnTo>
                    <a:lnTo>
                      <a:pt x="269" y="342"/>
                    </a:lnTo>
                    <a:lnTo>
                      <a:pt x="275" y="325"/>
                    </a:lnTo>
                    <a:lnTo>
                      <a:pt x="275" y="303"/>
                    </a:lnTo>
                    <a:lnTo>
                      <a:pt x="281" y="286"/>
                    </a:lnTo>
                    <a:lnTo>
                      <a:pt x="286" y="280"/>
                    </a:lnTo>
                    <a:lnTo>
                      <a:pt x="286" y="275"/>
                    </a:lnTo>
                    <a:lnTo>
                      <a:pt x="292" y="258"/>
                    </a:lnTo>
                    <a:lnTo>
                      <a:pt x="292" y="235"/>
                    </a:lnTo>
                    <a:lnTo>
                      <a:pt x="297" y="219"/>
                    </a:lnTo>
                    <a:lnTo>
                      <a:pt x="297" y="196"/>
                    </a:lnTo>
                    <a:lnTo>
                      <a:pt x="303" y="168"/>
                    </a:lnTo>
                    <a:lnTo>
                      <a:pt x="309" y="140"/>
                    </a:lnTo>
                    <a:lnTo>
                      <a:pt x="309" y="118"/>
                    </a:lnTo>
                    <a:lnTo>
                      <a:pt x="314" y="90"/>
                    </a:lnTo>
                    <a:lnTo>
                      <a:pt x="314" y="67"/>
                    </a:lnTo>
                    <a:lnTo>
                      <a:pt x="325" y="56"/>
                    </a:lnTo>
                    <a:lnTo>
                      <a:pt x="320" y="56"/>
                    </a:lnTo>
                    <a:lnTo>
                      <a:pt x="325" y="56"/>
                    </a:lnTo>
                    <a:lnTo>
                      <a:pt x="331" y="50"/>
                    </a:lnTo>
                    <a:lnTo>
                      <a:pt x="337" y="56"/>
                    </a:lnTo>
                    <a:lnTo>
                      <a:pt x="337" y="67"/>
                    </a:lnTo>
                    <a:lnTo>
                      <a:pt x="342" y="73"/>
                    </a:lnTo>
                    <a:lnTo>
                      <a:pt x="348" y="84"/>
                    </a:lnTo>
                    <a:lnTo>
                      <a:pt x="348" y="90"/>
                    </a:lnTo>
                    <a:lnTo>
                      <a:pt x="353" y="101"/>
                    </a:lnTo>
                    <a:lnTo>
                      <a:pt x="353" y="106"/>
                    </a:lnTo>
                    <a:lnTo>
                      <a:pt x="359" y="118"/>
                    </a:lnTo>
                    <a:lnTo>
                      <a:pt x="359" y="129"/>
                    </a:lnTo>
                    <a:lnTo>
                      <a:pt x="365" y="134"/>
                    </a:lnTo>
                    <a:lnTo>
                      <a:pt x="370" y="140"/>
                    </a:lnTo>
                    <a:lnTo>
                      <a:pt x="376" y="146"/>
                    </a:lnTo>
                    <a:lnTo>
                      <a:pt x="381" y="151"/>
                    </a:lnTo>
                    <a:lnTo>
                      <a:pt x="387" y="151"/>
                    </a:lnTo>
                    <a:lnTo>
                      <a:pt x="393" y="151"/>
                    </a:lnTo>
                    <a:lnTo>
                      <a:pt x="398" y="151"/>
                    </a:lnTo>
                    <a:lnTo>
                      <a:pt x="404" y="151"/>
                    </a:lnTo>
                    <a:lnTo>
                      <a:pt x="409" y="146"/>
                    </a:lnTo>
                    <a:lnTo>
                      <a:pt x="415" y="140"/>
                    </a:lnTo>
                    <a:lnTo>
                      <a:pt x="421" y="140"/>
                    </a:lnTo>
                    <a:lnTo>
                      <a:pt x="426" y="134"/>
                    </a:lnTo>
                    <a:lnTo>
                      <a:pt x="432" y="129"/>
                    </a:lnTo>
                    <a:lnTo>
                      <a:pt x="437" y="123"/>
                    </a:lnTo>
                    <a:lnTo>
                      <a:pt x="443" y="118"/>
                    </a:lnTo>
                    <a:lnTo>
                      <a:pt x="449" y="118"/>
                    </a:lnTo>
                    <a:lnTo>
                      <a:pt x="454" y="112"/>
                    </a:lnTo>
                    <a:lnTo>
                      <a:pt x="465" y="101"/>
                    </a:lnTo>
                    <a:lnTo>
                      <a:pt x="460" y="101"/>
                    </a:lnTo>
                    <a:lnTo>
                      <a:pt x="465" y="101"/>
                    </a:lnTo>
                    <a:lnTo>
                      <a:pt x="471" y="95"/>
                    </a:lnTo>
                    <a:lnTo>
                      <a:pt x="477" y="90"/>
                    </a:lnTo>
                    <a:lnTo>
                      <a:pt x="488" y="78"/>
                    </a:lnTo>
                    <a:lnTo>
                      <a:pt x="482" y="78"/>
                    </a:lnTo>
                    <a:lnTo>
                      <a:pt x="488" y="78"/>
                    </a:lnTo>
                    <a:lnTo>
                      <a:pt x="494" y="73"/>
                    </a:lnTo>
                    <a:lnTo>
                      <a:pt x="499" y="67"/>
                    </a:lnTo>
                    <a:lnTo>
                      <a:pt x="510" y="56"/>
                    </a:lnTo>
                    <a:lnTo>
                      <a:pt x="505" y="56"/>
                    </a:lnTo>
                    <a:lnTo>
                      <a:pt x="510" y="56"/>
                    </a:lnTo>
                    <a:lnTo>
                      <a:pt x="516" y="50"/>
                    </a:lnTo>
                    <a:lnTo>
                      <a:pt x="522" y="45"/>
                    </a:lnTo>
                    <a:lnTo>
                      <a:pt x="527" y="39"/>
                    </a:lnTo>
                    <a:lnTo>
                      <a:pt x="533" y="34"/>
                    </a:lnTo>
                    <a:lnTo>
                      <a:pt x="538" y="28"/>
                    </a:lnTo>
                    <a:lnTo>
                      <a:pt x="544" y="22"/>
                    </a:lnTo>
                    <a:lnTo>
                      <a:pt x="550" y="17"/>
                    </a:lnTo>
                    <a:lnTo>
                      <a:pt x="555" y="11"/>
                    </a:lnTo>
                    <a:lnTo>
                      <a:pt x="561" y="6"/>
                    </a:lnTo>
                    <a:lnTo>
                      <a:pt x="566" y="0"/>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96" name="Rectangle 1090"/>
              <p:cNvSpPr>
                <a:spLocks noChangeArrowheads="1"/>
              </p:cNvSpPr>
              <p:nvPr/>
            </p:nvSpPr>
            <p:spPr bwMode="auto">
              <a:xfrm>
                <a:off x="2800" y="1002"/>
                <a:ext cx="572" cy="57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497" name="Rectangle 1091"/>
              <p:cNvSpPr>
                <a:spLocks noChangeArrowheads="1"/>
              </p:cNvSpPr>
              <p:nvPr/>
            </p:nvSpPr>
            <p:spPr bwMode="auto">
              <a:xfrm>
                <a:off x="2800" y="1002"/>
                <a:ext cx="572" cy="57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98" name="Freeform 1092"/>
              <p:cNvSpPr>
                <a:spLocks/>
              </p:cNvSpPr>
              <p:nvPr/>
            </p:nvSpPr>
            <p:spPr bwMode="auto">
              <a:xfrm>
                <a:off x="2985"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99" name="Freeform 1093"/>
              <p:cNvSpPr>
                <a:spLocks/>
              </p:cNvSpPr>
              <p:nvPr/>
            </p:nvSpPr>
            <p:spPr bwMode="auto">
              <a:xfrm>
                <a:off x="3086"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0" name="Freeform 1094"/>
              <p:cNvSpPr>
                <a:spLocks/>
              </p:cNvSpPr>
              <p:nvPr/>
            </p:nvSpPr>
            <p:spPr bwMode="auto">
              <a:xfrm>
                <a:off x="3181"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1" name="Freeform 1095"/>
              <p:cNvSpPr>
                <a:spLocks/>
              </p:cNvSpPr>
              <p:nvPr/>
            </p:nvSpPr>
            <p:spPr bwMode="auto">
              <a:xfrm>
                <a:off x="2800" y="137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2" name="Freeform 1096"/>
              <p:cNvSpPr>
                <a:spLocks/>
              </p:cNvSpPr>
              <p:nvPr/>
            </p:nvSpPr>
            <p:spPr bwMode="auto">
              <a:xfrm>
                <a:off x="2800" y="1288"/>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3" name="Freeform 1097"/>
              <p:cNvSpPr>
                <a:spLocks/>
              </p:cNvSpPr>
              <p:nvPr/>
            </p:nvSpPr>
            <p:spPr bwMode="auto">
              <a:xfrm>
                <a:off x="2800" y="120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4" name="Line 1098"/>
              <p:cNvSpPr>
                <a:spLocks noChangeShapeType="1"/>
              </p:cNvSpPr>
              <p:nvPr/>
            </p:nvSpPr>
            <p:spPr bwMode="auto">
              <a:xfrm>
                <a:off x="2800" y="100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05" name="Freeform 1099"/>
              <p:cNvSpPr>
                <a:spLocks/>
              </p:cNvSpPr>
              <p:nvPr/>
            </p:nvSpPr>
            <p:spPr bwMode="auto">
              <a:xfrm>
                <a:off x="2800" y="1002"/>
                <a:ext cx="572" cy="572"/>
              </a:xfrm>
              <a:custGeom>
                <a:avLst/>
                <a:gdLst>
                  <a:gd name="T0" fmla="*/ 0 w 102"/>
                  <a:gd name="T1" fmla="*/ 17990 h 102"/>
                  <a:gd name="T2" fmla="*/ 17990 w 102"/>
                  <a:gd name="T3" fmla="*/ 17990 h 102"/>
                  <a:gd name="T4" fmla="*/ 17990 w 102"/>
                  <a:gd name="T5" fmla="*/ 0 h 102"/>
                  <a:gd name="T6" fmla="*/ 0 60000 65536"/>
                  <a:gd name="T7" fmla="*/ 0 60000 65536"/>
                  <a:gd name="T8" fmla="*/ 0 60000 65536"/>
                  <a:gd name="T9" fmla="*/ 0 w 102"/>
                  <a:gd name="T10" fmla="*/ 0 h 102"/>
                  <a:gd name="T11" fmla="*/ 102 w 102"/>
                  <a:gd name="T12" fmla="*/ 102 h 102"/>
                </a:gdLst>
                <a:ahLst/>
                <a:cxnLst>
                  <a:cxn ang="T6">
                    <a:pos x="T0" y="T1"/>
                  </a:cxn>
                  <a:cxn ang="T7">
                    <a:pos x="T2" y="T3"/>
                  </a:cxn>
                  <a:cxn ang="T8">
                    <a:pos x="T4" y="T5"/>
                  </a:cxn>
                </a:cxnLst>
                <a:rect l="T9" t="T10" r="T11" b="T12"/>
                <a:pathLst>
                  <a:path w="102" h="102">
                    <a:moveTo>
                      <a:pt x="0" y="102"/>
                    </a:moveTo>
                    <a:lnTo>
                      <a:pt x="102" y="102"/>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6" name="Line 1100"/>
              <p:cNvSpPr>
                <a:spLocks noChangeShapeType="1"/>
              </p:cNvSpPr>
              <p:nvPr/>
            </p:nvSpPr>
            <p:spPr bwMode="auto">
              <a:xfrm flipV="1">
                <a:off x="2800" y="1002"/>
                <a:ext cx="1" cy="57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07" name="Line 1101"/>
              <p:cNvSpPr>
                <a:spLocks noChangeShapeType="1"/>
              </p:cNvSpPr>
              <p:nvPr/>
            </p:nvSpPr>
            <p:spPr bwMode="auto">
              <a:xfrm>
                <a:off x="2800" y="1574"/>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08" name="Line 1102"/>
              <p:cNvSpPr>
                <a:spLocks noChangeShapeType="1"/>
              </p:cNvSpPr>
              <p:nvPr/>
            </p:nvSpPr>
            <p:spPr bwMode="auto">
              <a:xfrm flipV="1">
                <a:off x="2800" y="1002"/>
                <a:ext cx="1" cy="57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09" name="Line 1103"/>
              <p:cNvSpPr>
                <a:spLocks noChangeShapeType="1"/>
              </p:cNvSpPr>
              <p:nvPr/>
            </p:nvSpPr>
            <p:spPr bwMode="auto">
              <a:xfrm flipV="1">
                <a:off x="2985"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0" name="Line 1104"/>
              <p:cNvSpPr>
                <a:spLocks noChangeShapeType="1"/>
              </p:cNvSpPr>
              <p:nvPr/>
            </p:nvSpPr>
            <p:spPr bwMode="auto">
              <a:xfrm>
                <a:off x="2985"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1" name="Line 1105"/>
              <p:cNvSpPr>
                <a:spLocks noChangeShapeType="1"/>
              </p:cNvSpPr>
              <p:nvPr/>
            </p:nvSpPr>
            <p:spPr bwMode="auto">
              <a:xfrm flipV="1">
                <a:off x="3086"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2" name="Line 1106"/>
              <p:cNvSpPr>
                <a:spLocks noChangeShapeType="1"/>
              </p:cNvSpPr>
              <p:nvPr/>
            </p:nvSpPr>
            <p:spPr bwMode="auto">
              <a:xfrm>
                <a:off x="3086"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3" name="Line 1107"/>
              <p:cNvSpPr>
                <a:spLocks noChangeShapeType="1"/>
              </p:cNvSpPr>
              <p:nvPr/>
            </p:nvSpPr>
            <p:spPr bwMode="auto">
              <a:xfrm flipV="1">
                <a:off x="3181"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4" name="Line 1108"/>
              <p:cNvSpPr>
                <a:spLocks noChangeShapeType="1"/>
              </p:cNvSpPr>
              <p:nvPr/>
            </p:nvSpPr>
            <p:spPr bwMode="auto">
              <a:xfrm>
                <a:off x="3181"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5" name="Line 1109"/>
              <p:cNvSpPr>
                <a:spLocks noChangeShapeType="1"/>
              </p:cNvSpPr>
              <p:nvPr/>
            </p:nvSpPr>
            <p:spPr bwMode="auto">
              <a:xfrm>
                <a:off x="2800" y="137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6" name="Line 1110"/>
              <p:cNvSpPr>
                <a:spLocks noChangeShapeType="1"/>
              </p:cNvSpPr>
              <p:nvPr/>
            </p:nvSpPr>
            <p:spPr bwMode="auto">
              <a:xfrm flipH="1">
                <a:off x="3360" y="1372"/>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7" name="Line 1111"/>
              <p:cNvSpPr>
                <a:spLocks noChangeShapeType="1"/>
              </p:cNvSpPr>
              <p:nvPr/>
            </p:nvSpPr>
            <p:spPr bwMode="auto">
              <a:xfrm>
                <a:off x="2800" y="1288"/>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8" name="Line 1112"/>
              <p:cNvSpPr>
                <a:spLocks noChangeShapeType="1"/>
              </p:cNvSpPr>
              <p:nvPr/>
            </p:nvSpPr>
            <p:spPr bwMode="auto">
              <a:xfrm flipH="1">
                <a:off x="3360" y="1288"/>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9" name="Line 1113"/>
              <p:cNvSpPr>
                <a:spLocks noChangeShapeType="1"/>
              </p:cNvSpPr>
              <p:nvPr/>
            </p:nvSpPr>
            <p:spPr bwMode="auto">
              <a:xfrm>
                <a:off x="2800" y="120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20" name="Line 1114"/>
              <p:cNvSpPr>
                <a:spLocks noChangeShapeType="1"/>
              </p:cNvSpPr>
              <p:nvPr/>
            </p:nvSpPr>
            <p:spPr bwMode="auto">
              <a:xfrm flipH="1">
                <a:off x="3360" y="1204"/>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21" name="Line 1115"/>
              <p:cNvSpPr>
                <a:spLocks noChangeShapeType="1"/>
              </p:cNvSpPr>
              <p:nvPr/>
            </p:nvSpPr>
            <p:spPr bwMode="auto">
              <a:xfrm>
                <a:off x="2800" y="100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22" name="Freeform 1116"/>
              <p:cNvSpPr>
                <a:spLocks/>
              </p:cNvSpPr>
              <p:nvPr/>
            </p:nvSpPr>
            <p:spPr bwMode="auto">
              <a:xfrm>
                <a:off x="2800" y="1002"/>
                <a:ext cx="572" cy="572"/>
              </a:xfrm>
              <a:custGeom>
                <a:avLst/>
                <a:gdLst>
                  <a:gd name="T0" fmla="*/ 0 w 102"/>
                  <a:gd name="T1" fmla="*/ 17990 h 102"/>
                  <a:gd name="T2" fmla="*/ 17990 w 102"/>
                  <a:gd name="T3" fmla="*/ 17990 h 102"/>
                  <a:gd name="T4" fmla="*/ 17990 w 102"/>
                  <a:gd name="T5" fmla="*/ 0 h 102"/>
                  <a:gd name="T6" fmla="*/ 0 60000 65536"/>
                  <a:gd name="T7" fmla="*/ 0 60000 65536"/>
                  <a:gd name="T8" fmla="*/ 0 60000 65536"/>
                  <a:gd name="T9" fmla="*/ 0 w 102"/>
                  <a:gd name="T10" fmla="*/ 0 h 102"/>
                  <a:gd name="T11" fmla="*/ 102 w 102"/>
                  <a:gd name="T12" fmla="*/ 102 h 102"/>
                </a:gdLst>
                <a:ahLst/>
                <a:cxnLst>
                  <a:cxn ang="T6">
                    <a:pos x="T0" y="T1"/>
                  </a:cxn>
                  <a:cxn ang="T7">
                    <a:pos x="T2" y="T3"/>
                  </a:cxn>
                  <a:cxn ang="T8">
                    <a:pos x="T4" y="T5"/>
                  </a:cxn>
                </a:cxnLst>
                <a:rect l="T9" t="T10" r="T11" b="T12"/>
                <a:pathLst>
                  <a:path w="102" h="102">
                    <a:moveTo>
                      <a:pt x="0" y="102"/>
                    </a:moveTo>
                    <a:lnTo>
                      <a:pt x="102" y="102"/>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23" name="Line 1117"/>
              <p:cNvSpPr>
                <a:spLocks noChangeShapeType="1"/>
              </p:cNvSpPr>
              <p:nvPr/>
            </p:nvSpPr>
            <p:spPr bwMode="auto">
              <a:xfrm flipV="1">
                <a:off x="2800" y="1002"/>
                <a:ext cx="1" cy="57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24" name="Freeform 1118"/>
              <p:cNvSpPr>
                <a:spLocks/>
              </p:cNvSpPr>
              <p:nvPr/>
            </p:nvSpPr>
            <p:spPr bwMode="auto">
              <a:xfrm>
                <a:off x="2800" y="1047"/>
                <a:ext cx="572" cy="482"/>
              </a:xfrm>
              <a:custGeom>
                <a:avLst/>
                <a:gdLst>
                  <a:gd name="T0" fmla="*/ 6 w 572"/>
                  <a:gd name="T1" fmla="*/ 477 h 482"/>
                  <a:gd name="T2" fmla="*/ 17 w 572"/>
                  <a:gd name="T3" fmla="*/ 465 h 482"/>
                  <a:gd name="T4" fmla="*/ 28 w 572"/>
                  <a:gd name="T5" fmla="*/ 460 h 482"/>
                  <a:gd name="T6" fmla="*/ 39 w 572"/>
                  <a:gd name="T7" fmla="*/ 449 h 482"/>
                  <a:gd name="T8" fmla="*/ 50 w 572"/>
                  <a:gd name="T9" fmla="*/ 437 h 482"/>
                  <a:gd name="T10" fmla="*/ 62 w 572"/>
                  <a:gd name="T11" fmla="*/ 432 h 482"/>
                  <a:gd name="T12" fmla="*/ 73 w 572"/>
                  <a:gd name="T13" fmla="*/ 421 h 482"/>
                  <a:gd name="T14" fmla="*/ 84 w 572"/>
                  <a:gd name="T15" fmla="*/ 409 h 482"/>
                  <a:gd name="T16" fmla="*/ 95 w 572"/>
                  <a:gd name="T17" fmla="*/ 398 h 482"/>
                  <a:gd name="T18" fmla="*/ 106 w 572"/>
                  <a:gd name="T19" fmla="*/ 393 h 482"/>
                  <a:gd name="T20" fmla="*/ 118 w 572"/>
                  <a:gd name="T21" fmla="*/ 381 h 482"/>
                  <a:gd name="T22" fmla="*/ 129 w 572"/>
                  <a:gd name="T23" fmla="*/ 370 h 482"/>
                  <a:gd name="T24" fmla="*/ 140 w 572"/>
                  <a:gd name="T25" fmla="*/ 364 h 482"/>
                  <a:gd name="T26" fmla="*/ 151 w 572"/>
                  <a:gd name="T27" fmla="*/ 353 h 482"/>
                  <a:gd name="T28" fmla="*/ 162 w 572"/>
                  <a:gd name="T29" fmla="*/ 342 h 482"/>
                  <a:gd name="T30" fmla="*/ 174 w 572"/>
                  <a:gd name="T31" fmla="*/ 331 h 482"/>
                  <a:gd name="T32" fmla="*/ 185 w 572"/>
                  <a:gd name="T33" fmla="*/ 325 h 482"/>
                  <a:gd name="T34" fmla="*/ 196 w 572"/>
                  <a:gd name="T35" fmla="*/ 314 h 482"/>
                  <a:gd name="T36" fmla="*/ 207 w 572"/>
                  <a:gd name="T37" fmla="*/ 303 h 482"/>
                  <a:gd name="T38" fmla="*/ 218 w 572"/>
                  <a:gd name="T39" fmla="*/ 297 h 482"/>
                  <a:gd name="T40" fmla="*/ 230 w 572"/>
                  <a:gd name="T41" fmla="*/ 286 h 482"/>
                  <a:gd name="T42" fmla="*/ 241 w 572"/>
                  <a:gd name="T43" fmla="*/ 275 h 482"/>
                  <a:gd name="T44" fmla="*/ 252 w 572"/>
                  <a:gd name="T45" fmla="*/ 264 h 482"/>
                  <a:gd name="T46" fmla="*/ 263 w 572"/>
                  <a:gd name="T47" fmla="*/ 258 h 482"/>
                  <a:gd name="T48" fmla="*/ 275 w 572"/>
                  <a:gd name="T49" fmla="*/ 247 h 482"/>
                  <a:gd name="T50" fmla="*/ 291 w 572"/>
                  <a:gd name="T51" fmla="*/ 236 h 482"/>
                  <a:gd name="T52" fmla="*/ 291 w 572"/>
                  <a:gd name="T53" fmla="*/ 236 h 482"/>
                  <a:gd name="T54" fmla="*/ 303 w 572"/>
                  <a:gd name="T55" fmla="*/ 224 h 482"/>
                  <a:gd name="T56" fmla="*/ 314 w 572"/>
                  <a:gd name="T57" fmla="*/ 219 h 482"/>
                  <a:gd name="T58" fmla="*/ 331 w 572"/>
                  <a:gd name="T59" fmla="*/ 202 h 482"/>
                  <a:gd name="T60" fmla="*/ 331 w 572"/>
                  <a:gd name="T61" fmla="*/ 202 h 482"/>
                  <a:gd name="T62" fmla="*/ 342 w 572"/>
                  <a:gd name="T63" fmla="*/ 191 h 482"/>
                  <a:gd name="T64" fmla="*/ 353 w 572"/>
                  <a:gd name="T65" fmla="*/ 185 h 482"/>
                  <a:gd name="T66" fmla="*/ 370 w 572"/>
                  <a:gd name="T67" fmla="*/ 168 h 482"/>
                  <a:gd name="T68" fmla="*/ 370 w 572"/>
                  <a:gd name="T69" fmla="*/ 168 h 482"/>
                  <a:gd name="T70" fmla="*/ 381 w 572"/>
                  <a:gd name="T71" fmla="*/ 157 h 482"/>
                  <a:gd name="T72" fmla="*/ 392 w 572"/>
                  <a:gd name="T73" fmla="*/ 152 h 482"/>
                  <a:gd name="T74" fmla="*/ 409 w 572"/>
                  <a:gd name="T75" fmla="*/ 135 h 482"/>
                  <a:gd name="T76" fmla="*/ 409 w 572"/>
                  <a:gd name="T77" fmla="*/ 135 h 482"/>
                  <a:gd name="T78" fmla="*/ 420 w 572"/>
                  <a:gd name="T79" fmla="*/ 124 h 482"/>
                  <a:gd name="T80" fmla="*/ 431 w 572"/>
                  <a:gd name="T81" fmla="*/ 118 h 482"/>
                  <a:gd name="T82" fmla="*/ 443 w 572"/>
                  <a:gd name="T83" fmla="*/ 107 h 482"/>
                  <a:gd name="T84" fmla="*/ 454 w 572"/>
                  <a:gd name="T85" fmla="*/ 95 h 482"/>
                  <a:gd name="T86" fmla="*/ 465 w 572"/>
                  <a:gd name="T87" fmla="*/ 84 h 482"/>
                  <a:gd name="T88" fmla="*/ 476 w 572"/>
                  <a:gd name="T89" fmla="*/ 79 h 482"/>
                  <a:gd name="T90" fmla="*/ 487 w 572"/>
                  <a:gd name="T91" fmla="*/ 67 h 482"/>
                  <a:gd name="T92" fmla="*/ 499 w 572"/>
                  <a:gd name="T93" fmla="*/ 56 h 482"/>
                  <a:gd name="T94" fmla="*/ 510 w 572"/>
                  <a:gd name="T95" fmla="*/ 51 h 482"/>
                  <a:gd name="T96" fmla="*/ 521 w 572"/>
                  <a:gd name="T97" fmla="*/ 39 h 482"/>
                  <a:gd name="T98" fmla="*/ 532 w 572"/>
                  <a:gd name="T99" fmla="*/ 28 h 482"/>
                  <a:gd name="T100" fmla="*/ 544 w 572"/>
                  <a:gd name="T101" fmla="*/ 17 h 482"/>
                  <a:gd name="T102" fmla="*/ 555 w 572"/>
                  <a:gd name="T103" fmla="*/ 11 h 482"/>
                  <a:gd name="T104" fmla="*/ 566 w 572"/>
                  <a:gd name="T105" fmla="*/ 0 h 4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482"/>
                  <a:gd name="T161" fmla="*/ 572 w 572"/>
                  <a:gd name="T162" fmla="*/ 482 h 4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482">
                    <a:moveTo>
                      <a:pt x="0" y="482"/>
                    </a:moveTo>
                    <a:lnTo>
                      <a:pt x="6" y="477"/>
                    </a:lnTo>
                    <a:lnTo>
                      <a:pt x="11" y="471"/>
                    </a:lnTo>
                    <a:lnTo>
                      <a:pt x="17" y="465"/>
                    </a:lnTo>
                    <a:lnTo>
                      <a:pt x="22" y="465"/>
                    </a:lnTo>
                    <a:lnTo>
                      <a:pt x="28" y="460"/>
                    </a:lnTo>
                    <a:lnTo>
                      <a:pt x="34" y="454"/>
                    </a:lnTo>
                    <a:lnTo>
                      <a:pt x="39" y="449"/>
                    </a:lnTo>
                    <a:lnTo>
                      <a:pt x="45" y="443"/>
                    </a:lnTo>
                    <a:lnTo>
                      <a:pt x="50" y="437"/>
                    </a:lnTo>
                    <a:lnTo>
                      <a:pt x="56" y="432"/>
                    </a:lnTo>
                    <a:lnTo>
                      <a:pt x="62" y="432"/>
                    </a:lnTo>
                    <a:lnTo>
                      <a:pt x="67" y="426"/>
                    </a:lnTo>
                    <a:lnTo>
                      <a:pt x="73" y="421"/>
                    </a:lnTo>
                    <a:lnTo>
                      <a:pt x="78" y="415"/>
                    </a:lnTo>
                    <a:lnTo>
                      <a:pt x="84" y="409"/>
                    </a:lnTo>
                    <a:lnTo>
                      <a:pt x="90" y="404"/>
                    </a:lnTo>
                    <a:lnTo>
                      <a:pt x="95" y="398"/>
                    </a:lnTo>
                    <a:lnTo>
                      <a:pt x="101" y="398"/>
                    </a:lnTo>
                    <a:lnTo>
                      <a:pt x="106" y="393"/>
                    </a:lnTo>
                    <a:lnTo>
                      <a:pt x="112" y="387"/>
                    </a:lnTo>
                    <a:lnTo>
                      <a:pt x="118" y="381"/>
                    </a:lnTo>
                    <a:lnTo>
                      <a:pt x="123" y="376"/>
                    </a:lnTo>
                    <a:lnTo>
                      <a:pt x="129" y="370"/>
                    </a:lnTo>
                    <a:lnTo>
                      <a:pt x="134" y="364"/>
                    </a:lnTo>
                    <a:lnTo>
                      <a:pt x="140" y="364"/>
                    </a:lnTo>
                    <a:lnTo>
                      <a:pt x="146" y="359"/>
                    </a:lnTo>
                    <a:lnTo>
                      <a:pt x="151" y="353"/>
                    </a:lnTo>
                    <a:lnTo>
                      <a:pt x="157" y="348"/>
                    </a:lnTo>
                    <a:lnTo>
                      <a:pt x="162" y="342"/>
                    </a:lnTo>
                    <a:lnTo>
                      <a:pt x="168" y="336"/>
                    </a:lnTo>
                    <a:lnTo>
                      <a:pt x="174" y="331"/>
                    </a:lnTo>
                    <a:lnTo>
                      <a:pt x="179" y="331"/>
                    </a:lnTo>
                    <a:lnTo>
                      <a:pt x="185" y="325"/>
                    </a:lnTo>
                    <a:lnTo>
                      <a:pt x="190" y="320"/>
                    </a:lnTo>
                    <a:lnTo>
                      <a:pt x="196" y="314"/>
                    </a:lnTo>
                    <a:lnTo>
                      <a:pt x="202" y="308"/>
                    </a:lnTo>
                    <a:lnTo>
                      <a:pt x="207" y="303"/>
                    </a:lnTo>
                    <a:lnTo>
                      <a:pt x="213" y="297"/>
                    </a:lnTo>
                    <a:lnTo>
                      <a:pt x="218" y="297"/>
                    </a:lnTo>
                    <a:lnTo>
                      <a:pt x="224" y="292"/>
                    </a:lnTo>
                    <a:lnTo>
                      <a:pt x="230" y="286"/>
                    </a:lnTo>
                    <a:lnTo>
                      <a:pt x="235" y="280"/>
                    </a:lnTo>
                    <a:lnTo>
                      <a:pt x="241" y="275"/>
                    </a:lnTo>
                    <a:lnTo>
                      <a:pt x="247" y="269"/>
                    </a:lnTo>
                    <a:lnTo>
                      <a:pt x="252" y="264"/>
                    </a:lnTo>
                    <a:lnTo>
                      <a:pt x="258" y="264"/>
                    </a:lnTo>
                    <a:lnTo>
                      <a:pt x="263" y="258"/>
                    </a:lnTo>
                    <a:lnTo>
                      <a:pt x="269" y="252"/>
                    </a:lnTo>
                    <a:lnTo>
                      <a:pt x="275" y="247"/>
                    </a:lnTo>
                    <a:lnTo>
                      <a:pt x="280" y="247"/>
                    </a:lnTo>
                    <a:lnTo>
                      <a:pt x="291" y="236"/>
                    </a:lnTo>
                    <a:lnTo>
                      <a:pt x="286" y="236"/>
                    </a:lnTo>
                    <a:lnTo>
                      <a:pt x="291" y="236"/>
                    </a:lnTo>
                    <a:lnTo>
                      <a:pt x="297" y="230"/>
                    </a:lnTo>
                    <a:lnTo>
                      <a:pt x="303" y="224"/>
                    </a:lnTo>
                    <a:lnTo>
                      <a:pt x="308" y="219"/>
                    </a:lnTo>
                    <a:lnTo>
                      <a:pt x="314" y="219"/>
                    </a:lnTo>
                    <a:lnTo>
                      <a:pt x="319" y="213"/>
                    </a:lnTo>
                    <a:lnTo>
                      <a:pt x="331" y="202"/>
                    </a:lnTo>
                    <a:lnTo>
                      <a:pt x="325" y="202"/>
                    </a:lnTo>
                    <a:lnTo>
                      <a:pt x="331" y="202"/>
                    </a:lnTo>
                    <a:lnTo>
                      <a:pt x="336" y="196"/>
                    </a:lnTo>
                    <a:lnTo>
                      <a:pt x="342" y="191"/>
                    </a:lnTo>
                    <a:lnTo>
                      <a:pt x="347" y="185"/>
                    </a:lnTo>
                    <a:lnTo>
                      <a:pt x="353" y="185"/>
                    </a:lnTo>
                    <a:lnTo>
                      <a:pt x="359" y="180"/>
                    </a:lnTo>
                    <a:lnTo>
                      <a:pt x="370" y="168"/>
                    </a:lnTo>
                    <a:lnTo>
                      <a:pt x="364" y="168"/>
                    </a:lnTo>
                    <a:lnTo>
                      <a:pt x="370" y="168"/>
                    </a:lnTo>
                    <a:lnTo>
                      <a:pt x="375" y="163"/>
                    </a:lnTo>
                    <a:lnTo>
                      <a:pt x="381" y="157"/>
                    </a:lnTo>
                    <a:lnTo>
                      <a:pt x="387" y="152"/>
                    </a:lnTo>
                    <a:lnTo>
                      <a:pt x="392" y="152"/>
                    </a:lnTo>
                    <a:lnTo>
                      <a:pt x="398" y="146"/>
                    </a:lnTo>
                    <a:lnTo>
                      <a:pt x="409" y="135"/>
                    </a:lnTo>
                    <a:lnTo>
                      <a:pt x="403" y="135"/>
                    </a:lnTo>
                    <a:lnTo>
                      <a:pt x="409" y="135"/>
                    </a:lnTo>
                    <a:lnTo>
                      <a:pt x="415" y="129"/>
                    </a:lnTo>
                    <a:lnTo>
                      <a:pt x="420" y="124"/>
                    </a:lnTo>
                    <a:lnTo>
                      <a:pt x="426" y="118"/>
                    </a:lnTo>
                    <a:lnTo>
                      <a:pt x="431" y="118"/>
                    </a:lnTo>
                    <a:lnTo>
                      <a:pt x="437" y="112"/>
                    </a:lnTo>
                    <a:lnTo>
                      <a:pt x="443" y="107"/>
                    </a:lnTo>
                    <a:lnTo>
                      <a:pt x="448" y="101"/>
                    </a:lnTo>
                    <a:lnTo>
                      <a:pt x="454" y="95"/>
                    </a:lnTo>
                    <a:lnTo>
                      <a:pt x="459" y="90"/>
                    </a:lnTo>
                    <a:lnTo>
                      <a:pt x="465" y="84"/>
                    </a:lnTo>
                    <a:lnTo>
                      <a:pt x="471" y="84"/>
                    </a:lnTo>
                    <a:lnTo>
                      <a:pt x="476" y="79"/>
                    </a:lnTo>
                    <a:lnTo>
                      <a:pt x="482" y="73"/>
                    </a:lnTo>
                    <a:lnTo>
                      <a:pt x="487" y="67"/>
                    </a:lnTo>
                    <a:lnTo>
                      <a:pt x="493" y="62"/>
                    </a:lnTo>
                    <a:lnTo>
                      <a:pt x="499" y="56"/>
                    </a:lnTo>
                    <a:lnTo>
                      <a:pt x="504" y="51"/>
                    </a:lnTo>
                    <a:lnTo>
                      <a:pt x="510" y="51"/>
                    </a:lnTo>
                    <a:lnTo>
                      <a:pt x="516" y="45"/>
                    </a:lnTo>
                    <a:lnTo>
                      <a:pt x="521" y="39"/>
                    </a:lnTo>
                    <a:lnTo>
                      <a:pt x="527" y="34"/>
                    </a:lnTo>
                    <a:lnTo>
                      <a:pt x="532" y="28"/>
                    </a:lnTo>
                    <a:lnTo>
                      <a:pt x="538" y="23"/>
                    </a:lnTo>
                    <a:lnTo>
                      <a:pt x="544" y="17"/>
                    </a:lnTo>
                    <a:lnTo>
                      <a:pt x="549" y="17"/>
                    </a:lnTo>
                    <a:lnTo>
                      <a:pt x="555" y="11"/>
                    </a:lnTo>
                    <a:lnTo>
                      <a:pt x="560" y="6"/>
                    </a:lnTo>
                    <a:lnTo>
                      <a:pt x="566" y="0"/>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25" name="Freeform 1119"/>
              <p:cNvSpPr>
                <a:spLocks/>
              </p:cNvSpPr>
              <p:nvPr/>
            </p:nvSpPr>
            <p:spPr bwMode="auto">
              <a:xfrm>
                <a:off x="2800" y="1008"/>
                <a:ext cx="314" cy="566"/>
              </a:xfrm>
              <a:custGeom>
                <a:avLst/>
                <a:gdLst>
                  <a:gd name="T0" fmla="*/ 0 w 314"/>
                  <a:gd name="T1" fmla="*/ 521 h 566"/>
                  <a:gd name="T2" fmla="*/ 6 w 314"/>
                  <a:gd name="T3" fmla="*/ 516 h 566"/>
                  <a:gd name="T4" fmla="*/ 11 w 314"/>
                  <a:gd name="T5" fmla="*/ 510 h 566"/>
                  <a:gd name="T6" fmla="*/ 17 w 314"/>
                  <a:gd name="T7" fmla="*/ 504 h 566"/>
                  <a:gd name="T8" fmla="*/ 22 w 314"/>
                  <a:gd name="T9" fmla="*/ 504 h 566"/>
                  <a:gd name="T10" fmla="*/ 28 w 314"/>
                  <a:gd name="T11" fmla="*/ 499 h 566"/>
                  <a:gd name="T12" fmla="*/ 34 w 314"/>
                  <a:gd name="T13" fmla="*/ 493 h 566"/>
                  <a:gd name="T14" fmla="*/ 39 w 314"/>
                  <a:gd name="T15" fmla="*/ 488 h 566"/>
                  <a:gd name="T16" fmla="*/ 45 w 314"/>
                  <a:gd name="T17" fmla="*/ 482 h 566"/>
                  <a:gd name="T18" fmla="*/ 50 w 314"/>
                  <a:gd name="T19" fmla="*/ 476 h 566"/>
                  <a:gd name="T20" fmla="*/ 56 w 314"/>
                  <a:gd name="T21" fmla="*/ 471 h 566"/>
                  <a:gd name="T22" fmla="*/ 62 w 314"/>
                  <a:gd name="T23" fmla="*/ 471 h 566"/>
                  <a:gd name="T24" fmla="*/ 67 w 314"/>
                  <a:gd name="T25" fmla="*/ 465 h 566"/>
                  <a:gd name="T26" fmla="*/ 73 w 314"/>
                  <a:gd name="T27" fmla="*/ 460 h 566"/>
                  <a:gd name="T28" fmla="*/ 78 w 314"/>
                  <a:gd name="T29" fmla="*/ 454 h 566"/>
                  <a:gd name="T30" fmla="*/ 84 w 314"/>
                  <a:gd name="T31" fmla="*/ 448 h 566"/>
                  <a:gd name="T32" fmla="*/ 90 w 314"/>
                  <a:gd name="T33" fmla="*/ 443 h 566"/>
                  <a:gd name="T34" fmla="*/ 95 w 314"/>
                  <a:gd name="T35" fmla="*/ 437 h 566"/>
                  <a:gd name="T36" fmla="*/ 101 w 314"/>
                  <a:gd name="T37" fmla="*/ 437 h 566"/>
                  <a:gd name="T38" fmla="*/ 106 w 314"/>
                  <a:gd name="T39" fmla="*/ 432 h 566"/>
                  <a:gd name="T40" fmla="*/ 112 w 314"/>
                  <a:gd name="T41" fmla="*/ 426 h 566"/>
                  <a:gd name="T42" fmla="*/ 118 w 314"/>
                  <a:gd name="T43" fmla="*/ 420 h 566"/>
                  <a:gd name="T44" fmla="*/ 123 w 314"/>
                  <a:gd name="T45" fmla="*/ 415 h 566"/>
                  <a:gd name="T46" fmla="*/ 129 w 314"/>
                  <a:gd name="T47" fmla="*/ 409 h 566"/>
                  <a:gd name="T48" fmla="*/ 134 w 314"/>
                  <a:gd name="T49" fmla="*/ 403 h 566"/>
                  <a:gd name="T50" fmla="*/ 140 w 314"/>
                  <a:gd name="T51" fmla="*/ 403 h 566"/>
                  <a:gd name="T52" fmla="*/ 146 w 314"/>
                  <a:gd name="T53" fmla="*/ 398 h 566"/>
                  <a:gd name="T54" fmla="*/ 151 w 314"/>
                  <a:gd name="T55" fmla="*/ 392 h 566"/>
                  <a:gd name="T56" fmla="*/ 157 w 314"/>
                  <a:gd name="T57" fmla="*/ 392 h 566"/>
                  <a:gd name="T58" fmla="*/ 162 w 314"/>
                  <a:gd name="T59" fmla="*/ 387 h 566"/>
                  <a:gd name="T60" fmla="*/ 162 w 314"/>
                  <a:gd name="T61" fmla="*/ 381 h 566"/>
                  <a:gd name="T62" fmla="*/ 168 w 314"/>
                  <a:gd name="T63" fmla="*/ 375 h 566"/>
                  <a:gd name="T64" fmla="*/ 174 w 314"/>
                  <a:gd name="T65" fmla="*/ 375 h 566"/>
                  <a:gd name="T66" fmla="*/ 179 w 314"/>
                  <a:gd name="T67" fmla="*/ 370 h 566"/>
                  <a:gd name="T68" fmla="*/ 185 w 314"/>
                  <a:gd name="T69" fmla="*/ 364 h 566"/>
                  <a:gd name="T70" fmla="*/ 190 w 314"/>
                  <a:gd name="T71" fmla="*/ 359 h 566"/>
                  <a:gd name="T72" fmla="*/ 196 w 314"/>
                  <a:gd name="T73" fmla="*/ 359 h 566"/>
                  <a:gd name="T74" fmla="*/ 202 w 314"/>
                  <a:gd name="T75" fmla="*/ 353 h 566"/>
                  <a:gd name="T76" fmla="*/ 207 w 314"/>
                  <a:gd name="T77" fmla="*/ 353 h 566"/>
                  <a:gd name="T78" fmla="*/ 213 w 314"/>
                  <a:gd name="T79" fmla="*/ 353 h 566"/>
                  <a:gd name="T80" fmla="*/ 218 w 314"/>
                  <a:gd name="T81" fmla="*/ 353 h 566"/>
                  <a:gd name="T82" fmla="*/ 224 w 314"/>
                  <a:gd name="T83" fmla="*/ 370 h 566"/>
                  <a:gd name="T84" fmla="*/ 230 w 314"/>
                  <a:gd name="T85" fmla="*/ 392 h 566"/>
                  <a:gd name="T86" fmla="*/ 235 w 314"/>
                  <a:gd name="T87" fmla="*/ 409 h 566"/>
                  <a:gd name="T88" fmla="*/ 241 w 314"/>
                  <a:gd name="T89" fmla="*/ 448 h 566"/>
                  <a:gd name="T90" fmla="*/ 241 w 314"/>
                  <a:gd name="T91" fmla="*/ 493 h 566"/>
                  <a:gd name="T92" fmla="*/ 247 w 314"/>
                  <a:gd name="T93" fmla="*/ 538 h 566"/>
                  <a:gd name="T94" fmla="*/ 252 w 314"/>
                  <a:gd name="T95" fmla="*/ 566 h 566"/>
                  <a:gd name="T96" fmla="*/ 258 w 314"/>
                  <a:gd name="T97" fmla="*/ 560 h 566"/>
                  <a:gd name="T98" fmla="*/ 263 w 314"/>
                  <a:gd name="T99" fmla="*/ 560 h 566"/>
                  <a:gd name="T100" fmla="*/ 269 w 314"/>
                  <a:gd name="T101" fmla="*/ 538 h 566"/>
                  <a:gd name="T102" fmla="*/ 275 w 314"/>
                  <a:gd name="T103" fmla="*/ 443 h 566"/>
                  <a:gd name="T104" fmla="*/ 280 w 314"/>
                  <a:gd name="T105" fmla="*/ 353 h 566"/>
                  <a:gd name="T106" fmla="*/ 286 w 314"/>
                  <a:gd name="T107" fmla="*/ 280 h 566"/>
                  <a:gd name="T108" fmla="*/ 286 w 314"/>
                  <a:gd name="T109" fmla="*/ 207 h 566"/>
                  <a:gd name="T110" fmla="*/ 291 w 314"/>
                  <a:gd name="T111" fmla="*/ 118 h 566"/>
                  <a:gd name="T112" fmla="*/ 297 w 314"/>
                  <a:gd name="T113" fmla="*/ 22 h 566"/>
                  <a:gd name="T114" fmla="*/ 303 w 314"/>
                  <a:gd name="T115" fmla="*/ 0 h 566"/>
                  <a:gd name="T116" fmla="*/ 308 w 314"/>
                  <a:gd name="T117" fmla="*/ 0 h 566"/>
                  <a:gd name="T118" fmla="*/ 314 w 314"/>
                  <a:gd name="T119" fmla="*/ 0 h 5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14"/>
                  <a:gd name="T181" fmla="*/ 0 h 566"/>
                  <a:gd name="T182" fmla="*/ 314 w 314"/>
                  <a:gd name="T183" fmla="*/ 566 h 5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14" h="566">
                    <a:moveTo>
                      <a:pt x="0" y="521"/>
                    </a:moveTo>
                    <a:lnTo>
                      <a:pt x="6" y="516"/>
                    </a:lnTo>
                    <a:lnTo>
                      <a:pt x="11" y="510"/>
                    </a:lnTo>
                    <a:lnTo>
                      <a:pt x="17" y="504"/>
                    </a:lnTo>
                    <a:lnTo>
                      <a:pt x="22" y="504"/>
                    </a:lnTo>
                    <a:lnTo>
                      <a:pt x="28" y="499"/>
                    </a:lnTo>
                    <a:lnTo>
                      <a:pt x="34" y="493"/>
                    </a:lnTo>
                    <a:lnTo>
                      <a:pt x="39" y="488"/>
                    </a:lnTo>
                    <a:lnTo>
                      <a:pt x="45" y="482"/>
                    </a:lnTo>
                    <a:lnTo>
                      <a:pt x="50" y="476"/>
                    </a:lnTo>
                    <a:lnTo>
                      <a:pt x="56" y="471"/>
                    </a:lnTo>
                    <a:lnTo>
                      <a:pt x="62" y="471"/>
                    </a:lnTo>
                    <a:lnTo>
                      <a:pt x="67" y="465"/>
                    </a:lnTo>
                    <a:lnTo>
                      <a:pt x="73" y="460"/>
                    </a:lnTo>
                    <a:lnTo>
                      <a:pt x="78" y="454"/>
                    </a:lnTo>
                    <a:lnTo>
                      <a:pt x="84" y="448"/>
                    </a:lnTo>
                    <a:lnTo>
                      <a:pt x="90" y="443"/>
                    </a:lnTo>
                    <a:lnTo>
                      <a:pt x="95" y="437"/>
                    </a:lnTo>
                    <a:lnTo>
                      <a:pt x="101" y="437"/>
                    </a:lnTo>
                    <a:lnTo>
                      <a:pt x="106" y="432"/>
                    </a:lnTo>
                    <a:lnTo>
                      <a:pt x="112" y="426"/>
                    </a:lnTo>
                    <a:lnTo>
                      <a:pt x="118" y="420"/>
                    </a:lnTo>
                    <a:lnTo>
                      <a:pt x="123" y="415"/>
                    </a:lnTo>
                    <a:lnTo>
                      <a:pt x="129" y="409"/>
                    </a:lnTo>
                    <a:lnTo>
                      <a:pt x="134" y="403"/>
                    </a:lnTo>
                    <a:lnTo>
                      <a:pt x="140" y="403"/>
                    </a:lnTo>
                    <a:lnTo>
                      <a:pt x="146" y="398"/>
                    </a:lnTo>
                    <a:lnTo>
                      <a:pt x="151" y="392"/>
                    </a:lnTo>
                    <a:lnTo>
                      <a:pt x="157" y="392"/>
                    </a:lnTo>
                    <a:lnTo>
                      <a:pt x="162" y="387"/>
                    </a:lnTo>
                    <a:lnTo>
                      <a:pt x="162" y="381"/>
                    </a:lnTo>
                    <a:lnTo>
                      <a:pt x="168" y="375"/>
                    </a:lnTo>
                    <a:lnTo>
                      <a:pt x="174" y="375"/>
                    </a:lnTo>
                    <a:lnTo>
                      <a:pt x="179" y="370"/>
                    </a:lnTo>
                    <a:lnTo>
                      <a:pt x="185" y="364"/>
                    </a:lnTo>
                    <a:lnTo>
                      <a:pt x="190" y="359"/>
                    </a:lnTo>
                    <a:lnTo>
                      <a:pt x="196" y="359"/>
                    </a:lnTo>
                    <a:lnTo>
                      <a:pt x="202" y="353"/>
                    </a:lnTo>
                    <a:lnTo>
                      <a:pt x="207" y="353"/>
                    </a:lnTo>
                    <a:lnTo>
                      <a:pt x="213" y="353"/>
                    </a:lnTo>
                    <a:lnTo>
                      <a:pt x="218" y="353"/>
                    </a:lnTo>
                    <a:lnTo>
                      <a:pt x="224" y="370"/>
                    </a:lnTo>
                    <a:lnTo>
                      <a:pt x="230" y="392"/>
                    </a:lnTo>
                    <a:lnTo>
                      <a:pt x="235" y="409"/>
                    </a:lnTo>
                    <a:lnTo>
                      <a:pt x="241" y="448"/>
                    </a:lnTo>
                    <a:lnTo>
                      <a:pt x="241" y="493"/>
                    </a:lnTo>
                    <a:lnTo>
                      <a:pt x="247" y="538"/>
                    </a:lnTo>
                    <a:lnTo>
                      <a:pt x="252" y="566"/>
                    </a:lnTo>
                    <a:lnTo>
                      <a:pt x="258" y="560"/>
                    </a:lnTo>
                    <a:lnTo>
                      <a:pt x="263" y="560"/>
                    </a:lnTo>
                    <a:lnTo>
                      <a:pt x="269" y="538"/>
                    </a:lnTo>
                    <a:lnTo>
                      <a:pt x="275" y="443"/>
                    </a:lnTo>
                    <a:lnTo>
                      <a:pt x="280" y="353"/>
                    </a:lnTo>
                    <a:lnTo>
                      <a:pt x="286" y="280"/>
                    </a:lnTo>
                    <a:lnTo>
                      <a:pt x="286" y="207"/>
                    </a:lnTo>
                    <a:lnTo>
                      <a:pt x="291" y="118"/>
                    </a:lnTo>
                    <a:lnTo>
                      <a:pt x="297" y="22"/>
                    </a:lnTo>
                    <a:lnTo>
                      <a:pt x="303" y="0"/>
                    </a:lnTo>
                    <a:lnTo>
                      <a:pt x="308" y="0"/>
                    </a:lnTo>
                    <a:lnTo>
                      <a:pt x="314"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26" name="Freeform 1120"/>
              <p:cNvSpPr>
                <a:spLocks/>
              </p:cNvSpPr>
              <p:nvPr/>
            </p:nvSpPr>
            <p:spPr bwMode="auto">
              <a:xfrm>
                <a:off x="3114" y="1008"/>
                <a:ext cx="258" cy="207"/>
              </a:xfrm>
              <a:custGeom>
                <a:avLst/>
                <a:gdLst>
                  <a:gd name="T0" fmla="*/ 0 w 258"/>
                  <a:gd name="T1" fmla="*/ 0 h 207"/>
                  <a:gd name="T2" fmla="*/ 5 w 258"/>
                  <a:gd name="T3" fmla="*/ 22 h 207"/>
                  <a:gd name="T4" fmla="*/ 11 w 258"/>
                  <a:gd name="T5" fmla="*/ 67 h 207"/>
                  <a:gd name="T6" fmla="*/ 11 w 258"/>
                  <a:gd name="T7" fmla="*/ 112 h 207"/>
                  <a:gd name="T8" fmla="*/ 17 w 258"/>
                  <a:gd name="T9" fmla="*/ 151 h 207"/>
                  <a:gd name="T10" fmla="*/ 22 w 258"/>
                  <a:gd name="T11" fmla="*/ 168 h 207"/>
                  <a:gd name="T12" fmla="*/ 28 w 258"/>
                  <a:gd name="T13" fmla="*/ 191 h 207"/>
                  <a:gd name="T14" fmla="*/ 33 w 258"/>
                  <a:gd name="T15" fmla="*/ 207 h 207"/>
                  <a:gd name="T16" fmla="*/ 39 w 258"/>
                  <a:gd name="T17" fmla="*/ 207 h 207"/>
                  <a:gd name="T18" fmla="*/ 45 w 258"/>
                  <a:gd name="T19" fmla="*/ 207 h 207"/>
                  <a:gd name="T20" fmla="*/ 50 w 258"/>
                  <a:gd name="T21" fmla="*/ 207 h 207"/>
                  <a:gd name="T22" fmla="*/ 56 w 258"/>
                  <a:gd name="T23" fmla="*/ 202 h 207"/>
                  <a:gd name="T24" fmla="*/ 61 w 258"/>
                  <a:gd name="T25" fmla="*/ 202 h 207"/>
                  <a:gd name="T26" fmla="*/ 67 w 258"/>
                  <a:gd name="T27" fmla="*/ 196 h 207"/>
                  <a:gd name="T28" fmla="*/ 73 w 258"/>
                  <a:gd name="T29" fmla="*/ 191 h 207"/>
                  <a:gd name="T30" fmla="*/ 78 w 258"/>
                  <a:gd name="T31" fmla="*/ 185 h 207"/>
                  <a:gd name="T32" fmla="*/ 84 w 258"/>
                  <a:gd name="T33" fmla="*/ 185 h 207"/>
                  <a:gd name="T34" fmla="*/ 89 w 258"/>
                  <a:gd name="T35" fmla="*/ 179 h 207"/>
                  <a:gd name="T36" fmla="*/ 89 w 258"/>
                  <a:gd name="T37" fmla="*/ 174 h 207"/>
                  <a:gd name="T38" fmla="*/ 95 w 258"/>
                  <a:gd name="T39" fmla="*/ 168 h 207"/>
                  <a:gd name="T40" fmla="*/ 101 w 258"/>
                  <a:gd name="T41" fmla="*/ 168 h 207"/>
                  <a:gd name="T42" fmla="*/ 106 w 258"/>
                  <a:gd name="T43" fmla="*/ 163 h 207"/>
                  <a:gd name="T44" fmla="*/ 112 w 258"/>
                  <a:gd name="T45" fmla="*/ 157 h 207"/>
                  <a:gd name="T46" fmla="*/ 117 w 258"/>
                  <a:gd name="T47" fmla="*/ 157 h 207"/>
                  <a:gd name="T48" fmla="*/ 123 w 258"/>
                  <a:gd name="T49" fmla="*/ 151 h 207"/>
                  <a:gd name="T50" fmla="*/ 129 w 258"/>
                  <a:gd name="T51" fmla="*/ 146 h 207"/>
                  <a:gd name="T52" fmla="*/ 134 w 258"/>
                  <a:gd name="T53" fmla="*/ 140 h 207"/>
                  <a:gd name="T54" fmla="*/ 140 w 258"/>
                  <a:gd name="T55" fmla="*/ 134 h 207"/>
                  <a:gd name="T56" fmla="*/ 145 w 258"/>
                  <a:gd name="T57" fmla="*/ 129 h 207"/>
                  <a:gd name="T58" fmla="*/ 151 w 258"/>
                  <a:gd name="T59" fmla="*/ 123 h 207"/>
                  <a:gd name="T60" fmla="*/ 157 w 258"/>
                  <a:gd name="T61" fmla="*/ 123 h 207"/>
                  <a:gd name="T62" fmla="*/ 162 w 258"/>
                  <a:gd name="T63" fmla="*/ 118 h 207"/>
                  <a:gd name="T64" fmla="*/ 168 w 258"/>
                  <a:gd name="T65" fmla="*/ 112 h 207"/>
                  <a:gd name="T66" fmla="*/ 173 w 258"/>
                  <a:gd name="T67" fmla="*/ 106 h 207"/>
                  <a:gd name="T68" fmla="*/ 179 w 258"/>
                  <a:gd name="T69" fmla="*/ 101 h 207"/>
                  <a:gd name="T70" fmla="*/ 185 w 258"/>
                  <a:gd name="T71" fmla="*/ 95 h 207"/>
                  <a:gd name="T72" fmla="*/ 190 w 258"/>
                  <a:gd name="T73" fmla="*/ 90 h 207"/>
                  <a:gd name="T74" fmla="*/ 196 w 258"/>
                  <a:gd name="T75" fmla="*/ 90 h 207"/>
                  <a:gd name="T76" fmla="*/ 202 w 258"/>
                  <a:gd name="T77" fmla="*/ 84 h 207"/>
                  <a:gd name="T78" fmla="*/ 207 w 258"/>
                  <a:gd name="T79" fmla="*/ 78 h 207"/>
                  <a:gd name="T80" fmla="*/ 213 w 258"/>
                  <a:gd name="T81" fmla="*/ 73 h 207"/>
                  <a:gd name="T82" fmla="*/ 218 w 258"/>
                  <a:gd name="T83" fmla="*/ 67 h 207"/>
                  <a:gd name="T84" fmla="*/ 224 w 258"/>
                  <a:gd name="T85" fmla="*/ 62 h 207"/>
                  <a:gd name="T86" fmla="*/ 230 w 258"/>
                  <a:gd name="T87" fmla="*/ 56 h 207"/>
                  <a:gd name="T88" fmla="*/ 235 w 258"/>
                  <a:gd name="T89" fmla="*/ 56 h 207"/>
                  <a:gd name="T90" fmla="*/ 241 w 258"/>
                  <a:gd name="T91" fmla="*/ 50 h 207"/>
                  <a:gd name="T92" fmla="*/ 246 w 258"/>
                  <a:gd name="T93" fmla="*/ 45 h 207"/>
                  <a:gd name="T94" fmla="*/ 252 w 258"/>
                  <a:gd name="T95" fmla="*/ 39 h 207"/>
                  <a:gd name="T96" fmla="*/ 258 w 258"/>
                  <a:gd name="T97" fmla="*/ 39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8"/>
                  <a:gd name="T148" fmla="*/ 0 h 207"/>
                  <a:gd name="T149" fmla="*/ 258 w 258"/>
                  <a:gd name="T150" fmla="*/ 207 h 20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8" h="207">
                    <a:moveTo>
                      <a:pt x="0" y="0"/>
                    </a:moveTo>
                    <a:lnTo>
                      <a:pt x="5" y="22"/>
                    </a:lnTo>
                    <a:lnTo>
                      <a:pt x="11" y="67"/>
                    </a:lnTo>
                    <a:lnTo>
                      <a:pt x="11" y="112"/>
                    </a:lnTo>
                    <a:lnTo>
                      <a:pt x="17" y="151"/>
                    </a:lnTo>
                    <a:lnTo>
                      <a:pt x="22" y="168"/>
                    </a:lnTo>
                    <a:lnTo>
                      <a:pt x="28" y="191"/>
                    </a:lnTo>
                    <a:lnTo>
                      <a:pt x="33" y="207"/>
                    </a:lnTo>
                    <a:lnTo>
                      <a:pt x="39" y="207"/>
                    </a:lnTo>
                    <a:lnTo>
                      <a:pt x="45" y="207"/>
                    </a:lnTo>
                    <a:lnTo>
                      <a:pt x="50" y="207"/>
                    </a:lnTo>
                    <a:lnTo>
                      <a:pt x="56" y="202"/>
                    </a:lnTo>
                    <a:lnTo>
                      <a:pt x="61" y="202"/>
                    </a:lnTo>
                    <a:lnTo>
                      <a:pt x="67" y="196"/>
                    </a:lnTo>
                    <a:lnTo>
                      <a:pt x="73" y="191"/>
                    </a:lnTo>
                    <a:lnTo>
                      <a:pt x="78" y="185"/>
                    </a:lnTo>
                    <a:lnTo>
                      <a:pt x="84" y="185"/>
                    </a:lnTo>
                    <a:lnTo>
                      <a:pt x="89" y="179"/>
                    </a:lnTo>
                    <a:lnTo>
                      <a:pt x="89" y="174"/>
                    </a:lnTo>
                    <a:lnTo>
                      <a:pt x="95" y="168"/>
                    </a:lnTo>
                    <a:lnTo>
                      <a:pt x="101" y="168"/>
                    </a:lnTo>
                    <a:lnTo>
                      <a:pt x="106" y="163"/>
                    </a:lnTo>
                    <a:lnTo>
                      <a:pt x="112" y="157"/>
                    </a:lnTo>
                    <a:lnTo>
                      <a:pt x="117" y="157"/>
                    </a:lnTo>
                    <a:lnTo>
                      <a:pt x="123" y="151"/>
                    </a:lnTo>
                    <a:lnTo>
                      <a:pt x="129" y="146"/>
                    </a:lnTo>
                    <a:lnTo>
                      <a:pt x="134" y="140"/>
                    </a:lnTo>
                    <a:lnTo>
                      <a:pt x="140" y="134"/>
                    </a:lnTo>
                    <a:lnTo>
                      <a:pt x="145" y="129"/>
                    </a:lnTo>
                    <a:lnTo>
                      <a:pt x="151" y="123"/>
                    </a:lnTo>
                    <a:lnTo>
                      <a:pt x="157" y="123"/>
                    </a:lnTo>
                    <a:lnTo>
                      <a:pt x="162" y="118"/>
                    </a:lnTo>
                    <a:lnTo>
                      <a:pt x="168" y="112"/>
                    </a:lnTo>
                    <a:lnTo>
                      <a:pt x="173" y="106"/>
                    </a:lnTo>
                    <a:lnTo>
                      <a:pt x="179" y="101"/>
                    </a:lnTo>
                    <a:lnTo>
                      <a:pt x="185" y="95"/>
                    </a:lnTo>
                    <a:lnTo>
                      <a:pt x="190" y="90"/>
                    </a:lnTo>
                    <a:lnTo>
                      <a:pt x="196" y="90"/>
                    </a:lnTo>
                    <a:lnTo>
                      <a:pt x="202" y="84"/>
                    </a:lnTo>
                    <a:lnTo>
                      <a:pt x="207" y="78"/>
                    </a:lnTo>
                    <a:lnTo>
                      <a:pt x="213" y="73"/>
                    </a:lnTo>
                    <a:lnTo>
                      <a:pt x="218" y="67"/>
                    </a:lnTo>
                    <a:lnTo>
                      <a:pt x="224" y="62"/>
                    </a:lnTo>
                    <a:lnTo>
                      <a:pt x="230" y="56"/>
                    </a:lnTo>
                    <a:lnTo>
                      <a:pt x="235" y="56"/>
                    </a:lnTo>
                    <a:lnTo>
                      <a:pt x="241" y="50"/>
                    </a:lnTo>
                    <a:lnTo>
                      <a:pt x="246" y="45"/>
                    </a:lnTo>
                    <a:lnTo>
                      <a:pt x="252" y="39"/>
                    </a:lnTo>
                    <a:lnTo>
                      <a:pt x="258" y="39"/>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27" name="Rectangle 1121"/>
              <p:cNvSpPr>
                <a:spLocks noChangeArrowheads="1"/>
              </p:cNvSpPr>
              <p:nvPr/>
            </p:nvSpPr>
            <p:spPr bwMode="auto">
              <a:xfrm>
                <a:off x="3551" y="1008"/>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528" name="Rectangle 1122"/>
              <p:cNvSpPr>
                <a:spLocks noChangeArrowheads="1"/>
              </p:cNvSpPr>
              <p:nvPr/>
            </p:nvSpPr>
            <p:spPr bwMode="auto">
              <a:xfrm>
                <a:off x="3551" y="1008"/>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29" name="Freeform 1123"/>
              <p:cNvSpPr>
                <a:spLocks/>
              </p:cNvSpPr>
              <p:nvPr/>
            </p:nvSpPr>
            <p:spPr bwMode="auto">
              <a:xfrm>
                <a:off x="3713"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0" name="Freeform 1124"/>
              <p:cNvSpPr>
                <a:spLocks/>
              </p:cNvSpPr>
              <p:nvPr/>
            </p:nvSpPr>
            <p:spPr bwMode="auto">
              <a:xfrm>
                <a:off x="3837"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1" name="Freeform 1125"/>
              <p:cNvSpPr>
                <a:spLocks/>
              </p:cNvSpPr>
              <p:nvPr/>
            </p:nvSpPr>
            <p:spPr bwMode="auto">
              <a:xfrm>
                <a:off x="3954"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2" name="Freeform 1126"/>
              <p:cNvSpPr>
                <a:spLocks/>
              </p:cNvSpPr>
              <p:nvPr/>
            </p:nvSpPr>
            <p:spPr bwMode="auto">
              <a:xfrm>
                <a:off x="3551" y="1355"/>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3" name="Freeform 1127"/>
              <p:cNvSpPr>
                <a:spLocks/>
              </p:cNvSpPr>
              <p:nvPr/>
            </p:nvSpPr>
            <p:spPr bwMode="auto">
              <a:xfrm>
                <a:off x="3551" y="1288"/>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4" name="Freeform 1128"/>
              <p:cNvSpPr>
                <a:spLocks/>
              </p:cNvSpPr>
              <p:nvPr/>
            </p:nvSpPr>
            <p:spPr bwMode="auto">
              <a:xfrm>
                <a:off x="3551" y="1221"/>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5" name="Line 1129"/>
              <p:cNvSpPr>
                <a:spLocks noChangeShapeType="1"/>
              </p:cNvSpPr>
              <p:nvPr/>
            </p:nvSpPr>
            <p:spPr bwMode="auto">
              <a:xfrm>
                <a:off x="3551"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36" name="Freeform 1130"/>
              <p:cNvSpPr>
                <a:spLocks/>
              </p:cNvSpPr>
              <p:nvPr/>
            </p:nvSpPr>
            <p:spPr bwMode="auto">
              <a:xfrm>
                <a:off x="3551"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7" name="Line 1131"/>
              <p:cNvSpPr>
                <a:spLocks noChangeShapeType="1"/>
              </p:cNvSpPr>
              <p:nvPr/>
            </p:nvSpPr>
            <p:spPr bwMode="auto">
              <a:xfrm flipV="1">
                <a:off x="3551"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38" name="Line 1132"/>
              <p:cNvSpPr>
                <a:spLocks noChangeShapeType="1"/>
              </p:cNvSpPr>
              <p:nvPr/>
            </p:nvSpPr>
            <p:spPr bwMode="auto">
              <a:xfrm>
                <a:off x="3551" y="1574"/>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39" name="Line 1133"/>
              <p:cNvSpPr>
                <a:spLocks noChangeShapeType="1"/>
              </p:cNvSpPr>
              <p:nvPr/>
            </p:nvSpPr>
            <p:spPr bwMode="auto">
              <a:xfrm flipV="1">
                <a:off x="3551"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0" name="Line 1134"/>
              <p:cNvSpPr>
                <a:spLocks noChangeShapeType="1"/>
              </p:cNvSpPr>
              <p:nvPr/>
            </p:nvSpPr>
            <p:spPr bwMode="auto">
              <a:xfrm flipV="1">
                <a:off x="3713"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1" name="Line 1135"/>
              <p:cNvSpPr>
                <a:spLocks noChangeShapeType="1"/>
              </p:cNvSpPr>
              <p:nvPr/>
            </p:nvSpPr>
            <p:spPr bwMode="auto">
              <a:xfrm>
                <a:off x="3713"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2" name="Line 1136"/>
              <p:cNvSpPr>
                <a:spLocks noChangeShapeType="1"/>
              </p:cNvSpPr>
              <p:nvPr/>
            </p:nvSpPr>
            <p:spPr bwMode="auto">
              <a:xfrm flipV="1">
                <a:off x="3837"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3" name="Line 1137"/>
              <p:cNvSpPr>
                <a:spLocks noChangeShapeType="1"/>
              </p:cNvSpPr>
              <p:nvPr/>
            </p:nvSpPr>
            <p:spPr bwMode="auto">
              <a:xfrm>
                <a:off x="3837"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4" name="Line 1138"/>
              <p:cNvSpPr>
                <a:spLocks noChangeShapeType="1"/>
              </p:cNvSpPr>
              <p:nvPr/>
            </p:nvSpPr>
            <p:spPr bwMode="auto">
              <a:xfrm flipV="1">
                <a:off x="3954"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5" name="Line 1139"/>
              <p:cNvSpPr>
                <a:spLocks noChangeShapeType="1"/>
              </p:cNvSpPr>
              <p:nvPr/>
            </p:nvSpPr>
            <p:spPr bwMode="auto">
              <a:xfrm>
                <a:off x="3954"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6" name="Line 1140"/>
              <p:cNvSpPr>
                <a:spLocks noChangeShapeType="1"/>
              </p:cNvSpPr>
              <p:nvPr/>
            </p:nvSpPr>
            <p:spPr bwMode="auto">
              <a:xfrm>
                <a:off x="3551" y="1355"/>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7" name="Line 1141"/>
              <p:cNvSpPr>
                <a:spLocks noChangeShapeType="1"/>
              </p:cNvSpPr>
              <p:nvPr/>
            </p:nvSpPr>
            <p:spPr bwMode="auto">
              <a:xfrm flipH="1">
                <a:off x="4111" y="1355"/>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8" name="Line 1142"/>
              <p:cNvSpPr>
                <a:spLocks noChangeShapeType="1"/>
              </p:cNvSpPr>
              <p:nvPr/>
            </p:nvSpPr>
            <p:spPr bwMode="auto">
              <a:xfrm>
                <a:off x="3551" y="1288"/>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9" name="Line 1143"/>
              <p:cNvSpPr>
                <a:spLocks noChangeShapeType="1"/>
              </p:cNvSpPr>
              <p:nvPr/>
            </p:nvSpPr>
            <p:spPr bwMode="auto">
              <a:xfrm flipH="1">
                <a:off x="4111" y="1288"/>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50" name="Line 1144"/>
              <p:cNvSpPr>
                <a:spLocks noChangeShapeType="1"/>
              </p:cNvSpPr>
              <p:nvPr/>
            </p:nvSpPr>
            <p:spPr bwMode="auto">
              <a:xfrm>
                <a:off x="3551" y="1221"/>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51" name="Line 1145"/>
              <p:cNvSpPr>
                <a:spLocks noChangeShapeType="1"/>
              </p:cNvSpPr>
              <p:nvPr/>
            </p:nvSpPr>
            <p:spPr bwMode="auto">
              <a:xfrm flipH="1">
                <a:off x="4111" y="1221"/>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52" name="Line 1146"/>
              <p:cNvSpPr>
                <a:spLocks noChangeShapeType="1"/>
              </p:cNvSpPr>
              <p:nvPr/>
            </p:nvSpPr>
            <p:spPr bwMode="auto">
              <a:xfrm>
                <a:off x="3551"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53" name="Freeform 1147"/>
              <p:cNvSpPr>
                <a:spLocks/>
              </p:cNvSpPr>
              <p:nvPr/>
            </p:nvSpPr>
            <p:spPr bwMode="auto">
              <a:xfrm>
                <a:off x="3551"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54" name="Line 1148"/>
              <p:cNvSpPr>
                <a:spLocks noChangeShapeType="1"/>
              </p:cNvSpPr>
              <p:nvPr/>
            </p:nvSpPr>
            <p:spPr bwMode="auto">
              <a:xfrm flipV="1">
                <a:off x="3551"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55" name="Freeform 1149"/>
              <p:cNvSpPr>
                <a:spLocks/>
              </p:cNvSpPr>
              <p:nvPr/>
            </p:nvSpPr>
            <p:spPr bwMode="auto">
              <a:xfrm>
                <a:off x="3551" y="1126"/>
                <a:ext cx="572" cy="325"/>
              </a:xfrm>
              <a:custGeom>
                <a:avLst/>
                <a:gdLst>
                  <a:gd name="T0" fmla="*/ 6 w 572"/>
                  <a:gd name="T1" fmla="*/ 325 h 325"/>
                  <a:gd name="T2" fmla="*/ 17 w 572"/>
                  <a:gd name="T3" fmla="*/ 314 h 325"/>
                  <a:gd name="T4" fmla="*/ 28 w 572"/>
                  <a:gd name="T5" fmla="*/ 308 h 325"/>
                  <a:gd name="T6" fmla="*/ 39 w 572"/>
                  <a:gd name="T7" fmla="*/ 302 h 325"/>
                  <a:gd name="T8" fmla="*/ 50 w 572"/>
                  <a:gd name="T9" fmla="*/ 297 h 325"/>
                  <a:gd name="T10" fmla="*/ 62 w 572"/>
                  <a:gd name="T11" fmla="*/ 285 h 325"/>
                  <a:gd name="T12" fmla="*/ 78 w 572"/>
                  <a:gd name="T13" fmla="*/ 280 h 325"/>
                  <a:gd name="T14" fmla="*/ 90 w 572"/>
                  <a:gd name="T15" fmla="*/ 274 h 325"/>
                  <a:gd name="T16" fmla="*/ 101 w 572"/>
                  <a:gd name="T17" fmla="*/ 269 h 325"/>
                  <a:gd name="T18" fmla="*/ 112 w 572"/>
                  <a:gd name="T19" fmla="*/ 257 h 325"/>
                  <a:gd name="T20" fmla="*/ 123 w 572"/>
                  <a:gd name="T21" fmla="*/ 252 h 325"/>
                  <a:gd name="T22" fmla="*/ 134 w 572"/>
                  <a:gd name="T23" fmla="*/ 246 h 325"/>
                  <a:gd name="T24" fmla="*/ 151 w 572"/>
                  <a:gd name="T25" fmla="*/ 241 h 325"/>
                  <a:gd name="T26" fmla="*/ 162 w 572"/>
                  <a:gd name="T27" fmla="*/ 229 h 325"/>
                  <a:gd name="T28" fmla="*/ 174 w 572"/>
                  <a:gd name="T29" fmla="*/ 224 h 325"/>
                  <a:gd name="T30" fmla="*/ 185 w 572"/>
                  <a:gd name="T31" fmla="*/ 218 h 325"/>
                  <a:gd name="T32" fmla="*/ 196 w 572"/>
                  <a:gd name="T33" fmla="*/ 213 h 325"/>
                  <a:gd name="T34" fmla="*/ 207 w 572"/>
                  <a:gd name="T35" fmla="*/ 201 h 325"/>
                  <a:gd name="T36" fmla="*/ 224 w 572"/>
                  <a:gd name="T37" fmla="*/ 196 h 325"/>
                  <a:gd name="T38" fmla="*/ 235 w 572"/>
                  <a:gd name="T39" fmla="*/ 190 h 325"/>
                  <a:gd name="T40" fmla="*/ 246 w 572"/>
                  <a:gd name="T41" fmla="*/ 185 h 325"/>
                  <a:gd name="T42" fmla="*/ 258 w 572"/>
                  <a:gd name="T43" fmla="*/ 173 h 325"/>
                  <a:gd name="T44" fmla="*/ 269 w 572"/>
                  <a:gd name="T45" fmla="*/ 168 h 325"/>
                  <a:gd name="T46" fmla="*/ 286 w 572"/>
                  <a:gd name="T47" fmla="*/ 162 h 325"/>
                  <a:gd name="T48" fmla="*/ 297 w 572"/>
                  <a:gd name="T49" fmla="*/ 157 h 325"/>
                  <a:gd name="T50" fmla="*/ 308 w 572"/>
                  <a:gd name="T51" fmla="*/ 151 h 325"/>
                  <a:gd name="T52" fmla="*/ 319 w 572"/>
                  <a:gd name="T53" fmla="*/ 140 h 325"/>
                  <a:gd name="T54" fmla="*/ 331 w 572"/>
                  <a:gd name="T55" fmla="*/ 134 h 325"/>
                  <a:gd name="T56" fmla="*/ 342 w 572"/>
                  <a:gd name="T57" fmla="*/ 129 h 325"/>
                  <a:gd name="T58" fmla="*/ 359 w 572"/>
                  <a:gd name="T59" fmla="*/ 123 h 325"/>
                  <a:gd name="T60" fmla="*/ 370 w 572"/>
                  <a:gd name="T61" fmla="*/ 112 h 325"/>
                  <a:gd name="T62" fmla="*/ 381 w 572"/>
                  <a:gd name="T63" fmla="*/ 106 h 325"/>
                  <a:gd name="T64" fmla="*/ 392 w 572"/>
                  <a:gd name="T65" fmla="*/ 101 h 325"/>
                  <a:gd name="T66" fmla="*/ 403 w 572"/>
                  <a:gd name="T67" fmla="*/ 95 h 325"/>
                  <a:gd name="T68" fmla="*/ 415 w 572"/>
                  <a:gd name="T69" fmla="*/ 84 h 325"/>
                  <a:gd name="T70" fmla="*/ 431 w 572"/>
                  <a:gd name="T71" fmla="*/ 78 h 325"/>
                  <a:gd name="T72" fmla="*/ 443 w 572"/>
                  <a:gd name="T73" fmla="*/ 73 h 325"/>
                  <a:gd name="T74" fmla="*/ 454 w 572"/>
                  <a:gd name="T75" fmla="*/ 67 h 325"/>
                  <a:gd name="T76" fmla="*/ 465 w 572"/>
                  <a:gd name="T77" fmla="*/ 56 h 325"/>
                  <a:gd name="T78" fmla="*/ 476 w 572"/>
                  <a:gd name="T79" fmla="*/ 50 h 325"/>
                  <a:gd name="T80" fmla="*/ 487 w 572"/>
                  <a:gd name="T81" fmla="*/ 45 h 325"/>
                  <a:gd name="T82" fmla="*/ 504 w 572"/>
                  <a:gd name="T83" fmla="*/ 39 h 325"/>
                  <a:gd name="T84" fmla="*/ 515 w 572"/>
                  <a:gd name="T85" fmla="*/ 28 h 325"/>
                  <a:gd name="T86" fmla="*/ 527 w 572"/>
                  <a:gd name="T87" fmla="*/ 22 h 325"/>
                  <a:gd name="T88" fmla="*/ 538 w 572"/>
                  <a:gd name="T89" fmla="*/ 16 h 325"/>
                  <a:gd name="T90" fmla="*/ 549 w 572"/>
                  <a:gd name="T91" fmla="*/ 11 h 325"/>
                  <a:gd name="T92" fmla="*/ 560 w 572"/>
                  <a:gd name="T93" fmla="*/ 0 h 3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2"/>
                  <a:gd name="T142" fmla="*/ 0 h 325"/>
                  <a:gd name="T143" fmla="*/ 572 w 572"/>
                  <a:gd name="T144" fmla="*/ 325 h 32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2" h="325">
                    <a:moveTo>
                      <a:pt x="0" y="325"/>
                    </a:moveTo>
                    <a:lnTo>
                      <a:pt x="6" y="325"/>
                    </a:lnTo>
                    <a:lnTo>
                      <a:pt x="11" y="319"/>
                    </a:lnTo>
                    <a:lnTo>
                      <a:pt x="17" y="314"/>
                    </a:lnTo>
                    <a:lnTo>
                      <a:pt x="22" y="314"/>
                    </a:lnTo>
                    <a:lnTo>
                      <a:pt x="28" y="308"/>
                    </a:lnTo>
                    <a:lnTo>
                      <a:pt x="34" y="308"/>
                    </a:lnTo>
                    <a:lnTo>
                      <a:pt x="39" y="302"/>
                    </a:lnTo>
                    <a:lnTo>
                      <a:pt x="45" y="297"/>
                    </a:lnTo>
                    <a:lnTo>
                      <a:pt x="50" y="297"/>
                    </a:lnTo>
                    <a:lnTo>
                      <a:pt x="56" y="291"/>
                    </a:lnTo>
                    <a:lnTo>
                      <a:pt x="62" y="285"/>
                    </a:lnTo>
                    <a:lnTo>
                      <a:pt x="73" y="285"/>
                    </a:lnTo>
                    <a:lnTo>
                      <a:pt x="78" y="280"/>
                    </a:lnTo>
                    <a:lnTo>
                      <a:pt x="84" y="280"/>
                    </a:lnTo>
                    <a:lnTo>
                      <a:pt x="90" y="274"/>
                    </a:lnTo>
                    <a:lnTo>
                      <a:pt x="95" y="269"/>
                    </a:lnTo>
                    <a:lnTo>
                      <a:pt x="101" y="269"/>
                    </a:lnTo>
                    <a:lnTo>
                      <a:pt x="106" y="263"/>
                    </a:lnTo>
                    <a:lnTo>
                      <a:pt x="112" y="257"/>
                    </a:lnTo>
                    <a:lnTo>
                      <a:pt x="118" y="257"/>
                    </a:lnTo>
                    <a:lnTo>
                      <a:pt x="123" y="252"/>
                    </a:lnTo>
                    <a:lnTo>
                      <a:pt x="129" y="252"/>
                    </a:lnTo>
                    <a:lnTo>
                      <a:pt x="134" y="246"/>
                    </a:lnTo>
                    <a:lnTo>
                      <a:pt x="146" y="241"/>
                    </a:lnTo>
                    <a:lnTo>
                      <a:pt x="151" y="241"/>
                    </a:lnTo>
                    <a:lnTo>
                      <a:pt x="157" y="235"/>
                    </a:lnTo>
                    <a:lnTo>
                      <a:pt x="162" y="229"/>
                    </a:lnTo>
                    <a:lnTo>
                      <a:pt x="168" y="229"/>
                    </a:lnTo>
                    <a:lnTo>
                      <a:pt x="174" y="224"/>
                    </a:lnTo>
                    <a:lnTo>
                      <a:pt x="179" y="224"/>
                    </a:lnTo>
                    <a:lnTo>
                      <a:pt x="185" y="218"/>
                    </a:lnTo>
                    <a:lnTo>
                      <a:pt x="190" y="213"/>
                    </a:lnTo>
                    <a:lnTo>
                      <a:pt x="196" y="213"/>
                    </a:lnTo>
                    <a:lnTo>
                      <a:pt x="202" y="207"/>
                    </a:lnTo>
                    <a:lnTo>
                      <a:pt x="207" y="201"/>
                    </a:lnTo>
                    <a:lnTo>
                      <a:pt x="218" y="201"/>
                    </a:lnTo>
                    <a:lnTo>
                      <a:pt x="224" y="196"/>
                    </a:lnTo>
                    <a:lnTo>
                      <a:pt x="230" y="196"/>
                    </a:lnTo>
                    <a:lnTo>
                      <a:pt x="235" y="190"/>
                    </a:lnTo>
                    <a:lnTo>
                      <a:pt x="241" y="185"/>
                    </a:lnTo>
                    <a:lnTo>
                      <a:pt x="246" y="185"/>
                    </a:lnTo>
                    <a:lnTo>
                      <a:pt x="252" y="179"/>
                    </a:lnTo>
                    <a:lnTo>
                      <a:pt x="258" y="173"/>
                    </a:lnTo>
                    <a:lnTo>
                      <a:pt x="263" y="173"/>
                    </a:lnTo>
                    <a:lnTo>
                      <a:pt x="269" y="168"/>
                    </a:lnTo>
                    <a:lnTo>
                      <a:pt x="275" y="168"/>
                    </a:lnTo>
                    <a:lnTo>
                      <a:pt x="286" y="162"/>
                    </a:lnTo>
                    <a:lnTo>
                      <a:pt x="291" y="157"/>
                    </a:lnTo>
                    <a:lnTo>
                      <a:pt x="297" y="157"/>
                    </a:lnTo>
                    <a:lnTo>
                      <a:pt x="303" y="151"/>
                    </a:lnTo>
                    <a:lnTo>
                      <a:pt x="308" y="151"/>
                    </a:lnTo>
                    <a:lnTo>
                      <a:pt x="314" y="145"/>
                    </a:lnTo>
                    <a:lnTo>
                      <a:pt x="319" y="140"/>
                    </a:lnTo>
                    <a:lnTo>
                      <a:pt x="325" y="140"/>
                    </a:lnTo>
                    <a:lnTo>
                      <a:pt x="331" y="134"/>
                    </a:lnTo>
                    <a:lnTo>
                      <a:pt x="336" y="129"/>
                    </a:lnTo>
                    <a:lnTo>
                      <a:pt x="342" y="129"/>
                    </a:lnTo>
                    <a:lnTo>
                      <a:pt x="347" y="123"/>
                    </a:lnTo>
                    <a:lnTo>
                      <a:pt x="359" y="123"/>
                    </a:lnTo>
                    <a:lnTo>
                      <a:pt x="364" y="117"/>
                    </a:lnTo>
                    <a:lnTo>
                      <a:pt x="370" y="112"/>
                    </a:lnTo>
                    <a:lnTo>
                      <a:pt x="375" y="112"/>
                    </a:lnTo>
                    <a:lnTo>
                      <a:pt x="381" y="106"/>
                    </a:lnTo>
                    <a:lnTo>
                      <a:pt x="387" y="101"/>
                    </a:lnTo>
                    <a:lnTo>
                      <a:pt x="392" y="101"/>
                    </a:lnTo>
                    <a:lnTo>
                      <a:pt x="398" y="95"/>
                    </a:lnTo>
                    <a:lnTo>
                      <a:pt x="403" y="95"/>
                    </a:lnTo>
                    <a:lnTo>
                      <a:pt x="409" y="89"/>
                    </a:lnTo>
                    <a:lnTo>
                      <a:pt x="415" y="84"/>
                    </a:lnTo>
                    <a:lnTo>
                      <a:pt x="420" y="84"/>
                    </a:lnTo>
                    <a:lnTo>
                      <a:pt x="431" y="78"/>
                    </a:lnTo>
                    <a:lnTo>
                      <a:pt x="437" y="73"/>
                    </a:lnTo>
                    <a:lnTo>
                      <a:pt x="443" y="73"/>
                    </a:lnTo>
                    <a:lnTo>
                      <a:pt x="448" y="67"/>
                    </a:lnTo>
                    <a:lnTo>
                      <a:pt x="454" y="67"/>
                    </a:lnTo>
                    <a:lnTo>
                      <a:pt x="459" y="61"/>
                    </a:lnTo>
                    <a:lnTo>
                      <a:pt x="465" y="56"/>
                    </a:lnTo>
                    <a:lnTo>
                      <a:pt x="471" y="56"/>
                    </a:lnTo>
                    <a:lnTo>
                      <a:pt x="476" y="50"/>
                    </a:lnTo>
                    <a:lnTo>
                      <a:pt x="482" y="45"/>
                    </a:lnTo>
                    <a:lnTo>
                      <a:pt x="487" y="45"/>
                    </a:lnTo>
                    <a:lnTo>
                      <a:pt x="493" y="39"/>
                    </a:lnTo>
                    <a:lnTo>
                      <a:pt x="504" y="39"/>
                    </a:lnTo>
                    <a:lnTo>
                      <a:pt x="510" y="33"/>
                    </a:lnTo>
                    <a:lnTo>
                      <a:pt x="515" y="28"/>
                    </a:lnTo>
                    <a:lnTo>
                      <a:pt x="521" y="28"/>
                    </a:lnTo>
                    <a:lnTo>
                      <a:pt x="527" y="22"/>
                    </a:lnTo>
                    <a:lnTo>
                      <a:pt x="532" y="16"/>
                    </a:lnTo>
                    <a:lnTo>
                      <a:pt x="538" y="16"/>
                    </a:lnTo>
                    <a:lnTo>
                      <a:pt x="544" y="11"/>
                    </a:lnTo>
                    <a:lnTo>
                      <a:pt x="549" y="11"/>
                    </a:lnTo>
                    <a:lnTo>
                      <a:pt x="555" y="5"/>
                    </a:lnTo>
                    <a:lnTo>
                      <a:pt x="560" y="0"/>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56" name="Freeform 1150"/>
              <p:cNvSpPr>
                <a:spLocks/>
              </p:cNvSpPr>
              <p:nvPr/>
            </p:nvSpPr>
            <p:spPr bwMode="auto">
              <a:xfrm>
                <a:off x="3551" y="1008"/>
                <a:ext cx="572" cy="566"/>
              </a:xfrm>
              <a:custGeom>
                <a:avLst/>
                <a:gdLst>
                  <a:gd name="T0" fmla="*/ 6 w 572"/>
                  <a:gd name="T1" fmla="*/ 443 h 566"/>
                  <a:gd name="T2" fmla="*/ 17 w 572"/>
                  <a:gd name="T3" fmla="*/ 432 h 566"/>
                  <a:gd name="T4" fmla="*/ 28 w 572"/>
                  <a:gd name="T5" fmla="*/ 426 h 566"/>
                  <a:gd name="T6" fmla="*/ 39 w 572"/>
                  <a:gd name="T7" fmla="*/ 420 h 566"/>
                  <a:gd name="T8" fmla="*/ 50 w 572"/>
                  <a:gd name="T9" fmla="*/ 415 h 566"/>
                  <a:gd name="T10" fmla="*/ 62 w 572"/>
                  <a:gd name="T11" fmla="*/ 403 h 566"/>
                  <a:gd name="T12" fmla="*/ 78 w 572"/>
                  <a:gd name="T13" fmla="*/ 398 h 566"/>
                  <a:gd name="T14" fmla="*/ 90 w 572"/>
                  <a:gd name="T15" fmla="*/ 392 h 566"/>
                  <a:gd name="T16" fmla="*/ 101 w 572"/>
                  <a:gd name="T17" fmla="*/ 387 h 566"/>
                  <a:gd name="T18" fmla="*/ 112 w 572"/>
                  <a:gd name="T19" fmla="*/ 375 h 566"/>
                  <a:gd name="T20" fmla="*/ 123 w 572"/>
                  <a:gd name="T21" fmla="*/ 370 h 566"/>
                  <a:gd name="T22" fmla="*/ 134 w 572"/>
                  <a:gd name="T23" fmla="*/ 364 h 566"/>
                  <a:gd name="T24" fmla="*/ 151 w 572"/>
                  <a:gd name="T25" fmla="*/ 359 h 566"/>
                  <a:gd name="T26" fmla="*/ 162 w 572"/>
                  <a:gd name="T27" fmla="*/ 347 h 566"/>
                  <a:gd name="T28" fmla="*/ 174 w 572"/>
                  <a:gd name="T29" fmla="*/ 342 h 566"/>
                  <a:gd name="T30" fmla="*/ 185 w 572"/>
                  <a:gd name="T31" fmla="*/ 336 h 566"/>
                  <a:gd name="T32" fmla="*/ 196 w 572"/>
                  <a:gd name="T33" fmla="*/ 331 h 566"/>
                  <a:gd name="T34" fmla="*/ 207 w 572"/>
                  <a:gd name="T35" fmla="*/ 319 h 566"/>
                  <a:gd name="T36" fmla="*/ 224 w 572"/>
                  <a:gd name="T37" fmla="*/ 314 h 566"/>
                  <a:gd name="T38" fmla="*/ 235 w 572"/>
                  <a:gd name="T39" fmla="*/ 303 h 566"/>
                  <a:gd name="T40" fmla="*/ 246 w 572"/>
                  <a:gd name="T41" fmla="*/ 252 h 566"/>
                  <a:gd name="T42" fmla="*/ 258 w 572"/>
                  <a:gd name="T43" fmla="*/ 101 h 566"/>
                  <a:gd name="T44" fmla="*/ 269 w 572"/>
                  <a:gd name="T45" fmla="*/ 45 h 566"/>
                  <a:gd name="T46" fmla="*/ 286 w 572"/>
                  <a:gd name="T47" fmla="*/ 280 h 566"/>
                  <a:gd name="T48" fmla="*/ 297 w 572"/>
                  <a:gd name="T49" fmla="*/ 516 h 566"/>
                  <a:gd name="T50" fmla="*/ 308 w 572"/>
                  <a:gd name="T51" fmla="*/ 460 h 566"/>
                  <a:gd name="T52" fmla="*/ 319 w 572"/>
                  <a:gd name="T53" fmla="*/ 308 h 566"/>
                  <a:gd name="T54" fmla="*/ 331 w 572"/>
                  <a:gd name="T55" fmla="*/ 258 h 566"/>
                  <a:gd name="T56" fmla="*/ 342 w 572"/>
                  <a:gd name="T57" fmla="*/ 247 h 566"/>
                  <a:gd name="T58" fmla="*/ 359 w 572"/>
                  <a:gd name="T59" fmla="*/ 241 h 566"/>
                  <a:gd name="T60" fmla="*/ 370 w 572"/>
                  <a:gd name="T61" fmla="*/ 230 h 566"/>
                  <a:gd name="T62" fmla="*/ 381 w 572"/>
                  <a:gd name="T63" fmla="*/ 224 h 566"/>
                  <a:gd name="T64" fmla="*/ 392 w 572"/>
                  <a:gd name="T65" fmla="*/ 219 h 566"/>
                  <a:gd name="T66" fmla="*/ 403 w 572"/>
                  <a:gd name="T67" fmla="*/ 213 h 566"/>
                  <a:gd name="T68" fmla="*/ 415 w 572"/>
                  <a:gd name="T69" fmla="*/ 202 h 566"/>
                  <a:gd name="T70" fmla="*/ 431 w 572"/>
                  <a:gd name="T71" fmla="*/ 196 h 566"/>
                  <a:gd name="T72" fmla="*/ 443 w 572"/>
                  <a:gd name="T73" fmla="*/ 191 h 566"/>
                  <a:gd name="T74" fmla="*/ 454 w 572"/>
                  <a:gd name="T75" fmla="*/ 185 h 566"/>
                  <a:gd name="T76" fmla="*/ 465 w 572"/>
                  <a:gd name="T77" fmla="*/ 174 h 566"/>
                  <a:gd name="T78" fmla="*/ 476 w 572"/>
                  <a:gd name="T79" fmla="*/ 168 h 566"/>
                  <a:gd name="T80" fmla="*/ 487 w 572"/>
                  <a:gd name="T81" fmla="*/ 163 h 566"/>
                  <a:gd name="T82" fmla="*/ 504 w 572"/>
                  <a:gd name="T83" fmla="*/ 157 h 566"/>
                  <a:gd name="T84" fmla="*/ 515 w 572"/>
                  <a:gd name="T85" fmla="*/ 146 h 566"/>
                  <a:gd name="T86" fmla="*/ 527 w 572"/>
                  <a:gd name="T87" fmla="*/ 140 h 566"/>
                  <a:gd name="T88" fmla="*/ 538 w 572"/>
                  <a:gd name="T89" fmla="*/ 134 h 566"/>
                  <a:gd name="T90" fmla="*/ 549 w 572"/>
                  <a:gd name="T91" fmla="*/ 129 h 566"/>
                  <a:gd name="T92" fmla="*/ 560 w 572"/>
                  <a:gd name="T93" fmla="*/ 118 h 56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2"/>
                  <a:gd name="T142" fmla="*/ 0 h 566"/>
                  <a:gd name="T143" fmla="*/ 572 w 572"/>
                  <a:gd name="T144" fmla="*/ 566 h 56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2" h="566">
                    <a:moveTo>
                      <a:pt x="0" y="443"/>
                    </a:moveTo>
                    <a:lnTo>
                      <a:pt x="6" y="443"/>
                    </a:lnTo>
                    <a:lnTo>
                      <a:pt x="11" y="437"/>
                    </a:lnTo>
                    <a:lnTo>
                      <a:pt x="17" y="432"/>
                    </a:lnTo>
                    <a:lnTo>
                      <a:pt x="22" y="432"/>
                    </a:lnTo>
                    <a:lnTo>
                      <a:pt x="28" y="426"/>
                    </a:lnTo>
                    <a:lnTo>
                      <a:pt x="34" y="426"/>
                    </a:lnTo>
                    <a:lnTo>
                      <a:pt x="39" y="420"/>
                    </a:lnTo>
                    <a:lnTo>
                      <a:pt x="45" y="415"/>
                    </a:lnTo>
                    <a:lnTo>
                      <a:pt x="50" y="415"/>
                    </a:lnTo>
                    <a:lnTo>
                      <a:pt x="56" y="409"/>
                    </a:lnTo>
                    <a:lnTo>
                      <a:pt x="62" y="403"/>
                    </a:lnTo>
                    <a:lnTo>
                      <a:pt x="73" y="403"/>
                    </a:lnTo>
                    <a:lnTo>
                      <a:pt x="78" y="398"/>
                    </a:lnTo>
                    <a:lnTo>
                      <a:pt x="84" y="398"/>
                    </a:lnTo>
                    <a:lnTo>
                      <a:pt x="90" y="392"/>
                    </a:lnTo>
                    <a:lnTo>
                      <a:pt x="95" y="387"/>
                    </a:lnTo>
                    <a:lnTo>
                      <a:pt x="101" y="387"/>
                    </a:lnTo>
                    <a:lnTo>
                      <a:pt x="106" y="381"/>
                    </a:lnTo>
                    <a:lnTo>
                      <a:pt x="112" y="375"/>
                    </a:lnTo>
                    <a:lnTo>
                      <a:pt x="118" y="375"/>
                    </a:lnTo>
                    <a:lnTo>
                      <a:pt x="123" y="370"/>
                    </a:lnTo>
                    <a:lnTo>
                      <a:pt x="129" y="370"/>
                    </a:lnTo>
                    <a:lnTo>
                      <a:pt x="134" y="364"/>
                    </a:lnTo>
                    <a:lnTo>
                      <a:pt x="146" y="359"/>
                    </a:lnTo>
                    <a:lnTo>
                      <a:pt x="151" y="359"/>
                    </a:lnTo>
                    <a:lnTo>
                      <a:pt x="157" y="353"/>
                    </a:lnTo>
                    <a:lnTo>
                      <a:pt x="162" y="347"/>
                    </a:lnTo>
                    <a:lnTo>
                      <a:pt x="168" y="347"/>
                    </a:lnTo>
                    <a:lnTo>
                      <a:pt x="174" y="342"/>
                    </a:lnTo>
                    <a:lnTo>
                      <a:pt x="179" y="342"/>
                    </a:lnTo>
                    <a:lnTo>
                      <a:pt x="185" y="336"/>
                    </a:lnTo>
                    <a:lnTo>
                      <a:pt x="190" y="331"/>
                    </a:lnTo>
                    <a:lnTo>
                      <a:pt x="196" y="331"/>
                    </a:lnTo>
                    <a:lnTo>
                      <a:pt x="202" y="325"/>
                    </a:lnTo>
                    <a:lnTo>
                      <a:pt x="207" y="319"/>
                    </a:lnTo>
                    <a:lnTo>
                      <a:pt x="218" y="319"/>
                    </a:lnTo>
                    <a:lnTo>
                      <a:pt x="224" y="314"/>
                    </a:lnTo>
                    <a:lnTo>
                      <a:pt x="230" y="308"/>
                    </a:lnTo>
                    <a:lnTo>
                      <a:pt x="235" y="303"/>
                    </a:lnTo>
                    <a:lnTo>
                      <a:pt x="241" y="280"/>
                    </a:lnTo>
                    <a:lnTo>
                      <a:pt x="246" y="252"/>
                    </a:lnTo>
                    <a:lnTo>
                      <a:pt x="252" y="207"/>
                    </a:lnTo>
                    <a:lnTo>
                      <a:pt x="258" y="101"/>
                    </a:lnTo>
                    <a:lnTo>
                      <a:pt x="263" y="0"/>
                    </a:lnTo>
                    <a:lnTo>
                      <a:pt x="269" y="45"/>
                    </a:lnTo>
                    <a:lnTo>
                      <a:pt x="275" y="179"/>
                    </a:lnTo>
                    <a:lnTo>
                      <a:pt x="286" y="280"/>
                    </a:lnTo>
                    <a:lnTo>
                      <a:pt x="291" y="381"/>
                    </a:lnTo>
                    <a:lnTo>
                      <a:pt x="297" y="516"/>
                    </a:lnTo>
                    <a:lnTo>
                      <a:pt x="303" y="566"/>
                    </a:lnTo>
                    <a:lnTo>
                      <a:pt x="308" y="460"/>
                    </a:lnTo>
                    <a:lnTo>
                      <a:pt x="314" y="353"/>
                    </a:lnTo>
                    <a:lnTo>
                      <a:pt x="319" y="308"/>
                    </a:lnTo>
                    <a:lnTo>
                      <a:pt x="325" y="280"/>
                    </a:lnTo>
                    <a:lnTo>
                      <a:pt x="331" y="258"/>
                    </a:lnTo>
                    <a:lnTo>
                      <a:pt x="336" y="252"/>
                    </a:lnTo>
                    <a:lnTo>
                      <a:pt x="342" y="247"/>
                    </a:lnTo>
                    <a:lnTo>
                      <a:pt x="347" y="241"/>
                    </a:lnTo>
                    <a:lnTo>
                      <a:pt x="359" y="241"/>
                    </a:lnTo>
                    <a:lnTo>
                      <a:pt x="364" y="235"/>
                    </a:lnTo>
                    <a:lnTo>
                      <a:pt x="370" y="230"/>
                    </a:lnTo>
                    <a:lnTo>
                      <a:pt x="375" y="230"/>
                    </a:lnTo>
                    <a:lnTo>
                      <a:pt x="381" y="224"/>
                    </a:lnTo>
                    <a:lnTo>
                      <a:pt x="387" y="219"/>
                    </a:lnTo>
                    <a:lnTo>
                      <a:pt x="392" y="219"/>
                    </a:lnTo>
                    <a:lnTo>
                      <a:pt x="398" y="213"/>
                    </a:lnTo>
                    <a:lnTo>
                      <a:pt x="403" y="213"/>
                    </a:lnTo>
                    <a:lnTo>
                      <a:pt x="409" y="207"/>
                    </a:lnTo>
                    <a:lnTo>
                      <a:pt x="415" y="202"/>
                    </a:lnTo>
                    <a:lnTo>
                      <a:pt x="420" y="202"/>
                    </a:lnTo>
                    <a:lnTo>
                      <a:pt x="431" y="196"/>
                    </a:lnTo>
                    <a:lnTo>
                      <a:pt x="437" y="191"/>
                    </a:lnTo>
                    <a:lnTo>
                      <a:pt x="443" y="191"/>
                    </a:lnTo>
                    <a:lnTo>
                      <a:pt x="448" y="185"/>
                    </a:lnTo>
                    <a:lnTo>
                      <a:pt x="454" y="185"/>
                    </a:lnTo>
                    <a:lnTo>
                      <a:pt x="459" y="179"/>
                    </a:lnTo>
                    <a:lnTo>
                      <a:pt x="465" y="174"/>
                    </a:lnTo>
                    <a:lnTo>
                      <a:pt x="471" y="174"/>
                    </a:lnTo>
                    <a:lnTo>
                      <a:pt x="476" y="168"/>
                    </a:lnTo>
                    <a:lnTo>
                      <a:pt x="482" y="163"/>
                    </a:lnTo>
                    <a:lnTo>
                      <a:pt x="487" y="163"/>
                    </a:lnTo>
                    <a:lnTo>
                      <a:pt x="493" y="157"/>
                    </a:lnTo>
                    <a:lnTo>
                      <a:pt x="504" y="157"/>
                    </a:lnTo>
                    <a:lnTo>
                      <a:pt x="510" y="151"/>
                    </a:lnTo>
                    <a:lnTo>
                      <a:pt x="515" y="146"/>
                    </a:lnTo>
                    <a:lnTo>
                      <a:pt x="521" y="146"/>
                    </a:lnTo>
                    <a:lnTo>
                      <a:pt x="527" y="140"/>
                    </a:lnTo>
                    <a:lnTo>
                      <a:pt x="532" y="134"/>
                    </a:lnTo>
                    <a:lnTo>
                      <a:pt x="538" y="134"/>
                    </a:lnTo>
                    <a:lnTo>
                      <a:pt x="544" y="129"/>
                    </a:lnTo>
                    <a:lnTo>
                      <a:pt x="549" y="129"/>
                    </a:lnTo>
                    <a:lnTo>
                      <a:pt x="555" y="123"/>
                    </a:lnTo>
                    <a:lnTo>
                      <a:pt x="560" y="118"/>
                    </a:lnTo>
                    <a:lnTo>
                      <a:pt x="572" y="118"/>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57" name="Rectangle 1151"/>
              <p:cNvSpPr>
                <a:spLocks noChangeArrowheads="1"/>
              </p:cNvSpPr>
              <p:nvPr/>
            </p:nvSpPr>
            <p:spPr bwMode="auto">
              <a:xfrm>
                <a:off x="1292" y="1793"/>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558" name="Rectangle 1152"/>
              <p:cNvSpPr>
                <a:spLocks noChangeArrowheads="1"/>
              </p:cNvSpPr>
              <p:nvPr/>
            </p:nvSpPr>
            <p:spPr bwMode="auto">
              <a:xfrm>
                <a:off x="1292" y="1793"/>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59" name="Freeform 1153"/>
              <p:cNvSpPr>
                <a:spLocks/>
              </p:cNvSpPr>
              <p:nvPr/>
            </p:nvSpPr>
            <p:spPr bwMode="auto">
              <a:xfrm>
                <a:off x="1500"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0" name="Freeform 1154"/>
              <p:cNvSpPr>
                <a:spLocks/>
              </p:cNvSpPr>
              <p:nvPr/>
            </p:nvSpPr>
            <p:spPr bwMode="auto">
              <a:xfrm>
                <a:off x="1578"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1" name="Freeform 1155"/>
              <p:cNvSpPr>
                <a:spLocks/>
              </p:cNvSpPr>
              <p:nvPr/>
            </p:nvSpPr>
            <p:spPr bwMode="auto">
              <a:xfrm>
                <a:off x="1651"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2" name="Freeform 1156"/>
              <p:cNvSpPr>
                <a:spLocks/>
              </p:cNvSpPr>
              <p:nvPr/>
            </p:nvSpPr>
            <p:spPr bwMode="auto">
              <a:xfrm>
                <a:off x="1292" y="2151"/>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3" name="Freeform 1157"/>
              <p:cNvSpPr>
                <a:spLocks/>
              </p:cNvSpPr>
              <p:nvPr/>
            </p:nvSpPr>
            <p:spPr bwMode="auto">
              <a:xfrm>
                <a:off x="1292" y="2073"/>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4" name="Freeform 1158"/>
              <p:cNvSpPr>
                <a:spLocks/>
              </p:cNvSpPr>
              <p:nvPr/>
            </p:nvSpPr>
            <p:spPr bwMode="auto">
              <a:xfrm>
                <a:off x="1292" y="199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5" name="Line 1159"/>
              <p:cNvSpPr>
                <a:spLocks noChangeShapeType="1"/>
              </p:cNvSpPr>
              <p:nvPr/>
            </p:nvSpPr>
            <p:spPr bwMode="auto">
              <a:xfrm>
                <a:off x="1292"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66" name="Freeform 1160"/>
              <p:cNvSpPr>
                <a:spLocks/>
              </p:cNvSpPr>
              <p:nvPr/>
            </p:nvSpPr>
            <p:spPr bwMode="auto">
              <a:xfrm>
                <a:off x="1292"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7" name="Line 1161"/>
              <p:cNvSpPr>
                <a:spLocks noChangeShapeType="1"/>
              </p:cNvSpPr>
              <p:nvPr/>
            </p:nvSpPr>
            <p:spPr bwMode="auto">
              <a:xfrm flipV="1">
                <a:off x="1292"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68" name="Line 1162"/>
              <p:cNvSpPr>
                <a:spLocks noChangeShapeType="1"/>
              </p:cNvSpPr>
              <p:nvPr/>
            </p:nvSpPr>
            <p:spPr bwMode="auto">
              <a:xfrm>
                <a:off x="1292" y="2359"/>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69" name="Line 1163"/>
              <p:cNvSpPr>
                <a:spLocks noChangeShapeType="1"/>
              </p:cNvSpPr>
              <p:nvPr/>
            </p:nvSpPr>
            <p:spPr bwMode="auto">
              <a:xfrm flipV="1">
                <a:off x="1292"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0" name="Line 1164"/>
              <p:cNvSpPr>
                <a:spLocks noChangeShapeType="1"/>
              </p:cNvSpPr>
              <p:nvPr/>
            </p:nvSpPr>
            <p:spPr bwMode="auto">
              <a:xfrm flipV="1">
                <a:off x="1500"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1" name="Line 1165"/>
              <p:cNvSpPr>
                <a:spLocks noChangeShapeType="1"/>
              </p:cNvSpPr>
              <p:nvPr/>
            </p:nvSpPr>
            <p:spPr bwMode="auto">
              <a:xfrm>
                <a:off x="1500"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2" name="Line 1166"/>
              <p:cNvSpPr>
                <a:spLocks noChangeShapeType="1"/>
              </p:cNvSpPr>
              <p:nvPr/>
            </p:nvSpPr>
            <p:spPr bwMode="auto">
              <a:xfrm flipV="1">
                <a:off x="1578"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3" name="Line 1167"/>
              <p:cNvSpPr>
                <a:spLocks noChangeShapeType="1"/>
              </p:cNvSpPr>
              <p:nvPr/>
            </p:nvSpPr>
            <p:spPr bwMode="auto">
              <a:xfrm>
                <a:off x="1578"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4" name="Line 1168"/>
              <p:cNvSpPr>
                <a:spLocks noChangeShapeType="1"/>
              </p:cNvSpPr>
              <p:nvPr/>
            </p:nvSpPr>
            <p:spPr bwMode="auto">
              <a:xfrm flipV="1">
                <a:off x="1651"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5" name="Line 1169"/>
              <p:cNvSpPr>
                <a:spLocks noChangeShapeType="1"/>
              </p:cNvSpPr>
              <p:nvPr/>
            </p:nvSpPr>
            <p:spPr bwMode="auto">
              <a:xfrm>
                <a:off x="1651"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6" name="Line 1170"/>
              <p:cNvSpPr>
                <a:spLocks noChangeShapeType="1"/>
              </p:cNvSpPr>
              <p:nvPr/>
            </p:nvSpPr>
            <p:spPr bwMode="auto">
              <a:xfrm>
                <a:off x="1292" y="2151"/>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7" name="Line 1171"/>
              <p:cNvSpPr>
                <a:spLocks noChangeShapeType="1"/>
              </p:cNvSpPr>
              <p:nvPr/>
            </p:nvSpPr>
            <p:spPr bwMode="auto">
              <a:xfrm flipH="1">
                <a:off x="1853" y="2151"/>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8" name="Line 1172"/>
              <p:cNvSpPr>
                <a:spLocks noChangeShapeType="1"/>
              </p:cNvSpPr>
              <p:nvPr/>
            </p:nvSpPr>
            <p:spPr bwMode="auto">
              <a:xfrm>
                <a:off x="1292" y="207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9" name="Line 1173"/>
              <p:cNvSpPr>
                <a:spLocks noChangeShapeType="1"/>
              </p:cNvSpPr>
              <p:nvPr/>
            </p:nvSpPr>
            <p:spPr bwMode="auto">
              <a:xfrm flipH="1">
                <a:off x="1853" y="2073"/>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80" name="Line 1174"/>
              <p:cNvSpPr>
                <a:spLocks noChangeShapeType="1"/>
              </p:cNvSpPr>
              <p:nvPr/>
            </p:nvSpPr>
            <p:spPr bwMode="auto">
              <a:xfrm>
                <a:off x="1292" y="19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81" name="Line 1175"/>
              <p:cNvSpPr>
                <a:spLocks noChangeShapeType="1"/>
              </p:cNvSpPr>
              <p:nvPr/>
            </p:nvSpPr>
            <p:spPr bwMode="auto">
              <a:xfrm flipH="1">
                <a:off x="1853" y="1994"/>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82" name="Line 1176"/>
              <p:cNvSpPr>
                <a:spLocks noChangeShapeType="1"/>
              </p:cNvSpPr>
              <p:nvPr/>
            </p:nvSpPr>
            <p:spPr bwMode="auto">
              <a:xfrm>
                <a:off x="1292"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83" name="Freeform 1177"/>
              <p:cNvSpPr>
                <a:spLocks/>
              </p:cNvSpPr>
              <p:nvPr/>
            </p:nvSpPr>
            <p:spPr bwMode="auto">
              <a:xfrm>
                <a:off x="1292"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84" name="Line 1178"/>
              <p:cNvSpPr>
                <a:spLocks noChangeShapeType="1"/>
              </p:cNvSpPr>
              <p:nvPr/>
            </p:nvSpPr>
            <p:spPr bwMode="auto">
              <a:xfrm flipV="1">
                <a:off x="1292"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85" name="Freeform 1179"/>
              <p:cNvSpPr>
                <a:spLocks/>
              </p:cNvSpPr>
              <p:nvPr/>
            </p:nvSpPr>
            <p:spPr bwMode="auto">
              <a:xfrm>
                <a:off x="1292" y="1793"/>
                <a:ext cx="572" cy="566"/>
              </a:xfrm>
              <a:custGeom>
                <a:avLst/>
                <a:gdLst>
                  <a:gd name="T0" fmla="*/ 0 w 572"/>
                  <a:gd name="T1" fmla="*/ 560 h 566"/>
                  <a:gd name="T2" fmla="*/ 12 w 572"/>
                  <a:gd name="T3" fmla="*/ 549 h 566"/>
                  <a:gd name="T4" fmla="*/ 23 w 572"/>
                  <a:gd name="T5" fmla="*/ 538 h 566"/>
                  <a:gd name="T6" fmla="*/ 34 w 572"/>
                  <a:gd name="T7" fmla="*/ 526 h 566"/>
                  <a:gd name="T8" fmla="*/ 45 w 572"/>
                  <a:gd name="T9" fmla="*/ 515 h 566"/>
                  <a:gd name="T10" fmla="*/ 56 w 572"/>
                  <a:gd name="T11" fmla="*/ 504 h 566"/>
                  <a:gd name="T12" fmla="*/ 68 w 572"/>
                  <a:gd name="T13" fmla="*/ 493 h 566"/>
                  <a:gd name="T14" fmla="*/ 79 w 572"/>
                  <a:gd name="T15" fmla="*/ 482 h 566"/>
                  <a:gd name="T16" fmla="*/ 90 w 572"/>
                  <a:gd name="T17" fmla="*/ 470 h 566"/>
                  <a:gd name="T18" fmla="*/ 101 w 572"/>
                  <a:gd name="T19" fmla="*/ 459 h 566"/>
                  <a:gd name="T20" fmla="*/ 112 w 572"/>
                  <a:gd name="T21" fmla="*/ 448 h 566"/>
                  <a:gd name="T22" fmla="*/ 124 w 572"/>
                  <a:gd name="T23" fmla="*/ 437 h 566"/>
                  <a:gd name="T24" fmla="*/ 135 w 572"/>
                  <a:gd name="T25" fmla="*/ 425 h 566"/>
                  <a:gd name="T26" fmla="*/ 146 w 572"/>
                  <a:gd name="T27" fmla="*/ 414 h 566"/>
                  <a:gd name="T28" fmla="*/ 157 w 572"/>
                  <a:gd name="T29" fmla="*/ 403 h 566"/>
                  <a:gd name="T30" fmla="*/ 168 w 572"/>
                  <a:gd name="T31" fmla="*/ 392 h 566"/>
                  <a:gd name="T32" fmla="*/ 180 w 572"/>
                  <a:gd name="T33" fmla="*/ 381 h 566"/>
                  <a:gd name="T34" fmla="*/ 191 w 572"/>
                  <a:gd name="T35" fmla="*/ 369 h 566"/>
                  <a:gd name="T36" fmla="*/ 202 w 572"/>
                  <a:gd name="T37" fmla="*/ 358 h 566"/>
                  <a:gd name="T38" fmla="*/ 213 w 572"/>
                  <a:gd name="T39" fmla="*/ 347 h 566"/>
                  <a:gd name="T40" fmla="*/ 225 w 572"/>
                  <a:gd name="T41" fmla="*/ 336 h 566"/>
                  <a:gd name="T42" fmla="*/ 241 w 572"/>
                  <a:gd name="T43" fmla="*/ 325 h 566"/>
                  <a:gd name="T44" fmla="*/ 241 w 572"/>
                  <a:gd name="T45" fmla="*/ 325 h 566"/>
                  <a:gd name="T46" fmla="*/ 247 w 572"/>
                  <a:gd name="T47" fmla="*/ 313 h 566"/>
                  <a:gd name="T48" fmla="*/ 258 w 572"/>
                  <a:gd name="T49" fmla="*/ 302 h 566"/>
                  <a:gd name="T50" fmla="*/ 269 w 572"/>
                  <a:gd name="T51" fmla="*/ 291 h 566"/>
                  <a:gd name="T52" fmla="*/ 281 w 572"/>
                  <a:gd name="T53" fmla="*/ 285 h 566"/>
                  <a:gd name="T54" fmla="*/ 286 w 572"/>
                  <a:gd name="T55" fmla="*/ 274 h 566"/>
                  <a:gd name="T56" fmla="*/ 303 w 572"/>
                  <a:gd name="T57" fmla="*/ 263 h 566"/>
                  <a:gd name="T58" fmla="*/ 303 w 572"/>
                  <a:gd name="T59" fmla="*/ 263 h 566"/>
                  <a:gd name="T60" fmla="*/ 309 w 572"/>
                  <a:gd name="T61" fmla="*/ 252 h 566"/>
                  <a:gd name="T62" fmla="*/ 320 w 572"/>
                  <a:gd name="T63" fmla="*/ 246 h 566"/>
                  <a:gd name="T64" fmla="*/ 325 w 572"/>
                  <a:gd name="T65" fmla="*/ 235 h 566"/>
                  <a:gd name="T66" fmla="*/ 337 w 572"/>
                  <a:gd name="T67" fmla="*/ 224 h 566"/>
                  <a:gd name="T68" fmla="*/ 353 w 572"/>
                  <a:gd name="T69" fmla="*/ 213 h 566"/>
                  <a:gd name="T70" fmla="*/ 353 w 572"/>
                  <a:gd name="T71" fmla="*/ 213 h 566"/>
                  <a:gd name="T72" fmla="*/ 359 w 572"/>
                  <a:gd name="T73" fmla="*/ 201 h 566"/>
                  <a:gd name="T74" fmla="*/ 376 w 572"/>
                  <a:gd name="T75" fmla="*/ 190 h 566"/>
                  <a:gd name="T76" fmla="*/ 376 w 572"/>
                  <a:gd name="T77" fmla="*/ 190 h 566"/>
                  <a:gd name="T78" fmla="*/ 381 w 572"/>
                  <a:gd name="T79" fmla="*/ 179 h 566"/>
                  <a:gd name="T80" fmla="*/ 398 w 572"/>
                  <a:gd name="T81" fmla="*/ 168 h 566"/>
                  <a:gd name="T82" fmla="*/ 398 w 572"/>
                  <a:gd name="T83" fmla="*/ 168 h 566"/>
                  <a:gd name="T84" fmla="*/ 415 w 572"/>
                  <a:gd name="T85" fmla="*/ 151 h 566"/>
                  <a:gd name="T86" fmla="*/ 415 w 572"/>
                  <a:gd name="T87" fmla="*/ 151 h 566"/>
                  <a:gd name="T88" fmla="*/ 421 w 572"/>
                  <a:gd name="T89" fmla="*/ 140 h 566"/>
                  <a:gd name="T90" fmla="*/ 438 w 572"/>
                  <a:gd name="T91" fmla="*/ 128 h 566"/>
                  <a:gd name="T92" fmla="*/ 438 w 572"/>
                  <a:gd name="T93" fmla="*/ 128 h 566"/>
                  <a:gd name="T94" fmla="*/ 443 w 572"/>
                  <a:gd name="T95" fmla="*/ 117 h 566"/>
                  <a:gd name="T96" fmla="*/ 454 w 572"/>
                  <a:gd name="T97" fmla="*/ 112 h 566"/>
                  <a:gd name="T98" fmla="*/ 466 w 572"/>
                  <a:gd name="T99" fmla="*/ 100 h 566"/>
                  <a:gd name="T100" fmla="*/ 477 w 572"/>
                  <a:gd name="T101" fmla="*/ 89 h 566"/>
                  <a:gd name="T102" fmla="*/ 488 w 572"/>
                  <a:gd name="T103" fmla="*/ 78 h 566"/>
                  <a:gd name="T104" fmla="*/ 494 w 572"/>
                  <a:gd name="T105" fmla="*/ 67 h 566"/>
                  <a:gd name="T106" fmla="*/ 510 w 572"/>
                  <a:gd name="T107" fmla="*/ 56 h 566"/>
                  <a:gd name="T108" fmla="*/ 510 w 572"/>
                  <a:gd name="T109" fmla="*/ 56 h 566"/>
                  <a:gd name="T110" fmla="*/ 522 w 572"/>
                  <a:gd name="T111" fmla="*/ 44 h 566"/>
                  <a:gd name="T112" fmla="*/ 533 w 572"/>
                  <a:gd name="T113" fmla="*/ 33 h 566"/>
                  <a:gd name="T114" fmla="*/ 544 w 572"/>
                  <a:gd name="T115" fmla="*/ 22 h 566"/>
                  <a:gd name="T116" fmla="*/ 555 w 572"/>
                  <a:gd name="T117" fmla="*/ 11 h 566"/>
                  <a:gd name="T118" fmla="*/ 566 w 572"/>
                  <a:gd name="T119" fmla="*/ 0 h 5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72"/>
                  <a:gd name="T181" fmla="*/ 0 h 566"/>
                  <a:gd name="T182" fmla="*/ 572 w 572"/>
                  <a:gd name="T183" fmla="*/ 566 h 5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72" h="566">
                    <a:moveTo>
                      <a:pt x="0" y="566"/>
                    </a:moveTo>
                    <a:lnTo>
                      <a:pt x="0" y="560"/>
                    </a:lnTo>
                    <a:lnTo>
                      <a:pt x="6" y="554"/>
                    </a:lnTo>
                    <a:lnTo>
                      <a:pt x="12" y="549"/>
                    </a:lnTo>
                    <a:lnTo>
                      <a:pt x="17" y="543"/>
                    </a:lnTo>
                    <a:lnTo>
                      <a:pt x="23" y="538"/>
                    </a:lnTo>
                    <a:lnTo>
                      <a:pt x="28" y="532"/>
                    </a:lnTo>
                    <a:lnTo>
                      <a:pt x="34" y="526"/>
                    </a:lnTo>
                    <a:lnTo>
                      <a:pt x="40" y="521"/>
                    </a:lnTo>
                    <a:lnTo>
                      <a:pt x="45" y="515"/>
                    </a:lnTo>
                    <a:lnTo>
                      <a:pt x="51" y="510"/>
                    </a:lnTo>
                    <a:lnTo>
                      <a:pt x="56" y="504"/>
                    </a:lnTo>
                    <a:lnTo>
                      <a:pt x="62" y="498"/>
                    </a:lnTo>
                    <a:lnTo>
                      <a:pt x="68" y="493"/>
                    </a:lnTo>
                    <a:lnTo>
                      <a:pt x="73" y="487"/>
                    </a:lnTo>
                    <a:lnTo>
                      <a:pt x="79" y="482"/>
                    </a:lnTo>
                    <a:lnTo>
                      <a:pt x="84" y="476"/>
                    </a:lnTo>
                    <a:lnTo>
                      <a:pt x="90" y="470"/>
                    </a:lnTo>
                    <a:lnTo>
                      <a:pt x="96" y="465"/>
                    </a:lnTo>
                    <a:lnTo>
                      <a:pt x="101" y="459"/>
                    </a:lnTo>
                    <a:lnTo>
                      <a:pt x="107" y="453"/>
                    </a:lnTo>
                    <a:lnTo>
                      <a:pt x="112" y="448"/>
                    </a:lnTo>
                    <a:lnTo>
                      <a:pt x="118" y="442"/>
                    </a:lnTo>
                    <a:lnTo>
                      <a:pt x="124" y="437"/>
                    </a:lnTo>
                    <a:lnTo>
                      <a:pt x="129" y="431"/>
                    </a:lnTo>
                    <a:lnTo>
                      <a:pt x="135" y="425"/>
                    </a:lnTo>
                    <a:lnTo>
                      <a:pt x="140" y="420"/>
                    </a:lnTo>
                    <a:lnTo>
                      <a:pt x="146" y="414"/>
                    </a:lnTo>
                    <a:lnTo>
                      <a:pt x="152" y="409"/>
                    </a:lnTo>
                    <a:lnTo>
                      <a:pt x="157" y="403"/>
                    </a:lnTo>
                    <a:lnTo>
                      <a:pt x="163" y="397"/>
                    </a:lnTo>
                    <a:lnTo>
                      <a:pt x="168" y="392"/>
                    </a:lnTo>
                    <a:lnTo>
                      <a:pt x="174" y="386"/>
                    </a:lnTo>
                    <a:lnTo>
                      <a:pt x="180" y="381"/>
                    </a:lnTo>
                    <a:lnTo>
                      <a:pt x="185" y="375"/>
                    </a:lnTo>
                    <a:lnTo>
                      <a:pt x="191" y="369"/>
                    </a:lnTo>
                    <a:lnTo>
                      <a:pt x="197" y="364"/>
                    </a:lnTo>
                    <a:lnTo>
                      <a:pt x="202" y="358"/>
                    </a:lnTo>
                    <a:lnTo>
                      <a:pt x="208" y="353"/>
                    </a:lnTo>
                    <a:lnTo>
                      <a:pt x="213" y="347"/>
                    </a:lnTo>
                    <a:lnTo>
                      <a:pt x="219" y="341"/>
                    </a:lnTo>
                    <a:lnTo>
                      <a:pt x="225" y="336"/>
                    </a:lnTo>
                    <a:lnTo>
                      <a:pt x="230" y="336"/>
                    </a:lnTo>
                    <a:lnTo>
                      <a:pt x="241" y="325"/>
                    </a:lnTo>
                    <a:lnTo>
                      <a:pt x="236" y="325"/>
                    </a:lnTo>
                    <a:lnTo>
                      <a:pt x="241" y="325"/>
                    </a:lnTo>
                    <a:lnTo>
                      <a:pt x="247" y="319"/>
                    </a:lnTo>
                    <a:lnTo>
                      <a:pt x="247" y="313"/>
                    </a:lnTo>
                    <a:lnTo>
                      <a:pt x="253" y="308"/>
                    </a:lnTo>
                    <a:lnTo>
                      <a:pt x="258" y="302"/>
                    </a:lnTo>
                    <a:lnTo>
                      <a:pt x="264" y="297"/>
                    </a:lnTo>
                    <a:lnTo>
                      <a:pt x="269" y="291"/>
                    </a:lnTo>
                    <a:lnTo>
                      <a:pt x="275" y="285"/>
                    </a:lnTo>
                    <a:lnTo>
                      <a:pt x="281" y="285"/>
                    </a:lnTo>
                    <a:lnTo>
                      <a:pt x="292" y="274"/>
                    </a:lnTo>
                    <a:lnTo>
                      <a:pt x="286" y="274"/>
                    </a:lnTo>
                    <a:lnTo>
                      <a:pt x="292" y="274"/>
                    </a:lnTo>
                    <a:lnTo>
                      <a:pt x="303" y="263"/>
                    </a:lnTo>
                    <a:lnTo>
                      <a:pt x="297" y="263"/>
                    </a:lnTo>
                    <a:lnTo>
                      <a:pt x="303" y="263"/>
                    </a:lnTo>
                    <a:lnTo>
                      <a:pt x="314" y="252"/>
                    </a:lnTo>
                    <a:lnTo>
                      <a:pt x="309" y="252"/>
                    </a:lnTo>
                    <a:lnTo>
                      <a:pt x="314" y="252"/>
                    </a:lnTo>
                    <a:lnTo>
                      <a:pt x="320" y="246"/>
                    </a:lnTo>
                    <a:lnTo>
                      <a:pt x="320" y="241"/>
                    </a:lnTo>
                    <a:lnTo>
                      <a:pt x="325" y="235"/>
                    </a:lnTo>
                    <a:lnTo>
                      <a:pt x="331" y="229"/>
                    </a:lnTo>
                    <a:lnTo>
                      <a:pt x="337" y="224"/>
                    </a:lnTo>
                    <a:lnTo>
                      <a:pt x="342" y="224"/>
                    </a:lnTo>
                    <a:lnTo>
                      <a:pt x="353" y="213"/>
                    </a:lnTo>
                    <a:lnTo>
                      <a:pt x="348" y="213"/>
                    </a:lnTo>
                    <a:lnTo>
                      <a:pt x="353" y="213"/>
                    </a:lnTo>
                    <a:lnTo>
                      <a:pt x="365" y="201"/>
                    </a:lnTo>
                    <a:lnTo>
                      <a:pt x="359" y="201"/>
                    </a:lnTo>
                    <a:lnTo>
                      <a:pt x="365" y="201"/>
                    </a:lnTo>
                    <a:lnTo>
                      <a:pt x="376" y="190"/>
                    </a:lnTo>
                    <a:lnTo>
                      <a:pt x="370" y="190"/>
                    </a:lnTo>
                    <a:lnTo>
                      <a:pt x="376" y="190"/>
                    </a:lnTo>
                    <a:lnTo>
                      <a:pt x="387" y="179"/>
                    </a:lnTo>
                    <a:lnTo>
                      <a:pt x="381" y="179"/>
                    </a:lnTo>
                    <a:lnTo>
                      <a:pt x="387" y="179"/>
                    </a:lnTo>
                    <a:lnTo>
                      <a:pt x="398" y="168"/>
                    </a:lnTo>
                    <a:lnTo>
                      <a:pt x="393" y="168"/>
                    </a:lnTo>
                    <a:lnTo>
                      <a:pt x="398" y="168"/>
                    </a:lnTo>
                    <a:lnTo>
                      <a:pt x="404" y="162"/>
                    </a:lnTo>
                    <a:lnTo>
                      <a:pt x="415" y="151"/>
                    </a:lnTo>
                    <a:lnTo>
                      <a:pt x="409" y="151"/>
                    </a:lnTo>
                    <a:lnTo>
                      <a:pt x="415" y="151"/>
                    </a:lnTo>
                    <a:lnTo>
                      <a:pt x="426" y="140"/>
                    </a:lnTo>
                    <a:lnTo>
                      <a:pt x="421" y="140"/>
                    </a:lnTo>
                    <a:lnTo>
                      <a:pt x="426" y="140"/>
                    </a:lnTo>
                    <a:lnTo>
                      <a:pt x="438" y="128"/>
                    </a:lnTo>
                    <a:lnTo>
                      <a:pt x="432" y="128"/>
                    </a:lnTo>
                    <a:lnTo>
                      <a:pt x="438" y="128"/>
                    </a:lnTo>
                    <a:lnTo>
                      <a:pt x="449" y="117"/>
                    </a:lnTo>
                    <a:lnTo>
                      <a:pt x="443" y="117"/>
                    </a:lnTo>
                    <a:lnTo>
                      <a:pt x="449" y="117"/>
                    </a:lnTo>
                    <a:lnTo>
                      <a:pt x="454" y="112"/>
                    </a:lnTo>
                    <a:lnTo>
                      <a:pt x="460" y="106"/>
                    </a:lnTo>
                    <a:lnTo>
                      <a:pt x="466" y="100"/>
                    </a:lnTo>
                    <a:lnTo>
                      <a:pt x="471" y="95"/>
                    </a:lnTo>
                    <a:lnTo>
                      <a:pt x="477" y="89"/>
                    </a:lnTo>
                    <a:lnTo>
                      <a:pt x="482" y="84"/>
                    </a:lnTo>
                    <a:lnTo>
                      <a:pt x="488" y="78"/>
                    </a:lnTo>
                    <a:lnTo>
                      <a:pt x="499" y="67"/>
                    </a:lnTo>
                    <a:lnTo>
                      <a:pt x="494" y="67"/>
                    </a:lnTo>
                    <a:lnTo>
                      <a:pt x="499" y="67"/>
                    </a:lnTo>
                    <a:lnTo>
                      <a:pt x="510" y="56"/>
                    </a:lnTo>
                    <a:lnTo>
                      <a:pt x="505" y="56"/>
                    </a:lnTo>
                    <a:lnTo>
                      <a:pt x="510" y="56"/>
                    </a:lnTo>
                    <a:lnTo>
                      <a:pt x="516" y="50"/>
                    </a:lnTo>
                    <a:lnTo>
                      <a:pt x="522" y="44"/>
                    </a:lnTo>
                    <a:lnTo>
                      <a:pt x="527" y="39"/>
                    </a:lnTo>
                    <a:lnTo>
                      <a:pt x="533" y="33"/>
                    </a:lnTo>
                    <a:lnTo>
                      <a:pt x="538" y="28"/>
                    </a:lnTo>
                    <a:lnTo>
                      <a:pt x="544" y="22"/>
                    </a:lnTo>
                    <a:lnTo>
                      <a:pt x="550" y="16"/>
                    </a:lnTo>
                    <a:lnTo>
                      <a:pt x="555" y="11"/>
                    </a:lnTo>
                    <a:lnTo>
                      <a:pt x="561" y="5"/>
                    </a:lnTo>
                    <a:lnTo>
                      <a:pt x="566" y="0"/>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86" name="Freeform 1180"/>
              <p:cNvSpPr>
                <a:spLocks/>
              </p:cNvSpPr>
              <p:nvPr/>
            </p:nvSpPr>
            <p:spPr bwMode="auto">
              <a:xfrm>
                <a:off x="1292" y="1793"/>
                <a:ext cx="572" cy="566"/>
              </a:xfrm>
              <a:custGeom>
                <a:avLst/>
                <a:gdLst>
                  <a:gd name="T0" fmla="*/ 0 w 572"/>
                  <a:gd name="T1" fmla="*/ 560 h 566"/>
                  <a:gd name="T2" fmla="*/ 12 w 572"/>
                  <a:gd name="T3" fmla="*/ 549 h 566"/>
                  <a:gd name="T4" fmla="*/ 23 w 572"/>
                  <a:gd name="T5" fmla="*/ 538 h 566"/>
                  <a:gd name="T6" fmla="*/ 34 w 572"/>
                  <a:gd name="T7" fmla="*/ 526 h 566"/>
                  <a:gd name="T8" fmla="*/ 45 w 572"/>
                  <a:gd name="T9" fmla="*/ 515 h 566"/>
                  <a:gd name="T10" fmla="*/ 56 w 572"/>
                  <a:gd name="T11" fmla="*/ 504 h 566"/>
                  <a:gd name="T12" fmla="*/ 68 w 572"/>
                  <a:gd name="T13" fmla="*/ 493 h 566"/>
                  <a:gd name="T14" fmla="*/ 79 w 572"/>
                  <a:gd name="T15" fmla="*/ 482 h 566"/>
                  <a:gd name="T16" fmla="*/ 90 w 572"/>
                  <a:gd name="T17" fmla="*/ 476 h 566"/>
                  <a:gd name="T18" fmla="*/ 96 w 572"/>
                  <a:gd name="T19" fmla="*/ 465 h 566"/>
                  <a:gd name="T20" fmla="*/ 107 w 572"/>
                  <a:gd name="T21" fmla="*/ 459 h 566"/>
                  <a:gd name="T22" fmla="*/ 118 w 572"/>
                  <a:gd name="T23" fmla="*/ 453 h 566"/>
                  <a:gd name="T24" fmla="*/ 129 w 572"/>
                  <a:gd name="T25" fmla="*/ 448 h 566"/>
                  <a:gd name="T26" fmla="*/ 140 w 572"/>
                  <a:gd name="T27" fmla="*/ 448 h 566"/>
                  <a:gd name="T28" fmla="*/ 152 w 572"/>
                  <a:gd name="T29" fmla="*/ 442 h 566"/>
                  <a:gd name="T30" fmla="*/ 163 w 572"/>
                  <a:gd name="T31" fmla="*/ 448 h 566"/>
                  <a:gd name="T32" fmla="*/ 174 w 572"/>
                  <a:gd name="T33" fmla="*/ 448 h 566"/>
                  <a:gd name="T34" fmla="*/ 185 w 572"/>
                  <a:gd name="T35" fmla="*/ 459 h 566"/>
                  <a:gd name="T36" fmla="*/ 197 w 572"/>
                  <a:gd name="T37" fmla="*/ 470 h 566"/>
                  <a:gd name="T38" fmla="*/ 202 w 572"/>
                  <a:gd name="T39" fmla="*/ 482 h 566"/>
                  <a:gd name="T40" fmla="*/ 208 w 572"/>
                  <a:gd name="T41" fmla="*/ 498 h 566"/>
                  <a:gd name="T42" fmla="*/ 225 w 572"/>
                  <a:gd name="T43" fmla="*/ 515 h 566"/>
                  <a:gd name="T44" fmla="*/ 225 w 572"/>
                  <a:gd name="T45" fmla="*/ 515 h 566"/>
                  <a:gd name="T46" fmla="*/ 236 w 572"/>
                  <a:gd name="T47" fmla="*/ 521 h 566"/>
                  <a:gd name="T48" fmla="*/ 247 w 572"/>
                  <a:gd name="T49" fmla="*/ 493 h 566"/>
                  <a:gd name="T50" fmla="*/ 253 w 572"/>
                  <a:gd name="T51" fmla="*/ 465 h 566"/>
                  <a:gd name="T52" fmla="*/ 258 w 572"/>
                  <a:gd name="T53" fmla="*/ 409 h 566"/>
                  <a:gd name="T54" fmla="*/ 269 w 572"/>
                  <a:gd name="T55" fmla="*/ 353 h 566"/>
                  <a:gd name="T56" fmla="*/ 275 w 572"/>
                  <a:gd name="T57" fmla="*/ 308 h 566"/>
                  <a:gd name="T58" fmla="*/ 286 w 572"/>
                  <a:gd name="T59" fmla="*/ 280 h 566"/>
                  <a:gd name="T60" fmla="*/ 292 w 572"/>
                  <a:gd name="T61" fmla="*/ 252 h 566"/>
                  <a:gd name="T62" fmla="*/ 297 w 572"/>
                  <a:gd name="T63" fmla="*/ 207 h 566"/>
                  <a:gd name="T64" fmla="*/ 309 w 572"/>
                  <a:gd name="T65" fmla="*/ 151 h 566"/>
                  <a:gd name="T66" fmla="*/ 314 w 572"/>
                  <a:gd name="T67" fmla="*/ 95 h 566"/>
                  <a:gd name="T68" fmla="*/ 320 w 572"/>
                  <a:gd name="T69" fmla="*/ 67 h 566"/>
                  <a:gd name="T70" fmla="*/ 331 w 572"/>
                  <a:gd name="T71" fmla="*/ 39 h 566"/>
                  <a:gd name="T72" fmla="*/ 342 w 572"/>
                  <a:gd name="T73" fmla="*/ 44 h 566"/>
                  <a:gd name="T74" fmla="*/ 353 w 572"/>
                  <a:gd name="T75" fmla="*/ 56 h 566"/>
                  <a:gd name="T76" fmla="*/ 359 w 572"/>
                  <a:gd name="T77" fmla="*/ 67 h 566"/>
                  <a:gd name="T78" fmla="*/ 370 w 572"/>
                  <a:gd name="T79" fmla="*/ 84 h 566"/>
                  <a:gd name="T80" fmla="*/ 376 w 572"/>
                  <a:gd name="T81" fmla="*/ 95 h 566"/>
                  <a:gd name="T82" fmla="*/ 381 w 572"/>
                  <a:gd name="T83" fmla="*/ 106 h 566"/>
                  <a:gd name="T84" fmla="*/ 393 w 572"/>
                  <a:gd name="T85" fmla="*/ 112 h 566"/>
                  <a:gd name="T86" fmla="*/ 404 w 572"/>
                  <a:gd name="T87" fmla="*/ 112 h 566"/>
                  <a:gd name="T88" fmla="*/ 415 w 572"/>
                  <a:gd name="T89" fmla="*/ 117 h 566"/>
                  <a:gd name="T90" fmla="*/ 426 w 572"/>
                  <a:gd name="T91" fmla="*/ 112 h 566"/>
                  <a:gd name="T92" fmla="*/ 438 w 572"/>
                  <a:gd name="T93" fmla="*/ 112 h 566"/>
                  <a:gd name="T94" fmla="*/ 449 w 572"/>
                  <a:gd name="T95" fmla="*/ 106 h 566"/>
                  <a:gd name="T96" fmla="*/ 460 w 572"/>
                  <a:gd name="T97" fmla="*/ 100 h 566"/>
                  <a:gd name="T98" fmla="*/ 471 w 572"/>
                  <a:gd name="T99" fmla="*/ 89 h 566"/>
                  <a:gd name="T100" fmla="*/ 482 w 572"/>
                  <a:gd name="T101" fmla="*/ 78 h 566"/>
                  <a:gd name="T102" fmla="*/ 499 w 572"/>
                  <a:gd name="T103" fmla="*/ 67 h 566"/>
                  <a:gd name="T104" fmla="*/ 499 w 572"/>
                  <a:gd name="T105" fmla="*/ 67 h 566"/>
                  <a:gd name="T106" fmla="*/ 505 w 572"/>
                  <a:gd name="T107" fmla="*/ 56 h 566"/>
                  <a:gd name="T108" fmla="*/ 516 w 572"/>
                  <a:gd name="T109" fmla="*/ 50 h 566"/>
                  <a:gd name="T110" fmla="*/ 527 w 572"/>
                  <a:gd name="T111" fmla="*/ 39 h 566"/>
                  <a:gd name="T112" fmla="*/ 538 w 572"/>
                  <a:gd name="T113" fmla="*/ 28 h 566"/>
                  <a:gd name="T114" fmla="*/ 550 w 572"/>
                  <a:gd name="T115" fmla="*/ 16 h 566"/>
                  <a:gd name="T116" fmla="*/ 561 w 572"/>
                  <a:gd name="T117" fmla="*/ 5 h 566"/>
                  <a:gd name="T118" fmla="*/ 572 w 572"/>
                  <a:gd name="T119" fmla="*/ 0 h 5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72"/>
                  <a:gd name="T181" fmla="*/ 0 h 566"/>
                  <a:gd name="T182" fmla="*/ 572 w 572"/>
                  <a:gd name="T183" fmla="*/ 566 h 5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72" h="566">
                    <a:moveTo>
                      <a:pt x="0" y="566"/>
                    </a:moveTo>
                    <a:lnTo>
                      <a:pt x="0" y="560"/>
                    </a:lnTo>
                    <a:lnTo>
                      <a:pt x="6" y="554"/>
                    </a:lnTo>
                    <a:lnTo>
                      <a:pt x="12" y="549"/>
                    </a:lnTo>
                    <a:lnTo>
                      <a:pt x="17" y="543"/>
                    </a:lnTo>
                    <a:lnTo>
                      <a:pt x="23" y="538"/>
                    </a:lnTo>
                    <a:lnTo>
                      <a:pt x="28" y="532"/>
                    </a:lnTo>
                    <a:lnTo>
                      <a:pt x="34" y="526"/>
                    </a:lnTo>
                    <a:lnTo>
                      <a:pt x="40" y="521"/>
                    </a:lnTo>
                    <a:lnTo>
                      <a:pt x="45" y="515"/>
                    </a:lnTo>
                    <a:lnTo>
                      <a:pt x="51" y="510"/>
                    </a:lnTo>
                    <a:lnTo>
                      <a:pt x="56" y="504"/>
                    </a:lnTo>
                    <a:lnTo>
                      <a:pt x="62" y="498"/>
                    </a:lnTo>
                    <a:lnTo>
                      <a:pt x="68" y="493"/>
                    </a:lnTo>
                    <a:lnTo>
                      <a:pt x="73" y="487"/>
                    </a:lnTo>
                    <a:lnTo>
                      <a:pt x="79" y="482"/>
                    </a:lnTo>
                    <a:lnTo>
                      <a:pt x="84" y="476"/>
                    </a:lnTo>
                    <a:lnTo>
                      <a:pt x="90" y="476"/>
                    </a:lnTo>
                    <a:lnTo>
                      <a:pt x="101" y="465"/>
                    </a:lnTo>
                    <a:lnTo>
                      <a:pt x="96" y="465"/>
                    </a:lnTo>
                    <a:lnTo>
                      <a:pt x="101" y="465"/>
                    </a:lnTo>
                    <a:lnTo>
                      <a:pt x="107" y="459"/>
                    </a:lnTo>
                    <a:lnTo>
                      <a:pt x="112" y="453"/>
                    </a:lnTo>
                    <a:lnTo>
                      <a:pt x="118" y="453"/>
                    </a:lnTo>
                    <a:lnTo>
                      <a:pt x="124" y="448"/>
                    </a:lnTo>
                    <a:lnTo>
                      <a:pt x="129" y="448"/>
                    </a:lnTo>
                    <a:lnTo>
                      <a:pt x="135" y="448"/>
                    </a:lnTo>
                    <a:lnTo>
                      <a:pt x="140" y="448"/>
                    </a:lnTo>
                    <a:lnTo>
                      <a:pt x="146" y="448"/>
                    </a:lnTo>
                    <a:lnTo>
                      <a:pt x="152" y="442"/>
                    </a:lnTo>
                    <a:lnTo>
                      <a:pt x="157" y="442"/>
                    </a:lnTo>
                    <a:lnTo>
                      <a:pt x="163" y="448"/>
                    </a:lnTo>
                    <a:lnTo>
                      <a:pt x="168" y="448"/>
                    </a:lnTo>
                    <a:lnTo>
                      <a:pt x="174" y="448"/>
                    </a:lnTo>
                    <a:lnTo>
                      <a:pt x="180" y="453"/>
                    </a:lnTo>
                    <a:lnTo>
                      <a:pt x="185" y="459"/>
                    </a:lnTo>
                    <a:lnTo>
                      <a:pt x="191" y="465"/>
                    </a:lnTo>
                    <a:lnTo>
                      <a:pt x="197" y="470"/>
                    </a:lnTo>
                    <a:lnTo>
                      <a:pt x="197" y="476"/>
                    </a:lnTo>
                    <a:lnTo>
                      <a:pt x="202" y="482"/>
                    </a:lnTo>
                    <a:lnTo>
                      <a:pt x="208" y="493"/>
                    </a:lnTo>
                    <a:lnTo>
                      <a:pt x="208" y="498"/>
                    </a:lnTo>
                    <a:lnTo>
                      <a:pt x="213" y="504"/>
                    </a:lnTo>
                    <a:lnTo>
                      <a:pt x="225" y="515"/>
                    </a:lnTo>
                    <a:lnTo>
                      <a:pt x="219" y="515"/>
                    </a:lnTo>
                    <a:lnTo>
                      <a:pt x="225" y="515"/>
                    </a:lnTo>
                    <a:lnTo>
                      <a:pt x="230" y="521"/>
                    </a:lnTo>
                    <a:lnTo>
                      <a:pt x="236" y="521"/>
                    </a:lnTo>
                    <a:lnTo>
                      <a:pt x="241" y="510"/>
                    </a:lnTo>
                    <a:lnTo>
                      <a:pt x="247" y="493"/>
                    </a:lnTo>
                    <a:lnTo>
                      <a:pt x="247" y="482"/>
                    </a:lnTo>
                    <a:lnTo>
                      <a:pt x="253" y="465"/>
                    </a:lnTo>
                    <a:lnTo>
                      <a:pt x="258" y="437"/>
                    </a:lnTo>
                    <a:lnTo>
                      <a:pt x="258" y="409"/>
                    </a:lnTo>
                    <a:lnTo>
                      <a:pt x="264" y="381"/>
                    </a:lnTo>
                    <a:lnTo>
                      <a:pt x="269" y="353"/>
                    </a:lnTo>
                    <a:lnTo>
                      <a:pt x="269" y="330"/>
                    </a:lnTo>
                    <a:lnTo>
                      <a:pt x="275" y="308"/>
                    </a:lnTo>
                    <a:lnTo>
                      <a:pt x="281" y="285"/>
                    </a:lnTo>
                    <a:lnTo>
                      <a:pt x="286" y="280"/>
                    </a:lnTo>
                    <a:lnTo>
                      <a:pt x="286" y="274"/>
                    </a:lnTo>
                    <a:lnTo>
                      <a:pt x="292" y="252"/>
                    </a:lnTo>
                    <a:lnTo>
                      <a:pt x="297" y="229"/>
                    </a:lnTo>
                    <a:lnTo>
                      <a:pt x="297" y="207"/>
                    </a:lnTo>
                    <a:lnTo>
                      <a:pt x="303" y="179"/>
                    </a:lnTo>
                    <a:lnTo>
                      <a:pt x="309" y="151"/>
                    </a:lnTo>
                    <a:lnTo>
                      <a:pt x="309" y="123"/>
                    </a:lnTo>
                    <a:lnTo>
                      <a:pt x="314" y="95"/>
                    </a:lnTo>
                    <a:lnTo>
                      <a:pt x="320" y="78"/>
                    </a:lnTo>
                    <a:lnTo>
                      <a:pt x="320" y="67"/>
                    </a:lnTo>
                    <a:lnTo>
                      <a:pt x="325" y="50"/>
                    </a:lnTo>
                    <a:lnTo>
                      <a:pt x="331" y="39"/>
                    </a:lnTo>
                    <a:lnTo>
                      <a:pt x="337" y="39"/>
                    </a:lnTo>
                    <a:lnTo>
                      <a:pt x="342" y="44"/>
                    </a:lnTo>
                    <a:lnTo>
                      <a:pt x="348" y="50"/>
                    </a:lnTo>
                    <a:lnTo>
                      <a:pt x="353" y="56"/>
                    </a:lnTo>
                    <a:lnTo>
                      <a:pt x="359" y="61"/>
                    </a:lnTo>
                    <a:lnTo>
                      <a:pt x="359" y="67"/>
                    </a:lnTo>
                    <a:lnTo>
                      <a:pt x="365" y="78"/>
                    </a:lnTo>
                    <a:lnTo>
                      <a:pt x="370" y="84"/>
                    </a:lnTo>
                    <a:lnTo>
                      <a:pt x="370" y="89"/>
                    </a:lnTo>
                    <a:lnTo>
                      <a:pt x="376" y="95"/>
                    </a:lnTo>
                    <a:lnTo>
                      <a:pt x="387" y="106"/>
                    </a:lnTo>
                    <a:lnTo>
                      <a:pt x="381" y="106"/>
                    </a:lnTo>
                    <a:lnTo>
                      <a:pt x="387" y="106"/>
                    </a:lnTo>
                    <a:lnTo>
                      <a:pt x="393" y="112"/>
                    </a:lnTo>
                    <a:lnTo>
                      <a:pt x="398" y="112"/>
                    </a:lnTo>
                    <a:lnTo>
                      <a:pt x="404" y="112"/>
                    </a:lnTo>
                    <a:lnTo>
                      <a:pt x="409" y="117"/>
                    </a:lnTo>
                    <a:lnTo>
                      <a:pt x="415" y="117"/>
                    </a:lnTo>
                    <a:lnTo>
                      <a:pt x="421" y="112"/>
                    </a:lnTo>
                    <a:lnTo>
                      <a:pt x="426" y="112"/>
                    </a:lnTo>
                    <a:lnTo>
                      <a:pt x="432" y="112"/>
                    </a:lnTo>
                    <a:lnTo>
                      <a:pt x="438" y="112"/>
                    </a:lnTo>
                    <a:lnTo>
                      <a:pt x="443" y="106"/>
                    </a:lnTo>
                    <a:lnTo>
                      <a:pt x="449" y="106"/>
                    </a:lnTo>
                    <a:lnTo>
                      <a:pt x="454" y="106"/>
                    </a:lnTo>
                    <a:lnTo>
                      <a:pt x="460" y="100"/>
                    </a:lnTo>
                    <a:lnTo>
                      <a:pt x="466" y="95"/>
                    </a:lnTo>
                    <a:lnTo>
                      <a:pt x="471" y="89"/>
                    </a:lnTo>
                    <a:lnTo>
                      <a:pt x="477" y="84"/>
                    </a:lnTo>
                    <a:lnTo>
                      <a:pt x="482" y="78"/>
                    </a:lnTo>
                    <a:lnTo>
                      <a:pt x="488" y="78"/>
                    </a:lnTo>
                    <a:lnTo>
                      <a:pt x="499" y="67"/>
                    </a:lnTo>
                    <a:lnTo>
                      <a:pt x="494" y="67"/>
                    </a:lnTo>
                    <a:lnTo>
                      <a:pt x="499" y="67"/>
                    </a:lnTo>
                    <a:lnTo>
                      <a:pt x="510" y="56"/>
                    </a:lnTo>
                    <a:lnTo>
                      <a:pt x="505" y="56"/>
                    </a:lnTo>
                    <a:lnTo>
                      <a:pt x="510" y="56"/>
                    </a:lnTo>
                    <a:lnTo>
                      <a:pt x="516" y="50"/>
                    </a:lnTo>
                    <a:lnTo>
                      <a:pt x="522" y="44"/>
                    </a:lnTo>
                    <a:lnTo>
                      <a:pt x="527" y="39"/>
                    </a:lnTo>
                    <a:lnTo>
                      <a:pt x="533" y="33"/>
                    </a:lnTo>
                    <a:lnTo>
                      <a:pt x="538" y="28"/>
                    </a:lnTo>
                    <a:lnTo>
                      <a:pt x="544" y="22"/>
                    </a:lnTo>
                    <a:lnTo>
                      <a:pt x="550" y="16"/>
                    </a:lnTo>
                    <a:lnTo>
                      <a:pt x="555" y="11"/>
                    </a:lnTo>
                    <a:lnTo>
                      <a:pt x="561" y="5"/>
                    </a:lnTo>
                    <a:lnTo>
                      <a:pt x="566" y="0"/>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87" name="Rectangle 1181"/>
              <p:cNvSpPr>
                <a:spLocks noChangeArrowheads="1"/>
              </p:cNvSpPr>
              <p:nvPr/>
            </p:nvSpPr>
            <p:spPr bwMode="auto">
              <a:xfrm>
                <a:off x="2043" y="1793"/>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588" name="Rectangle 1182"/>
              <p:cNvSpPr>
                <a:spLocks noChangeArrowheads="1"/>
              </p:cNvSpPr>
              <p:nvPr/>
            </p:nvSpPr>
            <p:spPr bwMode="auto">
              <a:xfrm>
                <a:off x="2043" y="1793"/>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89" name="Freeform 1183"/>
              <p:cNvSpPr>
                <a:spLocks/>
              </p:cNvSpPr>
              <p:nvPr/>
            </p:nvSpPr>
            <p:spPr bwMode="auto">
              <a:xfrm>
                <a:off x="2183"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0" name="Freeform 1184"/>
              <p:cNvSpPr>
                <a:spLocks/>
              </p:cNvSpPr>
              <p:nvPr/>
            </p:nvSpPr>
            <p:spPr bwMode="auto">
              <a:xfrm>
                <a:off x="2329"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1" name="Freeform 1185"/>
              <p:cNvSpPr>
                <a:spLocks/>
              </p:cNvSpPr>
              <p:nvPr/>
            </p:nvSpPr>
            <p:spPr bwMode="auto">
              <a:xfrm>
                <a:off x="2469"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2" name="Freeform 1186"/>
              <p:cNvSpPr>
                <a:spLocks/>
              </p:cNvSpPr>
              <p:nvPr/>
            </p:nvSpPr>
            <p:spPr bwMode="auto">
              <a:xfrm>
                <a:off x="2043" y="216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3" name="Freeform 1187"/>
              <p:cNvSpPr>
                <a:spLocks/>
              </p:cNvSpPr>
              <p:nvPr/>
            </p:nvSpPr>
            <p:spPr bwMode="auto">
              <a:xfrm>
                <a:off x="2043" y="2073"/>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4" name="Freeform 1188"/>
              <p:cNvSpPr>
                <a:spLocks/>
              </p:cNvSpPr>
              <p:nvPr/>
            </p:nvSpPr>
            <p:spPr bwMode="auto">
              <a:xfrm>
                <a:off x="2043" y="1983"/>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5" name="Line 1189"/>
              <p:cNvSpPr>
                <a:spLocks noChangeShapeType="1"/>
              </p:cNvSpPr>
              <p:nvPr/>
            </p:nvSpPr>
            <p:spPr bwMode="auto">
              <a:xfrm>
                <a:off x="2043"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96" name="Freeform 1190"/>
              <p:cNvSpPr>
                <a:spLocks/>
              </p:cNvSpPr>
              <p:nvPr/>
            </p:nvSpPr>
            <p:spPr bwMode="auto">
              <a:xfrm>
                <a:off x="2043"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7" name="Line 1191"/>
              <p:cNvSpPr>
                <a:spLocks noChangeShapeType="1"/>
              </p:cNvSpPr>
              <p:nvPr/>
            </p:nvSpPr>
            <p:spPr bwMode="auto">
              <a:xfrm flipV="1">
                <a:off x="2043"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98" name="Line 1192"/>
              <p:cNvSpPr>
                <a:spLocks noChangeShapeType="1"/>
              </p:cNvSpPr>
              <p:nvPr/>
            </p:nvSpPr>
            <p:spPr bwMode="auto">
              <a:xfrm>
                <a:off x="2043" y="2359"/>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99" name="Line 1193"/>
              <p:cNvSpPr>
                <a:spLocks noChangeShapeType="1"/>
              </p:cNvSpPr>
              <p:nvPr/>
            </p:nvSpPr>
            <p:spPr bwMode="auto">
              <a:xfrm flipV="1">
                <a:off x="2043"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0" name="Line 1194"/>
              <p:cNvSpPr>
                <a:spLocks noChangeShapeType="1"/>
              </p:cNvSpPr>
              <p:nvPr/>
            </p:nvSpPr>
            <p:spPr bwMode="auto">
              <a:xfrm flipV="1">
                <a:off x="2183"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1" name="Line 1195"/>
              <p:cNvSpPr>
                <a:spLocks noChangeShapeType="1"/>
              </p:cNvSpPr>
              <p:nvPr/>
            </p:nvSpPr>
            <p:spPr bwMode="auto">
              <a:xfrm>
                <a:off x="2183"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2" name="Line 1196"/>
              <p:cNvSpPr>
                <a:spLocks noChangeShapeType="1"/>
              </p:cNvSpPr>
              <p:nvPr/>
            </p:nvSpPr>
            <p:spPr bwMode="auto">
              <a:xfrm flipV="1">
                <a:off x="2329"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3" name="Line 1197"/>
              <p:cNvSpPr>
                <a:spLocks noChangeShapeType="1"/>
              </p:cNvSpPr>
              <p:nvPr/>
            </p:nvSpPr>
            <p:spPr bwMode="auto">
              <a:xfrm>
                <a:off x="2329"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4" name="Line 1198"/>
              <p:cNvSpPr>
                <a:spLocks noChangeShapeType="1"/>
              </p:cNvSpPr>
              <p:nvPr/>
            </p:nvSpPr>
            <p:spPr bwMode="auto">
              <a:xfrm flipV="1">
                <a:off x="2469"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5" name="Line 1199"/>
              <p:cNvSpPr>
                <a:spLocks noChangeShapeType="1"/>
              </p:cNvSpPr>
              <p:nvPr/>
            </p:nvSpPr>
            <p:spPr bwMode="auto">
              <a:xfrm>
                <a:off x="2469"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6" name="Line 1200"/>
              <p:cNvSpPr>
                <a:spLocks noChangeShapeType="1"/>
              </p:cNvSpPr>
              <p:nvPr/>
            </p:nvSpPr>
            <p:spPr bwMode="auto">
              <a:xfrm>
                <a:off x="2043" y="216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7" name="Line 1201"/>
              <p:cNvSpPr>
                <a:spLocks noChangeShapeType="1"/>
              </p:cNvSpPr>
              <p:nvPr/>
            </p:nvSpPr>
            <p:spPr bwMode="auto">
              <a:xfrm flipH="1">
                <a:off x="2604" y="216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8" name="Line 1202"/>
              <p:cNvSpPr>
                <a:spLocks noChangeShapeType="1"/>
              </p:cNvSpPr>
              <p:nvPr/>
            </p:nvSpPr>
            <p:spPr bwMode="auto">
              <a:xfrm>
                <a:off x="2043" y="207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9" name="Line 1203"/>
              <p:cNvSpPr>
                <a:spLocks noChangeShapeType="1"/>
              </p:cNvSpPr>
              <p:nvPr/>
            </p:nvSpPr>
            <p:spPr bwMode="auto">
              <a:xfrm flipH="1">
                <a:off x="2604" y="2073"/>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10" name="Line 1204"/>
              <p:cNvSpPr>
                <a:spLocks noChangeShapeType="1"/>
              </p:cNvSpPr>
              <p:nvPr/>
            </p:nvSpPr>
            <p:spPr bwMode="auto">
              <a:xfrm>
                <a:off x="2043" y="198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11" name="Line 1205"/>
              <p:cNvSpPr>
                <a:spLocks noChangeShapeType="1"/>
              </p:cNvSpPr>
              <p:nvPr/>
            </p:nvSpPr>
            <p:spPr bwMode="auto">
              <a:xfrm flipH="1">
                <a:off x="2604" y="1983"/>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12" name="Line 1206"/>
              <p:cNvSpPr>
                <a:spLocks noChangeShapeType="1"/>
              </p:cNvSpPr>
              <p:nvPr/>
            </p:nvSpPr>
            <p:spPr bwMode="auto">
              <a:xfrm>
                <a:off x="2043"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13" name="Freeform 1207"/>
              <p:cNvSpPr>
                <a:spLocks/>
              </p:cNvSpPr>
              <p:nvPr/>
            </p:nvSpPr>
            <p:spPr bwMode="auto">
              <a:xfrm>
                <a:off x="2043"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14" name="Line 1208"/>
              <p:cNvSpPr>
                <a:spLocks noChangeShapeType="1"/>
              </p:cNvSpPr>
              <p:nvPr/>
            </p:nvSpPr>
            <p:spPr bwMode="auto">
              <a:xfrm flipV="1">
                <a:off x="2043"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15" name="Freeform 1209"/>
              <p:cNvSpPr>
                <a:spLocks/>
              </p:cNvSpPr>
              <p:nvPr/>
            </p:nvSpPr>
            <p:spPr bwMode="auto">
              <a:xfrm>
                <a:off x="2043" y="1893"/>
                <a:ext cx="572" cy="359"/>
              </a:xfrm>
              <a:custGeom>
                <a:avLst/>
                <a:gdLst>
                  <a:gd name="T0" fmla="*/ 6 w 572"/>
                  <a:gd name="T1" fmla="*/ 353 h 359"/>
                  <a:gd name="T2" fmla="*/ 17 w 572"/>
                  <a:gd name="T3" fmla="*/ 348 h 359"/>
                  <a:gd name="T4" fmla="*/ 34 w 572"/>
                  <a:gd name="T5" fmla="*/ 337 h 359"/>
                  <a:gd name="T6" fmla="*/ 45 w 572"/>
                  <a:gd name="T7" fmla="*/ 325 h 359"/>
                  <a:gd name="T8" fmla="*/ 62 w 572"/>
                  <a:gd name="T9" fmla="*/ 320 h 359"/>
                  <a:gd name="T10" fmla="*/ 79 w 572"/>
                  <a:gd name="T11" fmla="*/ 309 h 359"/>
                  <a:gd name="T12" fmla="*/ 90 w 572"/>
                  <a:gd name="T13" fmla="*/ 303 h 359"/>
                  <a:gd name="T14" fmla="*/ 107 w 572"/>
                  <a:gd name="T15" fmla="*/ 292 h 359"/>
                  <a:gd name="T16" fmla="*/ 118 w 572"/>
                  <a:gd name="T17" fmla="*/ 281 h 359"/>
                  <a:gd name="T18" fmla="*/ 135 w 572"/>
                  <a:gd name="T19" fmla="*/ 275 h 359"/>
                  <a:gd name="T20" fmla="*/ 146 w 572"/>
                  <a:gd name="T21" fmla="*/ 264 h 359"/>
                  <a:gd name="T22" fmla="*/ 163 w 572"/>
                  <a:gd name="T23" fmla="*/ 258 h 359"/>
                  <a:gd name="T24" fmla="*/ 174 w 572"/>
                  <a:gd name="T25" fmla="*/ 247 h 359"/>
                  <a:gd name="T26" fmla="*/ 191 w 572"/>
                  <a:gd name="T27" fmla="*/ 236 h 359"/>
                  <a:gd name="T28" fmla="*/ 202 w 572"/>
                  <a:gd name="T29" fmla="*/ 230 h 359"/>
                  <a:gd name="T30" fmla="*/ 219 w 572"/>
                  <a:gd name="T31" fmla="*/ 219 h 359"/>
                  <a:gd name="T32" fmla="*/ 236 w 572"/>
                  <a:gd name="T33" fmla="*/ 213 h 359"/>
                  <a:gd name="T34" fmla="*/ 247 w 572"/>
                  <a:gd name="T35" fmla="*/ 202 h 359"/>
                  <a:gd name="T36" fmla="*/ 264 w 572"/>
                  <a:gd name="T37" fmla="*/ 191 h 359"/>
                  <a:gd name="T38" fmla="*/ 275 w 572"/>
                  <a:gd name="T39" fmla="*/ 185 h 359"/>
                  <a:gd name="T40" fmla="*/ 292 w 572"/>
                  <a:gd name="T41" fmla="*/ 174 h 359"/>
                  <a:gd name="T42" fmla="*/ 303 w 572"/>
                  <a:gd name="T43" fmla="*/ 169 h 359"/>
                  <a:gd name="T44" fmla="*/ 320 w 572"/>
                  <a:gd name="T45" fmla="*/ 157 h 359"/>
                  <a:gd name="T46" fmla="*/ 331 w 572"/>
                  <a:gd name="T47" fmla="*/ 146 h 359"/>
                  <a:gd name="T48" fmla="*/ 348 w 572"/>
                  <a:gd name="T49" fmla="*/ 141 h 359"/>
                  <a:gd name="T50" fmla="*/ 365 w 572"/>
                  <a:gd name="T51" fmla="*/ 129 h 359"/>
                  <a:gd name="T52" fmla="*/ 376 w 572"/>
                  <a:gd name="T53" fmla="*/ 124 h 359"/>
                  <a:gd name="T54" fmla="*/ 393 w 572"/>
                  <a:gd name="T55" fmla="*/ 113 h 359"/>
                  <a:gd name="T56" fmla="*/ 404 w 572"/>
                  <a:gd name="T57" fmla="*/ 101 h 359"/>
                  <a:gd name="T58" fmla="*/ 421 w 572"/>
                  <a:gd name="T59" fmla="*/ 96 h 359"/>
                  <a:gd name="T60" fmla="*/ 432 w 572"/>
                  <a:gd name="T61" fmla="*/ 84 h 359"/>
                  <a:gd name="T62" fmla="*/ 449 w 572"/>
                  <a:gd name="T63" fmla="*/ 79 h 359"/>
                  <a:gd name="T64" fmla="*/ 460 w 572"/>
                  <a:gd name="T65" fmla="*/ 68 h 359"/>
                  <a:gd name="T66" fmla="*/ 477 w 572"/>
                  <a:gd name="T67" fmla="*/ 56 h 359"/>
                  <a:gd name="T68" fmla="*/ 488 w 572"/>
                  <a:gd name="T69" fmla="*/ 51 h 359"/>
                  <a:gd name="T70" fmla="*/ 505 w 572"/>
                  <a:gd name="T71" fmla="*/ 40 h 359"/>
                  <a:gd name="T72" fmla="*/ 522 w 572"/>
                  <a:gd name="T73" fmla="*/ 34 h 359"/>
                  <a:gd name="T74" fmla="*/ 533 w 572"/>
                  <a:gd name="T75" fmla="*/ 23 h 359"/>
                  <a:gd name="T76" fmla="*/ 550 w 572"/>
                  <a:gd name="T77" fmla="*/ 12 h 359"/>
                  <a:gd name="T78" fmla="*/ 561 w 572"/>
                  <a:gd name="T79" fmla="*/ 6 h 3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72"/>
                  <a:gd name="T121" fmla="*/ 0 h 359"/>
                  <a:gd name="T122" fmla="*/ 572 w 572"/>
                  <a:gd name="T123" fmla="*/ 359 h 3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72" h="359">
                    <a:moveTo>
                      <a:pt x="0" y="359"/>
                    </a:moveTo>
                    <a:lnTo>
                      <a:pt x="6" y="353"/>
                    </a:lnTo>
                    <a:lnTo>
                      <a:pt x="12" y="348"/>
                    </a:lnTo>
                    <a:lnTo>
                      <a:pt x="17" y="348"/>
                    </a:lnTo>
                    <a:lnTo>
                      <a:pt x="28" y="342"/>
                    </a:lnTo>
                    <a:lnTo>
                      <a:pt x="34" y="337"/>
                    </a:lnTo>
                    <a:lnTo>
                      <a:pt x="40" y="331"/>
                    </a:lnTo>
                    <a:lnTo>
                      <a:pt x="45" y="325"/>
                    </a:lnTo>
                    <a:lnTo>
                      <a:pt x="56" y="325"/>
                    </a:lnTo>
                    <a:lnTo>
                      <a:pt x="62" y="320"/>
                    </a:lnTo>
                    <a:lnTo>
                      <a:pt x="68" y="314"/>
                    </a:lnTo>
                    <a:lnTo>
                      <a:pt x="79" y="309"/>
                    </a:lnTo>
                    <a:lnTo>
                      <a:pt x="84" y="303"/>
                    </a:lnTo>
                    <a:lnTo>
                      <a:pt x="90" y="303"/>
                    </a:lnTo>
                    <a:lnTo>
                      <a:pt x="96" y="297"/>
                    </a:lnTo>
                    <a:lnTo>
                      <a:pt x="107" y="292"/>
                    </a:lnTo>
                    <a:lnTo>
                      <a:pt x="112" y="286"/>
                    </a:lnTo>
                    <a:lnTo>
                      <a:pt x="118" y="281"/>
                    </a:lnTo>
                    <a:lnTo>
                      <a:pt x="124" y="281"/>
                    </a:lnTo>
                    <a:lnTo>
                      <a:pt x="135" y="275"/>
                    </a:lnTo>
                    <a:lnTo>
                      <a:pt x="140" y="269"/>
                    </a:lnTo>
                    <a:lnTo>
                      <a:pt x="146" y="264"/>
                    </a:lnTo>
                    <a:lnTo>
                      <a:pt x="157" y="258"/>
                    </a:lnTo>
                    <a:lnTo>
                      <a:pt x="163" y="258"/>
                    </a:lnTo>
                    <a:lnTo>
                      <a:pt x="168" y="253"/>
                    </a:lnTo>
                    <a:lnTo>
                      <a:pt x="174" y="247"/>
                    </a:lnTo>
                    <a:lnTo>
                      <a:pt x="185" y="241"/>
                    </a:lnTo>
                    <a:lnTo>
                      <a:pt x="191" y="236"/>
                    </a:lnTo>
                    <a:lnTo>
                      <a:pt x="196" y="236"/>
                    </a:lnTo>
                    <a:lnTo>
                      <a:pt x="202" y="230"/>
                    </a:lnTo>
                    <a:lnTo>
                      <a:pt x="213" y="225"/>
                    </a:lnTo>
                    <a:lnTo>
                      <a:pt x="219" y="219"/>
                    </a:lnTo>
                    <a:lnTo>
                      <a:pt x="225" y="213"/>
                    </a:lnTo>
                    <a:lnTo>
                      <a:pt x="236" y="213"/>
                    </a:lnTo>
                    <a:lnTo>
                      <a:pt x="241" y="208"/>
                    </a:lnTo>
                    <a:lnTo>
                      <a:pt x="247" y="202"/>
                    </a:lnTo>
                    <a:lnTo>
                      <a:pt x="253" y="197"/>
                    </a:lnTo>
                    <a:lnTo>
                      <a:pt x="264" y="191"/>
                    </a:lnTo>
                    <a:lnTo>
                      <a:pt x="269" y="191"/>
                    </a:lnTo>
                    <a:lnTo>
                      <a:pt x="275" y="185"/>
                    </a:lnTo>
                    <a:lnTo>
                      <a:pt x="286" y="180"/>
                    </a:lnTo>
                    <a:lnTo>
                      <a:pt x="292" y="174"/>
                    </a:lnTo>
                    <a:lnTo>
                      <a:pt x="297" y="169"/>
                    </a:lnTo>
                    <a:lnTo>
                      <a:pt x="303" y="169"/>
                    </a:lnTo>
                    <a:lnTo>
                      <a:pt x="314" y="163"/>
                    </a:lnTo>
                    <a:lnTo>
                      <a:pt x="320" y="157"/>
                    </a:lnTo>
                    <a:lnTo>
                      <a:pt x="325" y="152"/>
                    </a:lnTo>
                    <a:lnTo>
                      <a:pt x="331" y="146"/>
                    </a:lnTo>
                    <a:lnTo>
                      <a:pt x="342" y="146"/>
                    </a:lnTo>
                    <a:lnTo>
                      <a:pt x="348" y="141"/>
                    </a:lnTo>
                    <a:lnTo>
                      <a:pt x="353" y="135"/>
                    </a:lnTo>
                    <a:lnTo>
                      <a:pt x="365" y="129"/>
                    </a:lnTo>
                    <a:lnTo>
                      <a:pt x="370" y="124"/>
                    </a:lnTo>
                    <a:lnTo>
                      <a:pt x="376" y="124"/>
                    </a:lnTo>
                    <a:lnTo>
                      <a:pt x="381" y="118"/>
                    </a:lnTo>
                    <a:lnTo>
                      <a:pt x="393" y="113"/>
                    </a:lnTo>
                    <a:lnTo>
                      <a:pt x="398" y="107"/>
                    </a:lnTo>
                    <a:lnTo>
                      <a:pt x="404" y="101"/>
                    </a:lnTo>
                    <a:lnTo>
                      <a:pt x="409" y="101"/>
                    </a:lnTo>
                    <a:lnTo>
                      <a:pt x="421" y="96"/>
                    </a:lnTo>
                    <a:lnTo>
                      <a:pt x="426" y="90"/>
                    </a:lnTo>
                    <a:lnTo>
                      <a:pt x="432" y="84"/>
                    </a:lnTo>
                    <a:lnTo>
                      <a:pt x="443" y="79"/>
                    </a:lnTo>
                    <a:lnTo>
                      <a:pt x="449" y="79"/>
                    </a:lnTo>
                    <a:lnTo>
                      <a:pt x="454" y="73"/>
                    </a:lnTo>
                    <a:lnTo>
                      <a:pt x="460" y="68"/>
                    </a:lnTo>
                    <a:lnTo>
                      <a:pt x="471" y="62"/>
                    </a:lnTo>
                    <a:lnTo>
                      <a:pt x="477" y="56"/>
                    </a:lnTo>
                    <a:lnTo>
                      <a:pt x="482" y="56"/>
                    </a:lnTo>
                    <a:lnTo>
                      <a:pt x="488" y="51"/>
                    </a:lnTo>
                    <a:lnTo>
                      <a:pt x="499" y="45"/>
                    </a:lnTo>
                    <a:lnTo>
                      <a:pt x="505" y="40"/>
                    </a:lnTo>
                    <a:lnTo>
                      <a:pt x="510" y="34"/>
                    </a:lnTo>
                    <a:lnTo>
                      <a:pt x="522" y="34"/>
                    </a:lnTo>
                    <a:lnTo>
                      <a:pt x="527" y="28"/>
                    </a:lnTo>
                    <a:lnTo>
                      <a:pt x="533" y="23"/>
                    </a:lnTo>
                    <a:lnTo>
                      <a:pt x="538" y="17"/>
                    </a:lnTo>
                    <a:lnTo>
                      <a:pt x="550" y="12"/>
                    </a:lnTo>
                    <a:lnTo>
                      <a:pt x="555" y="12"/>
                    </a:lnTo>
                    <a:lnTo>
                      <a:pt x="561" y="6"/>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16" name="Freeform 1210"/>
              <p:cNvSpPr>
                <a:spLocks/>
              </p:cNvSpPr>
              <p:nvPr/>
            </p:nvSpPr>
            <p:spPr bwMode="auto">
              <a:xfrm>
                <a:off x="2043" y="1793"/>
                <a:ext cx="572" cy="566"/>
              </a:xfrm>
              <a:custGeom>
                <a:avLst/>
                <a:gdLst>
                  <a:gd name="T0" fmla="*/ 6 w 572"/>
                  <a:gd name="T1" fmla="*/ 453 h 566"/>
                  <a:gd name="T2" fmla="*/ 17 w 572"/>
                  <a:gd name="T3" fmla="*/ 448 h 566"/>
                  <a:gd name="T4" fmla="*/ 34 w 572"/>
                  <a:gd name="T5" fmla="*/ 437 h 566"/>
                  <a:gd name="T6" fmla="*/ 45 w 572"/>
                  <a:gd name="T7" fmla="*/ 425 h 566"/>
                  <a:gd name="T8" fmla="*/ 62 w 572"/>
                  <a:gd name="T9" fmla="*/ 420 h 566"/>
                  <a:gd name="T10" fmla="*/ 79 w 572"/>
                  <a:gd name="T11" fmla="*/ 409 h 566"/>
                  <a:gd name="T12" fmla="*/ 90 w 572"/>
                  <a:gd name="T13" fmla="*/ 403 h 566"/>
                  <a:gd name="T14" fmla="*/ 107 w 572"/>
                  <a:gd name="T15" fmla="*/ 392 h 566"/>
                  <a:gd name="T16" fmla="*/ 118 w 572"/>
                  <a:gd name="T17" fmla="*/ 386 h 566"/>
                  <a:gd name="T18" fmla="*/ 135 w 572"/>
                  <a:gd name="T19" fmla="*/ 381 h 566"/>
                  <a:gd name="T20" fmla="*/ 146 w 572"/>
                  <a:gd name="T21" fmla="*/ 375 h 566"/>
                  <a:gd name="T22" fmla="*/ 163 w 572"/>
                  <a:gd name="T23" fmla="*/ 381 h 566"/>
                  <a:gd name="T24" fmla="*/ 174 w 572"/>
                  <a:gd name="T25" fmla="*/ 386 h 566"/>
                  <a:gd name="T26" fmla="*/ 191 w 572"/>
                  <a:gd name="T27" fmla="*/ 403 h 566"/>
                  <a:gd name="T28" fmla="*/ 202 w 572"/>
                  <a:gd name="T29" fmla="*/ 442 h 566"/>
                  <a:gd name="T30" fmla="*/ 219 w 572"/>
                  <a:gd name="T31" fmla="*/ 504 h 566"/>
                  <a:gd name="T32" fmla="*/ 236 w 572"/>
                  <a:gd name="T33" fmla="*/ 554 h 566"/>
                  <a:gd name="T34" fmla="*/ 247 w 572"/>
                  <a:gd name="T35" fmla="*/ 560 h 566"/>
                  <a:gd name="T36" fmla="*/ 264 w 572"/>
                  <a:gd name="T37" fmla="*/ 420 h 566"/>
                  <a:gd name="T38" fmla="*/ 275 w 572"/>
                  <a:gd name="T39" fmla="*/ 285 h 566"/>
                  <a:gd name="T40" fmla="*/ 292 w 572"/>
                  <a:gd name="T41" fmla="*/ 274 h 566"/>
                  <a:gd name="T42" fmla="*/ 303 w 572"/>
                  <a:gd name="T43" fmla="*/ 140 h 566"/>
                  <a:gd name="T44" fmla="*/ 320 w 572"/>
                  <a:gd name="T45" fmla="*/ 0 h 566"/>
                  <a:gd name="T46" fmla="*/ 331 w 572"/>
                  <a:gd name="T47" fmla="*/ 5 h 566"/>
                  <a:gd name="T48" fmla="*/ 348 w 572"/>
                  <a:gd name="T49" fmla="*/ 56 h 566"/>
                  <a:gd name="T50" fmla="*/ 365 w 572"/>
                  <a:gd name="T51" fmla="*/ 117 h 566"/>
                  <a:gd name="T52" fmla="*/ 376 w 572"/>
                  <a:gd name="T53" fmla="*/ 156 h 566"/>
                  <a:gd name="T54" fmla="*/ 393 w 572"/>
                  <a:gd name="T55" fmla="*/ 173 h 566"/>
                  <a:gd name="T56" fmla="*/ 404 w 572"/>
                  <a:gd name="T57" fmla="*/ 179 h 566"/>
                  <a:gd name="T58" fmla="*/ 421 w 572"/>
                  <a:gd name="T59" fmla="*/ 184 h 566"/>
                  <a:gd name="T60" fmla="*/ 432 w 572"/>
                  <a:gd name="T61" fmla="*/ 179 h 566"/>
                  <a:gd name="T62" fmla="*/ 449 w 572"/>
                  <a:gd name="T63" fmla="*/ 173 h 566"/>
                  <a:gd name="T64" fmla="*/ 460 w 572"/>
                  <a:gd name="T65" fmla="*/ 168 h 566"/>
                  <a:gd name="T66" fmla="*/ 477 w 572"/>
                  <a:gd name="T67" fmla="*/ 156 h 566"/>
                  <a:gd name="T68" fmla="*/ 488 w 572"/>
                  <a:gd name="T69" fmla="*/ 151 h 566"/>
                  <a:gd name="T70" fmla="*/ 505 w 572"/>
                  <a:gd name="T71" fmla="*/ 140 h 566"/>
                  <a:gd name="T72" fmla="*/ 522 w 572"/>
                  <a:gd name="T73" fmla="*/ 134 h 566"/>
                  <a:gd name="T74" fmla="*/ 533 w 572"/>
                  <a:gd name="T75" fmla="*/ 123 h 566"/>
                  <a:gd name="T76" fmla="*/ 550 w 572"/>
                  <a:gd name="T77" fmla="*/ 112 h 566"/>
                  <a:gd name="T78" fmla="*/ 561 w 572"/>
                  <a:gd name="T79" fmla="*/ 106 h 56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72"/>
                  <a:gd name="T121" fmla="*/ 0 h 566"/>
                  <a:gd name="T122" fmla="*/ 572 w 572"/>
                  <a:gd name="T123" fmla="*/ 566 h 56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72" h="566">
                    <a:moveTo>
                      <a:pt x="0" y="459"/>
                    </a:moveTo>
                    <a:lnTo>
                      <a:pt x="6" y="453"/>
                    </a:lnTo>
                    <a:lnTo>
                      <a:pt x="12" y="448"/>
                    </a:lnTo>
                    <a:lnTo>
                      <a:pt x="17" y="448"/>
                    </a:lnTo>
                    <a:lnTo>
                      <a:pt x="28" y="442"/>
                    </a:lnTo>
                    <a:lnTo>
                      <a:pt x="34" y="437"/>
                    </a:lnTo>
                    <a:lnTo>
                      <a:pt x="40" y="431"/>
                    </a:lnTo>
                    <a:lnTo>
                      <a:pt x="45" y="425"/>
                    </a:lnTo>
                    <a:lnTo>
                      <a:pt x="56" y="425"/>
                    </a:lnTo>
                    <a:lnTo>
                      <a:pt x="62" y="420"/>
                    </a:lnTo>
                    <a:lnTo>
                      <a:pt x="68" y="414"/>
                    </a:lnTo>
                    <a:lnTo>
                      <a:pt x="79" y="409"/>
                    </a:lnTo>
                    <a:lnTo>
                      <a:pt x="84" y="409"/>
                    </a:lnTo>
                    <a:lnTo>
                      <a:pt x="90" y="403"/>
                    </a:lnTo>
                    <a:lnTo>
                      <a:pt x="96" y="397"/>
                    </a:lnTo>
                    <a:lnTo>
                      <a:pt x="107" y="392"/>
                    </a:lnTo>
                    <a:lnTo>
                      <a:pt x="112" y="392"/>
                    </a:lnTo>
                    <a:lnTo>
                      <a:pt x="118" y="386"/>
                    </a:lnTo>
                    <a:lnTo>
                      <a:pt x="124" y="386"/>
                    </a:lnTo>
                    <a:lnTo>
                      <a:pt x="135" y="381"/>
                    </a:lnTo>
                    <a:lnTo>
                      <a:pt x="140" y="381"/>
                    </a:lnTo>
                    <a:lnTo>
                      <a:pt x="146" y="375"/>
                    </a:lnTo>
                    <a:lnTo>
                      <a:pt x="157" y="375"/>
                    </a:lnTo>
                    <a:lnTo>
                      <a:pt x="163" y="381"/>
                    </a:lnTo>
                    <a:lnTo>
                      <a:pt x="168" y="381"/>
                    </a:lnTo>
                    <a:lnTo>
                      <a:pt x="174" y="386"/>
                    </a:lnTo>
                    <a:lnTo>
                      <a:pt x="185" y="392"/>
                    </a:lnTo>
                    <a:lnTo>
                      <a:pt x="191" y="403"/>
                    </a:lnTo>
                    <a:lnTo>
                      <a:pt x="196" y="420"/>
                    </a:lnTo>
                    <a:lnTo>
                      <a:pt x="202" y="442"/>
                    </a:lnTo>
                    <a:lnTo>
                      <a:pt x="213" y="470"/>
                    </a:lnTo>
                    <a:lnTo>
                      <a:pt x="219" y="504"/>
                    </a:lnTo>
                    <a:lnTo>
                      <a:pt x="225" y="526"/>
                    </a:lnTo>
                    <a:lnTo>
                      <a:pt x="236" y="554"/>
                    </a:lnTo>
                    <a:lnTo>
                      <a:pt x="241" y="566"/>
                    </a:lnTo>
                    <a:lnTo>
                      <a:pt x="247" y="560"/>
                    </a:lnTo>
                    <a:lnTo>
                      <a:pt x="253" y="515"/>
                    </a:lnTo>
                    <a:lnTo>
                      <a:pt x="264" y="420"/>
                    </a:lnTo>
                    <a:lnTo>
                      <a:pt x="269" y="336"/>
                    </a:lnTo>
                    <a:lnTo>
                      <a:pt x="275" y="285"/>
                    </a:lnTo>
                    <a:lnTo>
                      <a:pt x="286" y="280"/>
                    </a:lnTo>
                    <a:lnTo>
                      <a:pt x="292" y="274"/>
                    </a:lnTo>
                    <a:lnTo>
                      <a:pt x="297" y="224"/>
                    </a:lnTo>
                    <a:lnTo>
                      <a:pt x="303" y="140"/>
                    </a:lnTo>
                    <a:lnTo>
                      <a:pt x="314" y="44"/>
                    </a:lnTo>
                    <a:lnTo>
                      <a:pt x="320" y="0"/>
                    </a:lnTo>
                    <a:lnTo>
                      <a:pt x="325" y="0"/>
                    </a:lnTo>
                    <a:lnTo>
                      <a:pt x="331" y="5"/>
                    </a:lnTo>
                    <a:lnTo>
                      <a:pt x="342" y="33"/>
                    </a:lnTo>
                    <a:lnTo>
                      <a:pt x="348" y="56"/>
                    </a:lnTo>
                    <a:lnTo>
                      <a:pt x="353" y="89"/>
                    </a:lnTo>
                    <a:lnTo>
                      <a:pt x="365" y="117"/>
                    </a:lnTo>
                    <a:lnTo>
                      <a:pt x="370" y="140"/>
                    </a:lnTo>
                    <a:lnTo>
                      <a:pt x="376" y="156"/>
                    </a:lnTo>
                    <a:lnTo>
                      <a:pt x="381" y="168"/>
                    </a:lnTo>
                    <a:lnTo>
                      <a:pt x="393" y="173"/>
                    </a:lnTo>
                    <a:lnTo>
                      <a:pt x="398" y="179"/>
                    </a:lnTo>
                    <a:lnTo>
                      <a:pt x="404" y="179"/>
                    </a:lnTo>
                    <a:lnTo>
                      <a:pt x="409" y="184"/>
                    </a:lnTo>
                    <a:lnTo>
                      <a:pt x="421" y="184"/>
                    </a:lnTo>
                    <a:lnTo>
                      <a:pt x="426" y="179"/>
                    </a:lnTo>
                    <a:lnTo>
                      <a:pt x="432" y="179"/>
                    </a:lnTo>
                    <a:lnTo>
                      <a:pt x="443" y="173"/>
                    </a:lnTo>
                    <a:lnTo>
                      <a:pt x="449" y="173"/>
                    </a:lnTo>
                    <a:lnTo>
                      <a:pt x="454" y="168"/>
                    </a:lnTo>
                    <a:lnTo>
                      <a:pt x="460" y="168"/>
                    </a:lnTo>
                    <a:lnTo>
                      <a:pt x="471" y="162"/>
                    </a:lnTo>
                    <a:lnTo>
                      <a:pt x="477" y="156"/>
                    </a:lnTo>
                    <a:lnTo>
                      <a:pt x="482" y="151"/>
                    </a:lnTo>
                    <a:lnTo>
                      <a:pt x="488" y="151"/>
                    </a:lnTo>
                    <a:lnTo>
                      <a:pt x="499" y="145"/>
                    </a:lnTo>
                    <a:lnTo>
                      <a:pt x="505" y="140"/>
                    </a:lnTo>
                    <a:lnTo>
                      <a:pt x="510" y="134"/>
                    </a:lnTo>
                    <a:lnTo>
                      <a:pt x="522" y="134"/>
                    </a:lnTo>
                    <a:lnTo>
                      <a:pt x="527" y="128"/>
                    </a:lnTo>
                    <a:lnTo>
                      <a:pt x="533" y="123"/>
                    </a:lnTo>
                    <a:lnTo>
                      <a:pt x="538" y="117"/>
                    </a:lnTo>
                    <a:lnTo>
                      <a:pt x="550" y="112"/>
                    </a:lnTo>
                    <a:lnTo>
                      <a:pt x="555" y="112"/>
                    </a:lnTo>
                    <a:lnTo>
                      <a:pt x="561" y="106"/>
                    </a:lnTo>
                    <a:lnTo>
                      <a:pt x="572" y="10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17" name="Rectangle 1211"/>
              <p:cNvSpPr>
                <a:spLocks noChangeArrowheads="1"/>
              </p:cNvSpPr>
              <p:nvPr/>
            </p:nvSpPr>
            <p:spPr bwMode="auto">
              <a:xfrm>
                <a:off x="2800" y="1793"/>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618" name="Rectangle 1212"/>
              <p:cNvSpPr>
                <a:spLocks noChangeArrowheads="1"/>
              </p:cNvSpPr>
              <p:nvPr/>
            </p:nvSpPr>
            <p:spPr bwMode="auto">
              <a:xfrm>
                <a:off x="2800" y="1793"/>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19" name="Freeform 1213"/>
              <p:cNvSpPr>
                <a:spLocks/>
              </p:cNvSpPr>
              <p:nvPr/>
            </p:nvSpPr>
            <p:spPr bwMode="auto">
              <a:xfrm>
                <a:off x="2906"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0" name="Freeform 1214"/>
              <p:cNvSpPr>
                <a:spLocks/>
              </p:cNvSpPr>
              <p:nvPr/>
            </p:nvSpPr>
            <p:spPr bwMode="auto">
              <a:xfrm>
                <a:off x="3086"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1" name="Freeform 1215"/>
              <p:cNvSpPr>
                <a:spLocks/>
              </p:cNvSpPr>
              <p:nvPr/>
            </p:nvSpPr>
            <p:spPr bwMode="auto">
              <a:xfrm>
                <a:off x="3259"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2" name="Freeform 1216"/>
              <p:cNvSpPr>
                <a:spLocks/>
              </p:cNvSpPr>
              <p:nvPr/>
            </p:nvSpPr>
            <p:spPr bwMode="auto">
              <a:xfrm>
                <a:off x="2800" y="2185"/>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3" name="Freeform 1217"/>
              <p:cNvSpPr>
                <a:spLocks/>
              </p:cNvSpPr>
              <p:nvPr/>
            </p:nvSpPr>
            <p:spPr bwMode="auto">
              <a:xfrm>
                <a:off x="2800" y="2073"/>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4" name="Freeform 1218"/>
              <p:cNvSpPr>
                <a:spLocks/>
              </p:cNvSpPr>
              <p:nvPr/>
            </p:nvSpPr>
            <p:spPr bwMode="auto">
              <a:xfrm>
                <a:off x="2800" y="1961"/>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5" name="Line 1219"/>
              <p:cNvSpPr>
                <a:spLocks noChangeShapeType="1"/>
              </p:cNvSpPr>
              <p:nvPr/>
            </p:nvSpPr>
            <p:spPr bwMode="auto">
              <a:xfrm>
                <a:off x="2800"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26" name="Freeform 1220"/>
              <p:cNvSpPr>
                <a:spLocks/>
              </p:cNvSpPr>
              <p:nvPr/>
            </p:nvSpPr>
            <p:spPr bwMode="auto">
              <a:xfrm>
                <a:off x="2800"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7" name="Line 1221"/>
              <p:cNvSpPr>
                <a:spLocks noChangeShapeType="1"/>
              </p:cNvSpPr>
              <p:nvPr/>
            </p:nvSpPr>
            <p:spPr bwMode="auto">
              <a:xfrm flipV="1">
                <a:off x="2800"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28" name="Line 1222"/>
              <p:cNvSpPr>
                <a:spLocks noChangeShapeType="1"/>
              </p:cNvSpPr>
              <p:nvPr/>
            </p:nvSpPr>
            <p:spPr bwMode="auto">
              <a:xfrm>
                <a:off x="2800" y="2359"/>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29" name="Line 1223"/>
              <p:cNvSpPr>
                <a:spLocks noChangeShapeType="1"/>
              </p:cNvSpPr>
              <p:nvPr/>
            </p:nvSpPr>
            <p:spPr bwMode="auto">
              <a:xfrm flipV="1">
                <a:off x="2800"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0" name="Line 1224"/>
              <p:cNvSpPr>
                <a:spLocks noChangeShapeType="1"/>
              </p:cNvSpPr>
              <p:nvPr/>
            </p:nvSpPr>
            <p:spPr bwMode="auto">
              <a:xfrm flipV="1">
                <a:off x="2906"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1" name="Line 1225"/>
              <p:cNvSpPr>
                <a:spLocks noChangeShapeType="1"/>
              </p:cNvSpPr>
              <p:nvPr/>
            </p:nvSpPr>
            <p:spPr bwMode="auto">
              <a:xfrm>
                <a:off x="2906"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2" name="Line 1226"/>
              <p:cNvSpPr>
                <a:spLocks noChangeShapeType="1"/>
              </p:cNvSpPr>
              <p:nvPr/>
            </p:nvSpPr>
            <p:spPr bwMode="auto">
              <a:xfrm flipV="1">
                <a:off x="3086"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3" name="Line 1227"/>
              <p:cNvSpPr>
                <a:spLocks noChangeShapeType="1"/>
              </p:cNvSpPr>
              <p:nvPr/>
            </p:nvSpPr>
            <p:spPr bwMode="auto">
              <a:xfrm>
                <a:off x="3086"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4" name="Line 1228"/>
              <p:cNvSpPr>
                <a:spLocks noChangeShapeType="1"/>
              </p:cNvSpPr>
              <p:nvPr/>
            </p:nvSpPr>
            <p:spPr bwMode="auto">
              <a:xfrm flipV="1">
                <a:off x="3259"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5" name="Line 1229"/>
              <p:cNvSpPr>
                <a:spLocks noChangeShapeType="1"/>
              </p:cNvSpPr>
              <p:nvPr/>
            </p:nvSpPr>
            <p:spPr bwMode="auto">
              <a:xfrm>
                <a:off x="3259"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92166" name="Group 1230"/>
            <p:cNvGrpSpPr>
              <a:grpSpLocks/>
            </p:cNvGrpSpPr>
            <p:nvPr/>
          </p:nvGrpSpPr>
          <p:grpSpPr bwMode="auto">
            <a:xfrm>
              <a:off x="1292" y="1793"/>
              <a:ext cx="2831" cy="2136"/>
              <a:chOff x="1292" y="1793"/>
              <a:chExt cx="2831" cy="2136"/>
            </a:xfrm>
          </p:grpSpPr>
          <p:sp>
            <p:nvSpPr>
              <p:cNvPr id="92236" name="Line 1231"/>
              <p:cNvSpPr>
                <a:spLocks noChangeShapeType="1"/>
              </p:cNvSpPr>
              <p:nvPr/>
            </p:nvSpPr>
            <p:spPr bwMode="auto">
              <a:xfrm>
                <a:off x="2800" y="2185"/>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7" name="Line 1232"/>
              <p:cNvSpPr>
                <a:spLocks noChangeShapeType="1"/>
              </p:cNvSpPr>
              <p:nvPr/>
            </p:nvSpPr>
            <p:spPr bwMode="auto">
              <a:xfrm flipH="1">
                <a:off x="3360" y="2185"/>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8" name="Line 1233"/>
              <p:cNvSpPr>
                <a:spLocks noChangeShapeType="1"/>
              </p:cNvSpPr>
              <p:nvPr/>
            </p:nvSpPr>
            <p:spPr bwMode="auto">
              <a:xfrm>
                <a:off x="2800" y="207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9" name="Line 1234"/>
              <p:cNvSpPr>
                <a:spLocks noChangeShapeType="1"/>
              </p:cNvSpPr>
              <p:nvPr/>
            </p:nvSpPr>
            <p:spPr bwMode="auto">
              <a:xfrm flipH="1">
                <a:off x="3360" y="2073"/>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40" name="Line 1235"/>
              <p:cNvSpPr>
                <a:spLocks noChangeShapeType="1"/>
              </p:cNvSpPr>
              <p:nvPr/>
            </p:nvSpPr>
            <p:spPr bwMode="auto">
              <a:xfrm>
                <a:off x="2800" y="1961"/>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41" name="Line 1236"/>
              <p:cNvSpPr>
                <a:spLocks noChangeShapeType="1"/>
              </p:cNvSpPr>
              <p:nvPr/>
            </p:nvSpPr>
            <p:spPr bwMode="auto">
              <a:xfrm flipH="1">
                <a:off x="3360" y="1961"/>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42" name="Line 1237"/>
              <p:cNvSpPr>
                <a:spLocks noChangeShapeType="1"/>
              </p:cNvSpPr>
              <p:nvPr/>
            </p:nvSpPr>
            <p:spPr bwMode="auto">
              <a:xfrm>
                <a:off x="2800"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43" name="Freeform 1238"/>
              <p:cNvSpPr>
                <a:spLocks/>
              </p:cNvSpPr>
              <p:nvPr/>
            </p:nvSpPr>
            <p:spPr bwMode="auto">
              <a:xfrm>
                <a:off x="2800"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44" name="Line 1239"/>
              <p:cNvSpPr>
                <a:spLocks noChangeShapeType="1"/>
              </p:cNvSpPr>
              <p:nvPr/>
            </p:nvSpPr>
            <p:spPr bwMode="auto">
              <a:xfrm flipV="1">
                <a:off x="2800"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45" name="Freeform 1240"/>
              <p:cNvSpPr>
                <a:spLocks/>
              </p:cNvSpPr>
              <p:nvPr/>
            </p:nvSpPr>
            <p:spPr bwMode="auto">
              <a:xfrm>
                <a:off x="2800" y="1893"/>
                <a:ext cx="572" cy="359"/>
              </a:xfrm>
              <a:custGeom>
                <a:avLst/>
                <a:gdLst>
                  <a:gd name="T0" fmla="*/ 6 w 572"/>
                  <a:gd name="T1" fmla="*/ 353 h 359"/>
                  <a:gd name="T2" fmla="*/ 22 w 572"/>
                  <a:gd name="T3" fmla="*/ 342 h 359"/>
                  <a:gd name="T4" fmla="*/ 39 w 572"/>
                  <a:gd name="T5" fmla="*/ 331 h 359"/>
                  <a:gd name="T6" fmla="*/ 62 w 572"/>
                  <a:gd name="T7" fmla="*/ 320 h 359"/>
                  <a:gd name="T8" fmla="*/ 78 w 572"/>
                  <a:gd name="T9" fmla="*/ 309 h 359"/>
                  <a:gd name="T10" fmla="*/ 95 w 572"/>
                  <a:gd name="T11" fmla="*/ 297 h 359"/>
                  <a:gd name="T12" fmla="*/ 112 w 572"/>
                  <a:gd name="T13" fmla="*/ 286 h 359"/>
                  <a:gd name="T14" fmla="*/ 129 w 572"/>
                  <a:gd name="T15" fmla="*/ 275 h 359"/>
                  <a:gd name="T16" fmla="*/ 151 w 572"/>
                  <a:gd name="T17" fmla="*/ 264 h 359"/>
                  <a:gd name="T18" fmla="*/ 168 w 572"/>
                  <a:gd name="T19" fmla="*/ 253 h 359"/>
                  <a:gd name="T20" fmla="*/ 185 w 572"/>
                  <a:gd name="T21" fmla="*/ 241 h 359"/>
                  <a:gd name="T22" fmla="*/ 202 w 572"/>
                  <a:gd name="T23" fmla="*/ 230 h 359"/>
                  <a:gd name="T24" fmla="*/ 218 w 572"/>
                  <a:gd name="T25" fmla="*/ 219 h 359"/>
                  <a:gd name="T26" fmla="*/ 241 w 572"/>
                  <a:gd name="T27" fmla="*/ 208 h 359"/>
                  <a:gd name="T28" fmla="*/ 258 w 572"/>
                  <a:gd name="T29" fmla="*/ 197 h 359"/>
                  <a:gd name="T30" fmla="*/ 275 w 572"/>
                  <a:gd name="T31" fmla="*/ 185 h 359"/>
                  <a:gd name="T32" fmla="*/ 291 w 572"/>
                  <a:gd name="T33" fmla="*/ 174 h 359"/>
                  <a:gd name="T34" fmla="*/ 308 w 572"/>
                  <a:gd name="T35" fmla="*/ 163 h 359"/>
                  <a:gd name="T36" fmla="*/ 325 w 572"/>
                  <a:gd name="T37" fmla="*/ 152 h 359"/>
                  <a:gd name="T38" fmla="*/ 347 w 572"/>
                  <a:gd name="T39" fmla="*/ 141 h 359"/>
                  <a:gd name="T40" fmla="*/ 364 w 572"/>
                  <a:gd name="T41" fmla="*/ 129 h 359"/>
                  <a:gd name="T42" fmla="*/ 381 w 572"/>
                  <a:gd name="T43" fmla="*/ 118 h 359"/>
                  <a:gd name="T44" fmla="*/ 398 w 572"/>
                  <a:gd name="T45" fmla="*/ 107 h 359"/>
                  <a:gd name="T46" fmla="*/ 415 w 572"/>
                  <a:gd name="T47" fmla="*/ 96 h 359"/>
                  <a:gd name="T48" fmla="*/ 437 w 572"/>
                  <a:gd name="T49" fmla="*/ 84 h 359"/>
                  <a:gd name="T50" fmla="*/ 454 w 572"/>
                  <a:gd name="T51" fmla="*/ 73 h 359"/>
                  <a:gd name="T52" fmla="*/ 471 w 572"/>
                  <a:gd name="T53" fmla="*/ 62 h 359"/>
                  <a:gd name="T54" fmla="*/ 487 w 572"/>
                  <a:gd name="T55" fmla="*/ 51 h 359"/>
                  <a:gd name="T56" fmla="*/ 504 w 572"/>
                  <a:gd name="T57" fmla="*/ 40 h 359"/>
                  <a:gd name="T58" fmla="*/ 527 w 572"/>
                  <a:gd name="T59" fmla="*/ 28 h 359"/>
                  <a:gd name="T60" fmla="*/ 544 w 572"/>
                  <a:gd name="T61" fmla="*/ 17 h 359"/>
                  <a:gd name="T62" fmla="*/ 560 w 572"/>
                  <a:gd name="T63" fmla="*/ 6 h 3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72"/>
                  <a:gd name="T97" fmla="*/ 0 h 359"/>
                  <a:gd name="T98" fmla="*/ 572 w 572"/>
                  <a:gd name="T99" fmla="*/ 359 h 35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72" h="359">
                    <a:moveTo>
                      <a:pt x="0" y="359"/>
                    </a:moveTo>
                    <a:lnTo>
                      <a:pt x="6" y="353"/>
                    </a:lnTo>
                    <a:lnTo>
                      <a:pt x="17" y="348"/>
                    </a:lnTo>
                    <a:lnTo>
                      <a:pt x="22" y="342"/>
                    </a:lnTo>
                    <a:lnTo>
                      <a:pt x="34" y="337"/>
                    </a:lnTo>
                    <a:lnTo>
                      <a:pt x="39" y="331"/>
                    </a:lnTo>
                    <a:lnTo>
                      <a:pt x="50" y="325"/>
                    </a:lnTo>
                    <a:lnTo>
                      <a:pt x="62" y="320"/>
                    </a:lnTo>
                    <a:lnTo>
                      <a:pt x="67" y="314"/>
                    </a:lnTo>
                    <a:lnTo>
                      <a:pt x="78" y="309"/>
                    </a:lnTo>
                    <a:lnTo>
                      <a:pt x="84" y="303"/>
                    </a:lnTo>
                    <a:lnTo>
                      <a:pt x="95" y="297"/>
                    </a:lnTo>
                    <a:lnTo>
                      <a:pt x="106" y="292"/>
                    </a:lnTo>
                    <a:lnTo>
                      <a:pt x="112" y="286"/>
                    </a:lnTo>
                    <a:lnTo>
                      <a:pt x="123" y="281"/>
                    </a:lnTo>
                    <a:lnTo>
                      <a:pt x="129" y="275"/>
                    </a:lnTo>
                    <a:lnTo>
                      <a:pt x="140" y="269"/>
                    </a:lnTo>
                    <a:lnTo>
                      <a:pt x="151" y="264"/>
                    </a:lnTo>
                    <a:lnTo>
                      <a:pt x="157" y="258"/>
                    </a:lnTo>
                    <a:lnTo>
                      <a:pt x="168" y="253"/>
                    </a:lnTo>
                    <a:lnTo>
                      <a:pt x="174" y="247"/>
                    </a:lnTo>
                    <a:lnTo>
                      <a:pt x="185" y="241"/>
                    </a:lnTo>
                    <a:lnTo>
                      <a:pt x="196" y="236"/>
                    </a:lnTo>
                    <a:lnTo>
                      <a:pt x="202" y="230"/>
                    </a:lnTo>
                    <a:lnTo>
                      <a:pt x="213" y="225"/>
                    </a:lnTo>
                    <a:lnTo>
                      <a:pt x="218" y="219"/>
                    </a:lnTo>
                    <a:lnTo>
                      <a:pt x="230" y="213"/>
                    </a:lnTo>
                    <a:lnTo>
                      <a:pt x="241" y="208"/>
                    </a:lnTo>
                    <a:lnTo>
                      <a:pt x="247" y="202"/>
                    </a:lnTo>
                    <a:lnTo>
                      <a:pt x="258" y="197"/>
                    </a:lnTo>
                    <a:lnTo>
                      <a:pt x="263" y="191"/>
                    </a:lnTo>
                    <a:lnTo>
                      <a:pt x="275" y="185"/>
                    </a:lnTo>
                    <a:lnTo>
                      <a:pt x="286" y="180"/>
                    </a:lnTo>
                    <a:lnTo>
                      <a:pt x="291" y="174"/>
                    </a:lnTo>
                    <a:lnTo>
                      <a:pt x="303" y="169"/>
                    </a:lnTo>
                    <a:lnTo>
                      <a:pt x="308" y="163"/>
                    </a:lnTo>
                    <a:lnTo>
                      <a:pt x="319" y="157"/>
                    </a:lnTo>
                    <a:lnTo>
                      <a:pt x="325" y="152"/>
                    </a:lnTo>
                    <a:lnTo>
                      <a:pt x="336" y="146"/>
                    </a:lnTo>
                    <a:lnTo>
                      <a:pt x="347" y="141"/>
                    </a:lnTo>
                    <a:lnTo>
                      <a:pt x="353" y="135"/>
                    </a:lnTo>
                    <a:lnTo>
                      <a:pt x="364" y="129"/>
                    </a:lnTo>
                    <a:lnTo>
                      <a:pt x="370" y="124"/>
                    </a:lnTo>
                    <a:lnTo>
                      <a:pt x="381" y="118"/>
                    </a:lnTo>
                    <a:lnTo>
                      <a:pt x="392" y="113"/>
                    </a:lnTo>
                    <a:lnTo>
                      <a:pt x="398" y="107"/>
                    </a:lnTo>
                    <a:lnTo>
                      <a:pt x="409" y="101"/>
                    </a:lnTo>
                    <a:lnTo>
                      <a:pt x="415" y="96"/>
                    </a:lnTo>
                    <a:lnTo>
                      <a:pt x="426" y="90"/>
                    </a:lnTo>
                    <a:lnTo>
                      <a:pt x="437" y="84"/>
                    </a:lnTo>
                    <a:lnTo>
                      <a:pt x="443" y="79"/>
                    </a:lnTo>
                    <a:lnTo>
                      <a:pt x="454" y="73"/>
                    </a:lnTo>
                    <a:lnTo>
                      <a:pt x="459" y="68"/>
                    </a:lnTo>
                    <a:lnTo>
                      <a:pt x="471" y="62"/>
                    </a:lnTo>
                    <a:lnTo>
                      <a:pt x="482" y="56"/>
                    </a:lnTo>
                    <a:lnTo>
                      <a:pt x="487" y="51"/>
                    </a:lnTo>
                    <a:lnTo>
                      <a:pt x="499" y="45"/>
                    </a:lnTo>
                    <a:lnTo>
                      <a:pt x="504" y="40"/>
                    </a:lnTo>
                    <a:lnTo>
                      <a:pt x="516" y="34"/>
                    </a:lnTo>
                    <a:lnTo>
                      <a:pt x="527" y="28"/>
                    </a:lnTo>
                    <a:lnTo>
                      <a:pt x="532" y="23"/>
                    </a:lnTo>
                    <a:lnTo>
                      <a:pt x="544" y="17"/>
                    </a:lnTo>
                    <a:lnTo>
                      <a:pt x="549" y="12"/>
                    </a:lnTo>
                    <a:lnTo>
                      <a:pt x="560" y="6"/>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46" name="Freeform 1241"/>
              <p:cNvSpPr>
                <a:spLocks/>
              </p:cNvSpPr>
              <p:nvPr/>
            </p:nvSpPr>
            <p:spPr bwMode="auto">
              <a:xfrm>
                <a:off x="2800" y="1793"/>
                <a:ext cx="572" cy="566"/>
              </a:xfrm>
              <a:custGeom>
                <a:avLst/>
                <a:gdLst>
                  <a:gd name="T0" fmla="*/ 6 w 572"/>
                  <a:gd name="T1" fmla="*/ 453 h 566"/>
                  <a:gd name="T2" fmla="*/ 22 w 572"/>
                  <a:gd name="T3" fmla="*/ 442 h 566"/>
                  <a:gd name="T4" fmla="*/ 39 w 572"/>
                  <a:gd name="T5" fmla="*/ 431 h 566"/>
                  <a:gd name="T6" fmla="*/ 62 w 572"/>
                  <a:gd name="T7" fmla="*/ 420 h 566"/>
                  <a:gd name="T8" fmla="*/ 78 w 572"/>
                  <a:gd name="T9" fmla="*/ 409 h 566"/>
                  <a:gd name="T10" fmla="*/ 95 w 572"/>
                  <a:gd name="T11" fmla="*/ 397 h 566"/>
                  <a:gd name="T12" fmla="*/ 112 w 572"/>
                  <a:gd name="T13" fmla="*/ 386 h 566"/>
                  <a:gd name="T14" fmla="*/ 129 w 572"/>
                  <a:gd name="T15" fmla="*/ 375 h 566"/>
                  <a:gd name="T16" fmla="*/ 151 w 572"/>
                  <a:gd name="T17" fmla="*/ 364 h 566"/>
                  <a:gd name="T18" fmla="*/ 168 w 572"/>
                  <a:gd name="T19" fmla="*/ 353 h 566"/>
                  <a:gd name="T20" fmla="*/ 185 w 572"/>
                  <a:gd name="T21" fmla="*/ 341 h 566"/>
                  <a:gd name="T22" fmla="*/ 202 w 572"/>
                  <a:gd name="T23" fmla="*/ 336 h 566"/>
                  <a:gd name="T24" fmla="*/ 218 w 572"/>
                  <a:gd name="T25" fmla="*/ 341 h 566"/>
                  <a:gd name="T26" fmla="*/ 241 w 572"/>
                  <a:gd name="T27" fmla="*/ 425 h 566"/>
                  <a:gd name="T28" fmla="*/ 258 w 572"/>
                  <a:gd name="T29" fmla="*/ 566 h 566"/>
                  <a:gd name="T30" fmla="*/ 275 w 572"/>
                  <a:gd name="T31" fmla="*/ 409 h 566"/>
                  <a:gd name="T32" fmla="*/ 291 w 572"/>
                  <a:gd name="T33" fmla="*/ 151 h 566"/>
                  <a:gd name="T34" fmla="*/ 308 w 572"/>
                  <a:gd name="T35" fmla="*/ 0 h 566"/>
                  <a:gd name="T36" fmla="*/ 325 w 572"/>
                  <a:gd name="T37" fmla="*/ 134 h 566"/>
                  <a:gd name="T38" fmla="*/ 347 w 572"/>
                  <a:gd name="T39" fmla="*/ 218 h 566"/>
                  <a:gd name="T40" fmla="*/ 364 w 572"/>
                  <a:gd name="T41" fmla="*/ 224 h 566"/>
                  <a:gd name="T42" fmla="*/ 381 w 572"/>
                  <a:gd name="T43" fmla="*/ 218 h 566"/>
                  <a:gd name="T44" fmla="*/ 398 w 572"/>
                  <a:gd name="T45" fmla="*/ 207 h 566"/>
                  <a:gd name="T46" fmla="*/ 415 w 572"/>
                  <a:gd name="T47" fmla="*/ 196 h 566"/>
                  <a:gd name="T48" fmla="*/ 437 w 572"/>
                  <a:gd name="T49" fmla="*/ 184 h 566"/>
                  <a:gd name="T50" fmla="*/ 454 w 572"/>
                  <a:gd name="T51" fmla="*/ 173 h 566"/>
                  <a:gd name="T52" fmla="*/ 471 w 572"/>
                  <a:gd name="T53" fmla="*/ 162 h 566"/>
                  <a:gd name="T54" fmla="*/ 487 w 572"/>
                  <a:gd name="T55" fmla="*/ 151 h 566"/>
                  <a:gd name="T56" fmla="*/ 504 w 572"/>
                  <a:gd name="T57" fmla="*/ 140 h 566"/>
                  <a:gd name="T58" fmla="*/ 527 w 572"/>
                  <a:gd name="T59" fmla="*/ 128 h 566"/>
                  <a:gd name="T60" fmla="*/ 544 w 572"/>
                  <a:gd name="T61" fmla="*/ 117 h 566"/>
                  <a:gd name="T62" fmla="*/ 560 w 572"/>
                  <a:gd name="T63" fmla="*/ 106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72"/>
                  <a:gd name="T97" fmla="*/ 0 h 566"/>
                  <a:gd name="T98" fmla="*/ 572 w 572"/>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72" h="566">
                    <a:moveTo>
                      <a:pt x="0" y="459"/>
                    </a:moveTo>
                    <a:lnTo>
                      <a:pt x="6" y="453"/>
                    </a:lnTo>
                    <a:lnTo>
                      <a:pt x="17" y="448"/>
                    </a:lnTo>
                    <a:lnTo>
                      <a:pt x="22" y="442"/>
                    </a:lnTo>
                    <a:lnTo>
                      <a:pt x="34" y="437"/>
                    </a:lnTo>
                    <a:lnTo>
                      <a:pt x="39" y="431"/>
                    </a:lnTo>
                    <a:lnTo>
                      <a:pt x="50" y="425"/>
                    </a:lnTo>
                    <a:lnTo>
                      <a:pt x="62" y="420"/>
                    </a:lnTo>
                    <a:lnTo>
                      <a:pt x="67" y="414"/>
                    </a:lnTo>
                    <a:lnTo>
                      <a:pt x="78" y="409"/>
                    </a:lnTo>
                    <a:lnTo>
                      <a:pt x="84" y="403"/>
                    </a:lnTo>
                    <a:lnTo>
                      <a:pt x="95" y="397"/>
                    </a:lnTo>
                    <a:lnTo>
                      <a:pt x="106" y="392"/>
                    </a:lnTo>
                    <a:lnTo>
                      <a:pt x="112" y="386"/>
                    </a:lnTo>
                    <a:lnTo>
                      <a:pt x="123" y="381"/>
                    </a:lnTo>
                    <a:lnTo>
                      <a:pt x="129" y="375"/>
                    </a:lnTo>
                    <a:lnTo>
                      <a:pt x="140" y="369"/>
                    </a:lnTo>
                    <a:lnTo>
                      <a:pt x="151" y="364"/>
                    </a:lnTo>
                    <a:lnTo>
                      <a:pt x="157" y="358"/>
                    </a:lnTo>
                    <a:lnTo>
                      <a:pt x="168" y="353"/>
                    </a:lnTo>
                    <a:lnTo>
                      <a:pt x="174" y="347"/>
                    </a:lnTo>
                    <a:lnTo>
                      <a:pt x="185" y="341"/>
                    </a:lnTo>
                    <a:lnTo>
                      <a:pt x="196" y="336"/>
                    </a:lnTo>
                    <a:lnTo>
                      <a:pt x="202" y="336"/>
                    </a:lnTo>
                    <a:lnTo>
                      <a:pt x="213" y="336"/>
                    </a:lnTo>
                    <a:lnTo>
                      <a:pt x="218" y="341"/>
                    </a:lnTo>
                    <a:lnTo>
                      <a:pt x="230" y="364"/>
                    </a:lnTo>
                    <a:lnTo>
                      <a:pt x="241" y="425"/>
                    </a:lnTo>
                    <a:lnTo>
                      <a:pt x="247" y="532"/>
                    </a:lnTo>
                    <a:lnTo>
                      <a:pt x="258" y="566"/>
                    </a:lnTo>
                    <a:lnTo>
                      <a:pt x="263" y="554"/>
                    </a:lnTo>
                    <a:lnTo>
                      <a:pt x="275" y="409"/>
                    </a:lnTo>
                    <a:lnTo>
                      <a:pt x="286" y="280"/>
                    </a:lnTo>
                    <a:lnTo>
                      <a:pt x="291" y="151"/>
                    </a:lnTo>
                    <a:lnTo>
                      <a:pt x="303" y="5"/>
                    </a:lnTo>
                    <a:lnTo>
                      <a:pt x="308" y="0"/>
                    </a:lnTo>
                    <a:lnTo>
                      <a:pt x="319" y="28"/>
                    </a:lnTo>
                    <a:lnTo>
                      <a:pt x="325" y="134"/>
                    </a:lnTo>
                    <a:lnTo>
                      <a:pt x="336" y="196"/>
                    </a:lnTo>
                    <a:lnTo>
                      <a:pt x="347" y="218"/>
                    </a:lnTo>
                    <a:lnTo>
                      <a:pt x="353" y="224"/>
                    </a:lnTo>
                    <a:lnTo>
                      <a:pt x="364" y="224"/>
                    </a:lnTo>
                    <a:lnTo>
                      <a:pt x="370" y="224"/>
                    </a:lnTo>
                    <a:lnTo>
                      <a:pt x="381" y="218"/>
                    </a:lnTo>
                    <a:lnTo>
                      <a:pt x="392" y="213"/>
                    </a:lnTo>
                    <a:lnTo>
                      <a:pt x="398" y="207"/>
                    </a:lnTo>
                    <a:lnTo>
                      <a:pt x="409" y="201"/>
                    </a:lnTo>
                    <a:lnTo>
                      <a:pt x="415" y="196"/>
                    </a:lnTo>
                    <a:lnTo>
                      <a:pt x="426" y="190"/>
                    </a:lnTo>
                    <a:lnTo>
                      <a:pt x="437" y="184"/>
                    </a:lnTo>
                    <a:lnTo>
                      <a:pt x="443" y="179"/>
                    </a:lnTo>
                    <a:lnTo>
                      <a:pt x="454" y="173"/>
                    </a:lnTo>
                    <a:lnTo>
                      <a:pt x="459" y="168"/>
                    </a:lnTo>
                    <a:lnTo>
                      <a:pt x="471" y="162"/>
                    </a:lnTo>
                    <a:lnTo>
                      <a:pt x="482" y="156"/>
                    </a:lnTo>
                    <a:lnTo>
                      <a:pt x="487" y="151"/>
                    </a:lnTo>
                    <a:lnTo>
                      <a:pt x="499" y="145"/>
                    </a:lnTo>
                    <a:lnTo>
                      <a:pt x="504" y="140"/>
                    </a:lnTo>
                    <a:lnTo>
                      <a:pt x="516" y="134"/>
                    </a:lnTo>
                    <a:lnTo>
                      <a:pt x="527" y="128"/>
                    </a:lnTo>
                    <a:lnTo>
                      <a:pt x="532" y="123"/>
                    </a:lnTo>
                    <a:lnTo>
                      <a:pt x="544" y="117"/>
                    </a:lnTo>
                    <a:lnTo>
                      <a:pt x="549" y="112"/>
                    </a:lnTo>
                    <a:lnTo>
                      <a:pt x="560" y="106"/>
                    </a:lnTo>
                    <a:lnTo>
                      <a:pt x="572" y="10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47" name="Rectangle 1242"/>
              <p:cNvSpPr>
                <a:spLocks noChangeArrowheads="1"/>
              </p:cNvSpPr>
              <p:nvPr/>
            </p:nvSpPr>
            <p:spPr bwMode="auto">
              <a:xfrm>
                <a:off x="3551" y="1793"/>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248" name="Rectangle 1243"/>
              <p:cNvSpPr>
                <a:spLocks noChangeArrowheads="1"/>
              </p:cNvSpPr>
              <p:nvPr/>
            </p:nvSpPr>
            <p:spPr bwMode="auto">
              <a:xfrm>
                <a:off x="3551" y="1793"/>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49" name="Freeform 1244"/>
              <p:cNvSpPr>
                <a:spLocks/>
              </p:cNvSpPr>
              <p:nvPr/>
            </p:nvSpPr>
            <p:spPr bwMode="auto">
              <a:xfrm>
                <a:off x="3613"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0" name="Freeform 1245"/>
              <p:cNvSpPr>
                <a:spLocks/>
              </p:cNvSpPr>
              <p:nvPr/>
            </p:nvSpPr>
            <p:spPr bwMode="auto">
              <a:xfrm>
                <a:off x="3837"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1" name="Freeform 1246"/>
              <p:cNvSpPr>
                <a:spLocks/>
              </p:cNvSpPr>
              <p:nvPr/>
            </p:nvSpPr>
            <p:spPr bwMode="auto">
              <a:xfrm>
                <a:off x="4055"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2" name="Freeform 1247"/>
              <p:cNvSpPr>
                <a:spLocks/>
              </p:cNvSpPr>
              <p:nvPr/>
            </p:nvSpPr>
            <p:spPr bwMode="auto">
              <a:xfrm>
                <a:off x="3551" y="2291"/>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3" name="Freeform 1248"/>
              <p:cNvSpPr>
                <a:spLocks/>
              </p:cNvSpPr>
              <p:nvPr/>
            </p:nvSpPr>
            <p:spPr bwMode="auto">
              <a:xfrm>
                <a:off x="3551" y="2073"/>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4" name="Freeform 1249"/>
              <p:cNvSpPr>
                <a:spLocks/>
              </p:cNvSpPr>
              <p:nvPr/>
            </p:nvSpPr>
            <p:spPr bwMode="auto">
              <a:xfrm>
                <a:off x="3551" y="185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5" name="Line 1250"/>
              <p:cNvSpPr>
                <a:spLocks noChangeShapeType="1"/>
              </p:cNvSpPr>
              <p:nvPr/>
            </p:nvSpPr>
            <p:spPr bwMode="auto">
              <a:xfrm>
                <a:off x="3551"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56" name="Freeform 1251"/>
              <p:cNvSpPr>
                <a:spLocks/>
              </p:cNvSpPr>
              <p:nvPr/>
            </p:nvSpPr>
            <p:spPr bwMode="auto">
              <a:xfrm>
                <a:off x="3551"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7" name="Line 1252"/>
              <p:cNvSpPr>
                <a:spLocks noChangeShapeType="1"/>
              </p:cNvSpPr>
              <p:nvPr/>
            </p:nvSpPr>
            <p:spPr bwMode="auto">
              <a:xfrm flipV="1">
                <a:off x="3551"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58" name="Line 1253"/>
              <p:cNvSpPr>
                <a:spLocks noChangeShapeType="1"/>
              </p:cNvSpPr>
              <p:nvPr/>
            </p:nvSpPr>
            <p:spPr bwMode="auto">
              <a:xfrm>
                <a:off x="3551" y="2359"/>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59" name="Line 1254"/>
              <p:cNvSpPr>
                <a:spLocks noChangeShapeType="1"/>
              </p:cNvSpPr>
              <p:nvPr/>
            </p:nvSpPr>
            <p:spPr bwMode="auto">
              <a:xfrm flipV="1">
                <a:off x="3551"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0" name="Line 1255"/>
              <p:cNvSpPr>
                <a:spLocks noChangeShapeType="1"/>
              </p:cNvSpPr>
              <p:nvPr/>
            </p:nvSpPr>
            <p:spPr bwMode="auto">
              <a:xfrm flipV="1">
                <a:off x="3613"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1" name="Line 1256"/>
              <p:cNvSpPr>
                <a:spLocks noChangeShapeType="1"/>
              </p:cNvSpPr>
              <p:nvPr/>
            </p:nvSpPr>
            <p:spPr bwMode="auto">
              <a:xfrm>
                <a:off x="3613"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2" name="Line 1257"/>
              <p:cNvSpPr>
                <a:spLocks noChangeShapeType="1"/>
              </p:cNvSpPr>
              <p:nvPr/>
            </p:nvSpPr>
            <p:spPr bwMode="auto">
              <a:xfrm flipV="1">
                <a:off x="3837"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3" name="Line 1258"/>
              <p:cNvSpPr>
                <a:spLocks noChangeShapeType="1"/>
              </p:cNvSpPr>
              <p:nvPr/>
            </p:nvSpPr>
            <p:spPr bwMode="auto">
              <a:xfrm>
                <a:off x="3837"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4" name="Line 1259"/>
              <p:cNvSpPr>
                <a:spLocks noChangeShapeType="1"/>
              </p:cNvSpPr>
              <p:nvPr/>
            </p:nvSpPr>
            <p:spPr bwMode="auto">
              <a:xfrm flipV="1">
                <a:off x="4055"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5" name="Line 1260"/>
              <p:cNvSpPr>
                <a:spLocks noChangeShapeType="1"/>
              </p:cNvSpPr>
              <p:nvPr/>
            </p:nvSpPr>
            <p:spPr bwMode="auto">
              <a:xfrm>
                <a:off x="4055"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6" name="Line 1261"/>
              <p:cNvSpPr>
                <a:spLocks noChangeShapeType="1"/>
              </p:cNvSpPr>
              <p:nvPr/>
            </p:nvSpPr>
            <p:spPr bwMode="auto">
              <a:xfrm>
                <a:off x="3551" y="2291"/>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7" name="Line 1262"/>
              <p:cNvSpPr>
                <a:spLocks noChangeShapeType="1"/>
              </p:cNvSpPr>
              <p:nvPr/>
            </p:nvSpPr>
            <p:spPr bwMode="auto">
              <a:xfrm flipH="1">
                <a:off x="4111" y="2291"/>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8" name="Line 1263"/>
              <p:cNvSpPr>
                <a:spLocks noChangeShapeType="1"/>
              </p:cNvSpPr>
              <p:nvPr/>
            </p:nvSpPr>
            <p:spPr bwMode="auto">
              <a:xfrm>
                <a:off x="3551" y="207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9" name="Line 1264"/>
              <p:cNvSpPr>
                <a:spLocks noChangeShapeType="1"/>
              </p:cNvSpPr>
              <p:nvPr/>
            </p:nvSpPr>
            <p:spPr bwMode="auto">
              <a:xfrm flipH="1">
                <a:off x="4111" y="2073"/>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70" name="Line 1265"/>
              <p:cNvSpPr>
                <a:spLocks noChangeShapeType="1"/>
              </p:cNvSpPr>
              <p:nvPr/>
            </p:nvSpPr>
            <p:spPr bwMode="auto">
              <a:xfrm>
                <a:off x="3551" y="185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71" name="Line 1266"/>
              <p:cNvSpPr>
                <a:spLocks noChangeShapeType="1"/>
              </p:cNvSpPr>
              <p:nvPr/>
            </p:nvSpPr>
            <p:spPr bwMode="auto">
              <a:xfrm flipH="1">
                <a:off x="4111" y="1854"/>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72" name="Line 1267"/>
              <p:cNvSpPr>
                <a:spLocks noChangeShapeType="1"/>
              </p:cNvSpPr>
              <p:nvPr/>
            </p:nvSpPr>
            <p:spPr bwMode="auto">
              <a:xfrm>
                <a:off x="3551"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73" name="Freeform 1268"/>
              <p:cNvSpPr>
                <a:spLocks/>
              </p:cNvSpPr>
              <p:nvPr/>
            </p:nvSpPr>
            <p:spPr bwMode="auto">
              <a:xfrm>
                <a:off x="3551"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74" name="Line 1269"/>
              <p:cNvSpPr>
                <a:spLocks noChangeShapeType="1"/>
              </p:cNvSpPr>
              <p:nvPr/>
            </p:nvSpPr>
            <p:spPr bwMode="auto">
              <a:xfrm flipV="1">
                <a:off x="3551"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75" name="Freeform 1270"/>
              <p:cNvSpPr>
                <a:spLocks/>
              </p:cNvSpPr>
              <p:nvPr/>
            </p:nvSpPr>
            <p:spPr bwMode="auto">
              <a:xfrm>
                <a:off x="3551" y="1793"/>
                <a:ext cx="572" cy="560"/>
              </a:xfrm>
              <a:custGeom>
                <a:avLst/>
                <a:gdLst>
                  <a:gd name="T0" fmla="*/ 0 w 572"/>
                  <a:gd name="T1" fmla="*/ 560 h 560"/>
                  <a:gd name="T2" fmla="*/ 6 w 572"/>
                  <a:gd name="T3" fmla="*/ 549 h 560"/>
                  <a:gd name="T4" fmla="*/ 17 w 572"/>
                  <a:gd name="T5" fmla="*/ 538 h 560"/>
                  <a:gd name="T6" fmla="*/ 28 w 572"/>
                  <a:gd name="T7" fmla="*/ 526 h 560"/>
                  <a:gd name="T8" fmla="*/ 39 w 572"/>
                  <a:gd name="T9" fmla="*/ 515 h 560"/>
                  <a:gd name="T10" fmla="*/ 50 w 572"/>
                  <a:gd name="T11" fmla="*/ 510 h 560"/>
                  <a:gd name="T12" fmla="*/ 62 w 572"/>
                  <a:gd name="T13" fmla="*/ 498 h 560"/>
                  <a:gd name="T14" fmla="*/ 73 w 572"/>
                  <a:gd name="T15" fmla="*/ 487 h 560"/>
                  <a:gd name="T16" fmla="*/ 84 w 572"/>
                  <a:gd name="T17" fmla="*/ 476 h 560"/>
                  <a:gd name="T18" fmla="*/ 95 w 572"/>
                  <a:gd name="T19" fmla="*/ 465 h 560"/>
                  <a:gd name="T20" fmla="*/ 106 w 572"/>
                  <a:gd name="T21" fmla="*/ 453 h 560"/>
                  <a:gd name="T22" fmla="*/ 118 w 572"/>
                  <a:gd name="T23" fmla="*/ 442 h 560"/>
                  <a:gd name="T24" fmla="*/ 129 w 572"/>
                  <a:gd name="T25" fmla="*/ 431 h 560"/>
                  <a:gd name="T26" fmla="*/ 140 w 572"/>
                  <a:gd name="T27" fmla="*/ 420 h 560"/>
                  <a:gd name="T28" fmla="*/ 151 w 572"/>
                  <a:gd name="T29" fmla="*/ 409 h 560"/>
                  <a:gd name="T30" fmla="*/ 162 w 572"/>
                  <a:gd name="T31" fmla="*/ 397 h 560"/>
                  <a:gd name="T32" fmla="*/ 174 w 572"/>
                  <a:gd name="T33" fmla="*/ 386 h 560"/>
                  <a:gd name="T34" fmla="*/ 185 w 572"/>
                  <a:gd name="T35" fmla="*/ 375 h 560"/>
                  <a:gd name="T36" fmla="*/ 196 w 572"/>
                  <a:gd name="T37" fmla="*/ 364 h 560"/>
                  <a:gd name="T38" fmla="*/ 207 w 572"/>
                  <a:gd name="T39" fmla="*/ 358 h 560"/>
                  <a:gd name="T40" fmla="*/ 218 w 572"/>
                  <a:gd name="T41" fmla="*/ 347 h 560"/>
                  <a:gd name="T42" fmla="*/ 230 w 572"/>
                  <a:gd name="T43" fmla="*/ 336 h 560"/>
                  <a:gd name="T44" fmla="*/ 241 w 572"/>
                  <a:gd name="T45" fmla="*/ 325 h 560"/>
                  <a:gd name="T46" fmla="*/ 252 w 572"/>
                  <a:gd name="T47" fmla="*/ 313 h 560"/>
                  <a:gd name="T48" fmla="*/ 263 w 572"/>
                  <a:gd name="T49" fmla="*/ 302 h 560"/>
                  <a:gd name="T50" fmla="*/ 275 w 572"/>
                  <a:gd name="T51" fmla="*/ 291 h 560"/>
                  <a:gd name="T52" fmla="*/ 286 w 572"/>
                  <a:gd name="T53" fmla="*/ 280 h 560"/>
                  <a:gd name="T54" fmla="*/ 291 w 572"/>
                  <a:gd name="T55" fmla="*/ 269 h 560"/>
                  <a:gd name="T56" fmla="*/ 303 w 572"/>
                  <a:gd name="T57" fmla="*/ 257 h 560"/>
                  <a:gd name="T58" fmla="*/ 314 w 572"/>
                  <a:gd name="T59" fmla="*/ 246 h 560"/>
                  <a:gd name="T60" fmla="*/ 325 w 572"/>
                  <a:gd name="T61" fmla="*/ 235 h 560"/>
                  <a:gd name="T62" fmla="*/ 336 w 572"/>
                  <a:gd name="T63" fmla="*/ 224 h 560"/>
                  <a:gd name="T64" fmla="*/ 347 w 572"/>
                  <a:gd name="T65" fmla="*/ 213 h 560"/>
                  <a:gd name="T66" fmla="*/ 359 w 572"/>
                  <a:gd name="T67" fmla="*/ 201 h 560"/>
                  <a:gd name="T68" fmla="*/ 370 w 572"/>
                  <a:gd name="T69" fmla="*/ 196 h 560"/>
                  <a:gd name="T70" fmla="*/ 381 w 572"/>
                  <a:gd name="T71" fmla="*/ 184 h 560"/>
                  <a:gd name="T72" fmla="*/ 392 w 572"/>
                  <a:gd name="T73" fmla="*/ 173 h 560"/>
                  <a:gd name="T74" fmla="*/ 403 w 572"/>
                  <a:gd name="T75" fmla="*/ 162 h 560"/>
                  <a:gd name="T76" fmla="*/ 415 w 572"/>
                  <a:gd name="T77" fmla="*/ 151 h 560"/>
                  <a:gd name="T78" fmla="*/ 426 w 572"/>
                  <a:gd name="T79" fmla="*/ 140 h 560"/>
                  <a:gd name="T80" fmla="*/ 437 w 572"/>
                  <a:gd name="T81" fmla="*/ 128 h 560"/>
                  <a:gd name="T82" fmla="*/ 448 w 572"/>
                  <a:gd name="T83" fmla="*/ 117 h 560"/>
                  <a:gd name="T84" fmla="*/ 459 w 572"/>
                  <a:gd name="T85" fmla="*/ 106 h 560"/>
                  <a:gd name="T86" fmla="*/ 471 w 572"/>
                  <a:gd name="T87" fmla="*/ 95 h 560"/>
                  <a:gd name="T88" fmla="*/ 482 w 572"/>
                  <a:gd name="T89" fmla="*/ 84 h 560"/>
                  <a:gd name="T90" fmla="*/ 493 w 572"/>
                  <a:gd name="T91" fmla="*/ 72 h 560"/>
                  <a:gd name="T92" fmla="*/ 504 w 572"/>
                  <a:gd name="T93" fmla="*/ 61 h 560"/>
                  <a:gd name="T94" fmla="*/ 515 w 572"/>
                  <a:gd name="T95" fmla="*/ 50 h 560"/>
                  <a:gd name="T96" fmla="*/ 527 w 572"/>
                  <a:gd name="T97" fmla="*/ 44 h 560"/>
                  <a:gd name="T98" fmla="*/ 538 w 572"/>
                  <a:gd name="T99" fmla="*/ 33 h 560"/>
                  <a:gd name="T100" fmla="*/ 549 w 572"/>
                  <a:gd name="T101" fmla="*/ 22 h 560"/>
                  <a:gd name="T102" fmla="*/ 560 w 572"/>
                  <a:gd name="T103" fmla="*/ 11 h 560"/>
                  <a:gd name="T104" fmla="*/ 572 w 572"/>
                  <a:gd name="T105" fmla="*/ 0 h 56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560"/>
                  <a:gd name="T161" fmla="*/ 572 w 572"/>
                  <a:gd name="T162" fmla="*/ 560 h 56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560">
                    <a:moveTo>
                      <a:pt x="0" y="560"/>
                    </a:moveTo>
                    <a:lnTo>
                      <a:pt x="6" y="549"/>
                    </a:lnTo>
                    <a:lnTo>
                      <a:pt x="17" y="538"/>
                    </a:lnTo>
                    <a:lnTo>
                      <a:pt x="28" y="526"/>
                    </a:lnTo>
                    <a:lnTo>
                      <a:pt x="39" y="515"/>
                    </a:lnTo>
                    <a:lnTo>
                      <a:pt x="50" y="510"/>
                    </a:lnTo>
                    <a:lnTo>
                      <a:pt x="62" y="498"/>
                    </a:lnTo>
                    <a:lnTo>
                      <a:pt x="73" y="487"/>
                    </a:lnTo>
                    <a:lnTo>
                      <a:pt x="84" y="476"/>
                    </a:lnTo>
                    <a:lnTo>
                      <a:pt x="95" y="465"/>
                    </a:lnTo>
                    <a:lnTo>
                      <a:pt x="106" y="453"/>
                    </a:lnTo>
                    <a:lnTo>
                      <a:pt x="118" y="442"/>
                    </a:lnTo>
                    <a:lnTo>
                      <a:pt x="129" y="431"/>
                    </a:lnTo>
                    <a:lnTo>
                      <a:pt x="140" y="420"/>
                    </a:lnTo>
                    <a:lnTo>
                      <a:pt x="151" y="409"/>
                    </a:lnTo>
                    <a:lnTo>
                      <a:pt x="162" y="397"/>
                    </a:lnTo>
                    <a:lnTo>
                      <a:pt x="174" y="386"/>
                    </a:lnTo>
                    <a:lnTo>
                      <a:pt x="185" y="375"/>
                    </a:lnTo>
                    <a:lnTo>
                      <a:pt x="196" y="364"/>
                    </a:lnTo>
                    <a:lnTo>
                      <a:pt x="207" y="358"/>
                    </a:lnTo>
                    <a:lnTo>
                      <a:pt x="218" y="347"/>
                    </a:lnTo>
                    <a:lnTo>
                      <a:pt x="230" y="336"/>
                    </a:lnTo>
                    <a:lnTo>
                      <a:pt x="241" y="325"/>
                    </a:lnTo>
                    <a:lnTo>
                      <a:pt x="252" y="313"/>
                    </a:lnTo>
                    <a:lnTo>
                      <a:pt x="263" y="302"/>
                    </a:lnTo>
                    <a:lnTo>
                      <a:pt x="275" y="291"/>
                    </a:lnTo>
                    <a:lnTo>
                      <a:pt x="286" y="280"/>
                    </a:lnTo>
                    <a:lnTo>
                      <a:pt x="291" y="269"/>
                    </a:lnTo>
                    <a:lnTo>
                      <a:pt x="303" y="257"/>
                    </a:lnTo>
                    <a:lnTo>
                      <a:pt x="314" y="246"/>
                    </a:lnTo>
                    <a:lnTo>
                      <a:pt x="325" y="235"/>
                    </a:lnTo>
                    <a:lnTo>
                      <a:pt x="336" y="224"/>
                    </a:lnTo>
                    <a:lnTo>
                      <a:pt x="347" y="213"/>
                    </a:lnTo>
                    <a:lnTo>
                      <a:pt x="359" y="201"/>
                    </a:lnTo>
                    <a:lnTo>
                      <a:pt x="370" y="196"/>
                    </a:lnTo>
                    <a:lnTo>
                      <a:pt x="381" y="184"/>
                    </a:lnTo>
                    <a:lnTo>
                      <a:pt x="392" y="173"/>
                    </a:lnTo>
                    <a:lnTo>
                      <a:pt x="403" y="162"/>
                    </a:lnTo>
                    <a:lnTo>
                      <a:pt x="415" y="151"/>
                    </a:lnTo>
                    <a:lnTo>
                      <a:pt x="426" y="140"/>
                    </a:lnTo>
                    <a:lnTo>
                      <a:pt x="437" y="128"/>
                    </a:lnTo>
                    <a:lnTo>
                      <a:pt x="448" y="117"/>
                    </a:lnTo>
                    <a:lnTo>
                      <a:pt x="459" y="106"/>
                    </a:lnTo>
                    <a:lnTo>
                      <a:pt x="471" y="95"/>
                    </a:lnTo>
                    <a:lnTo>
                      <a:pt x="482" y="84"/>
                    </a:lnTo>
                    <a:lnTo>
                      <a:pt x="493" y="72"/>
                    </a:lnTo>
                    <a:lnTo>
                      <a:pt x="504" y="61"/>
                    </a:lnTo>
                    <a:lnTo>
                      <a:pt x="515" y="50"/>
                    </a:lnTo>
                    <a:lnTo>
                      <a:pt x="527" y="44"/>
                    </a:lnTo>
                    <a:lnTo>
                      <a:pt x="538" y="33"/>
                    </a:lnTo>
                    <a:lnTo>
                      <a:pt x="549" y="22"/>
                    </a:lnTo>
                    <a:lnTo>
                      <a:pt x="560" y="11"/>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76" name="Freeform 1271"/>
              <p:cNvSpPr>
                <a:spLocks/>
              </p:cNvSpPr>
              <p:nvPr/>
            </p:nvSpPr>
            <p:spPr bwMode="auto">
              <a:xfrm>
                <a:off x="3551" y="1793"/>
                <a:ext cx="572" cy="566"/>
              </a:xfrm>
              <a:custGeom>
                <a:avLst/>
                <a:gdLst>
                  <a:gd name="T0" fmla="*/ 0 w 572"/>
                  <a:gd name="T1" fmla="*/ 560 h 566"/>
                  <a:gd name="T2" fmla="*/ 6 w 572"/>
                  <a:gd name="T3" fmla="*/ 549 h 566"/>
                  <a:gd name="T4" fmla="*/ 17 w 572"/>
                  <a:gd name="T5" fmla="*/ 538 h 566"/>
                  <a:gd name="T6" fmla="*/ 28 w 572"/>
                  <a:gd name="T7" fmla="*/ 526 h 566"/>
                  <a:gd name="T8" fmla="*/ 39 w 572"/>
                  <a:gd name="T9" fmla="*/ 515 h 566"/>
                  <a:gd name="T10" fmla="*/ 50 w 572"/>
                  <a:gd name="T11" fmla="*/ 510 h 566"/>
                  <a:gd name="T12" fmla="*/ 62 w 572"/>
                  <a:gd name="T13" fmla="*/ 498 h 566"/>
                  <a:gd name="T14" fmla="*/ 73 w 572"/>
                  <a:gd name="T15" fmla="*/ 487 h 566"/>
                  <a:gd name="T16" fmla="*/ 84 w 572"/>
                  <a:gd name="T17" fmla="*/ 476 h 566"/>
                  <a:gd name="T18" fmla="*/ 95 w 572"/>
                  <a:gd name="T19" fmla="*/ 465 h 566"/>
                  <a:gd name="T20" fmla="*/ 106 w 572"/>
                  <a:gd name="T21" fmla="*/ 453 h 566"/>
                  <a:gd name="T22" fmla="*/ 118 w 572"/>
                  <a:gd name="T23" fmla="*/ 442 h 566"/>
                  <a:gd name="T24" fmla="*/ 129 w 572"/>
                  <a:gd name="T25" fmla="*/ 431 h 566"/>
                  <a:gd name="T26" fmla="*/ 140 w 572"/>
                  <a:gd name="T27" fmla="*/ 420 h 566"/>
                  <a:gd name="T28" fmla="*/ 151 w 572"/>
                  <a:gd name="T29" fmla="*/ 409 h 566"/>
                  <a:gd name="T30" fmla="*/ 162 w 572"/>
                  <a:gd name="T31" fmla="*/ 397 h 566"/>
                  <a:gd name="T32" fmla="*/ 174 w 572"/>
                  <a:gd name="T33" fmla="*/ 386 h 566"/>
                  <a:gd name="T34" fmla="*/ 185 w 572"/>
                  <a:gd name="T35" fmla="*/ 375 h 566"/>
                  <a:gd name="T36" fmla="*/ 196 w 572"/>
                  <a:gd name="T37" fmla="*/ 369 h 566"/>
                  <a:gd name="T38" fmla="*/ 207 w 572"/>
                  <a:gd name="T39" fmla="*/ 358 h 566"/>
                  <a:gd name="T40" fmla="*/ 218 w 572"/>
                  <a:gd name="T41" fmla="*/ 347 h 566"/>
                  <a:gd name="T42" fmla="*/ 230 w 572"/>
                  <a:gd name="T43" fmla="*/ 336 h 566"/>
                  <a:gd name="T44" fmla="*/ 241 w 572"/>
                  <a:gd name="T45" fmla="*/ 302 h 566"/>
                  <a:gd name="T46" fmla="*/ 252 w 572"/>
                  <a:gd name="T47" fmla="*/ 252 h 566"/>
                  <a:gd name="T48" fmla="*/ 263 w 572"/>
                  <a:gd name="T49" fmla="*/ 0 h 566"/>
                  <a:gd name="T50" fmla="*/ 275 w 572"/>
                  <a:gd name="T51" fmla="*/ 16 h 566"/>
                  <a:gd name="T52" fmla="*/ 286 w 572"/>
                  <a:gd name="T53" fmla="*/ 280 h 566"/>
                  <a:gd name="T54" fmla="*/ 291 w 572"/>
                  <a:gd name="T55" fmla="*/ 543 h 566"/>
                  <a:gd name="T56" fmla="*/ 303 w 572"/>
                  <a:gd name="T57" fmla="*/ 566 h 566"/>
                  <a:gd name="T58" fmla="*/ 314 w 572"/>
                  <a:gd name="T59" fmla="*/ 308 h 566"/>
                  <a:gd name="T60" fmla="*/ 325 w 572"/>
                  <a:gd name="T61" fmla="*/ 257 h 566"/>
                  <a:gd name="T62" fmla="*/ 336 w 572"/>
                  <a:gd name="T63" fmla="*/ 224 h 566"/>
                  <a:gd name="T64" fmla="*/ 347 w 572"/>
                  <a:gd name="T65" fmla="*/ 213 h 566"/>
                  <a:gd name="T66" fmla="*/ 359 w 572"/>
                  <a:gd name="T67" fmla="*/ 201 h 566"/>
                  <a:gd name="T68" fmla="*/ 370 w 572"/>
                  <a:gd name="T69" fmla="*/ 190 h 566"/>
                  <a:gd name="T70" fmla="*/ 381 w 572"/>
                  <a:gd name="T71" fmla="*/ 184 h 566"/>
                  <a:gd name="T72" fmla="*/ 392 w 572"/>
                  <a:gd name="T73" fmla="*/ 173 h 566"/>
                  <a:gd name="T74" fmla="*/ 403 w 572"/>
                  <a:gd name="T75" fmla="*/ 162 h 566"/>
                  <a:gd name="T76" fmla="*/ 415 w 572"/>
                  <a:gd name="T77" fmla="*/ 151 h 566"/>
                  <a:gd name="T78" fmla="*/ 426 w 572"/>
                  <a:gd name="T79" fmla="*/ 140 h 566"/>
                  <a:gd name="T80" fmla="*/ 437 w 572"/>
                  <a:gd name="T81" fmla="*/ 128 h 566"/>
                  <a:gd name="T82" fmla="*/ 448 w 572"/>
                  <a:gd name="T83" fmla="*/ 117 h 566"/>
                  <a:gd name="T84" fmla="*/ 459 w 572"/>
                  <a:gd name="T85" fmla="*/ 106 h 566"/>
                  <a:gd name="T86" fmla="*/ 471 w 572"/>
                  <a:gd name="T87" fmla="*/ 95 h 566"/>
                  <a:gd name="T88" fmla="*/ 482 w 572"/>
                  <a:gd name="T89" fmla="*/ 84 h 566"/>
                  <a:gd name="T90" fmla="*/ 493 w 572"/>
                  <a:gd name="T91" fmla="*/ 72 h 566"/>
                  <a:gd name="T92" fmla="*/ 504 w 572"/>
                  <a:gd name="T93" fmla="*/ 61 h 566"/>
                  <a:gd name="T94" fmla="*/ 515 w 572"/>
                  <a:gd name="T95" fmla="*/ 50 h 566"/>
                  <a:gd name="T96" fmla="*/ 527 w 572"/>
                  <a:gd name="T97" fmla="*/ 44 h 566"/>
                  <a:gd name="T98" fmla="*/ 538 w 572"/>
                  <a:gd name="T99" fmla="*/ 33 h 566"/>
                  <a:gd name="T100" fmla="*/ 549 w 572"/>
                  <a:gd name="T101" fmla="*/ 22 h 566"/>
                  <a:gd name="T102" fmla="*/ 560 w 572"/>
                  <a:gd name="T103" fmla="*/ 11 h 566"/>
                  <a:gd name="T104" fmla="*/ 572 w 572"/>
                  <a:gd name="T105" fmla="*/ 0 h 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566"/>
                  <a:gd name="T161" fmla="*/ 572 w 572"/>
                  <a:gd name="T162" fmla="*/ 566 h 5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566">
                    <a:moveTo>
                      <a:pt x="0" y="560"/>
                    </a:moveTo>
                    <a:lnTo>
                      <a:pt x="6" y="549"/>
                    </a:lnTo>
                    <a:lnTo>
                      <a:pt x="17" y="538"/>
                    </a:lnTo>
                    <a:lnTo>
                      <a:pt x="28" y="526"/>
                    </a:lnTo>
                    <a:lnTo>
                      <a:pt x="39" y="515"/>
                    </a:lnTo>
                    <a:lnTo>
                      <a:pt x="50" y="510"/>
                    </a:lnTo>
                    <a:lnTo>
                      <a:pt x="62" y="498"/>
                    </a:lnTo>
                    <a:lnTo>
                      <a:pt x="73" y="487"/>
                    </a:lnTo>
                    <a:lnTo>
                      <a:pt x="84" y="476"/>
                    </a:lnTo>
                    <a:lnTo>
                      <a:pt x="95" y="465"/>
                    </a:lnTo>
                    <a:lnTo>
                      <a:pt x="106" y="453"/>
                    </a:lnTo>
                    <a:lnTo>
                      <a:pt x="118" y="442"/>
                    </a:lnTo>
                    <a:lnTo>
                      <a:pt x="129" y="431"/>
                    </a:lnTo>
                    <a:lnTo>
                      <a:pt x="140" y="420"/>
                    </a:lnTo>
                    <a:lnTo>
                      <a:pt x="151" y="409"/>
                    </a:lnTo>
                    <a:lnTo>
                      <a:pt x="162" y="397"/>
                    </a:lnTo>
                    <a:lnTo>
                      <a:pt x="174" y="386"/>
                    </a:lnTo>
                    <a:lnTo>
                      <a:pt x="185" y="375"/>
                    </a:lnTo>
                    <a:lnTo>
                      <a:pt x="196" y="369"/>
                    </a:lnTo>
                    <a:lnTo>
                      <a:pt x="207" y="358"/>
                    </a:lnTo>
                    <a:lnTo>
                      <a:pt x="218" y="347"/>
                    </a:lnTo>
                    <a:lnTo>
                      <a:pt x="230" y="336"/>
                    </a:lnTo>
                    <a:lnTo>
                      <a:pt x="241" y="302"/>
                    </a:lnTo>
                    <a:lnTo>
                      <a:pt x="252" y="252"/>
                    </a:lnTo>
                    <a:lnTo>
                      <a:pt x="263" y="0"/>
                    </a:lnTo>
                    <a:lnTo>
                      <a:pt x="275" y="16"/>
                    </a:lnTo>
                    <a:lnTo>
                      <a:pt x="286" y="280"/>
                    </a:lnTo>
                    <a:lnTo>
                      <a:pt x="291" y="543"/>
                    </a:lnTo>
                    <a:lnTo>
                      <a:pt x="303" y="566"/>
                    </a:lnTo>
                    <a:lnTo>
                      <a:pt x="314" y="308"/>
                    </a:lnTo>
                    <a:lnTo>
                      <a:pt x="325" y="257"/>
                    </a:lnTo>
                    <a:lnTo>
                      <a:pt x="336" y="224"/>
                    </a:lnTo>
                    <a:lnTo>
                      <a:pt x="347" y="213"/>
                    </a:lnTo>
                    <a:lnTo>
                      <a:pt x="359" y="201"/>
                    </a:lnTo>
                    <a:lnTo>
                      <a:pt x="370" y="190"/>
                    </a:lnTo>
                    <a:lnTo>
                      <a:pt x="381" y="184"/>
                    </a:lnTo>
                    <a:lnTo>
                      <a:pt x="392" y="173"/>
                    </a:lnTo>
                    <a:lnTo>
                      <a:pt x="403" y="162"/>
                    </a:lnTo>
                    <a:lnTo>
                      <a:pt x="415" y="151"/>
                    </a:lnTo>
                    <a:lnTo>
                      <a:pt x="426" y="140"/>
                    </a:lnTo>
                    <a:lnTo>
                      <a:pt x="437" y="128"/>
                    </a:lnTo>
                    <a:lnTo>
                      <a:pt x="448" y="117"/>
                    </a:lnTo>
                    <a:lnTo>
                      <a:pt x="459" y="106"/>
                    </a:lnTo>
                    <a:lnTo>
                      <a:pt x="471" y="95"/>
                    </a:lnTo>
                    <a:lnTo>
                      <a:pt x="482" y="84"/>
                    </a:lnTo>
                    <a:lnTo>
                      <a:pt x="493" y="72"/>
                    </a:lnTo>
                    <a:lnTo>
                      <a:pt x="504" y="61"/>
                    </a:lnTo>
                    <a:lnTo>
                      <a:pt x="515" y="50"/>
                    </a:lnTo>
                    <a:lnTo>
                      <a:pt x="527" y="44"/>
                    </a:lnTo>
                    <a:lnTo>
                      <a:pt x="538" y="33"/>
                    </a:lnTo>
                    <a:lnTo>
                      <a:pt x="549" y="22"/>
                    </a:lnTo>
                    <a:lnTo>
                      <a:pt x="560" y="11"/>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77" name="Rectangle 1272"/>
              <p:cNvSpPr>
                <a:spLocks noChangeArrowheads="1"/>
              </p:cNvSpPr>
              <p:nvPr/>
            </p:nvSpPr>
            <p:spPr bwMode="auto">
              <a:xfrm>
                <a:off x="1292" y="2577"/>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278" name="Rectangle 1273"/>
              <p:cNvSpPr>
                <a:spLocks noChangeArrowheads="1"/>
              </p:cNvSpPr>
              <p:nvPr/>
            </p:nvSpPr>
            <p:spPr bwMode="auto">
              <a:xfrm>
                <a:off x="1292" y="2577"/>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79" name="Freeform 1274"/>
              <p:cNvSpPr>
                <a:spLocks/>
              </p:cNvSpPr>
              <p:nvPr/>
            </p:nvSpPr>
            <p:spPr bwMode="auto">
              <a:xfrm>
                <a:off x="1466"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0" name="Freeform 1275"/>
              <p:cNvSpPr>
                <a:spLocks/>
              </p:cNvSpPr>
              <p:nvPr/>
            </p:nvSpPr>
            <p:spPr bwMode="auto">
              <a:xfrm>
                <a:off x="1578"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1" name="Freeform 1276"/>
              <p:cNvSpPr>
                <a:spLocks/>
              </p:cNvSpPr>
              <p:nvPr/>
            </p:nvSpPr>
            <p:spPr bwMode="auto">
              <a:xfrm>
                <a:off x="1690"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2" name="Freeform 1277"/>
              <p:cNvSpPr>
                <a:spLocks/>
              </p:cNvSpPr>
              <p:nvPr/>
            </p:nvSpPr>
            <p:spPr bwMode="auto">
              <a:xfrm>
                <a:off x="1292" y="2936"/>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3" name="Freeform 1278"/>
              <p:cNvSpPr>
                <a:spLocks/>
              </p:cNvSpPr>
              <p:nvPr/>
            </p:nvSpPr>
            <p:spPr bwMode="auto">
              <a:xfrm>
                <a:off x="1292" y="285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4" name="Freeform 1279"/>
              <p:cNvSpPr>
                <a:spLocks/>
              </p:cNvSpPr>
              <p:nvPr/>
            </p:nvSpPr>
            <p:spPr bwMode="auto">
              <a:xfrm>
                <a:off x="1292" y="2779"/>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5" name="Line 1280"/>
              <p:cNvSpPr>
                <a:spLocks noChangeShapeType="1"/>
              </p:cNvSpPr>
              <p:nvPr/>
            </p:nvSpPr>
            <p:spPr bwMode="auto">
              <a:xfrm>
                <a:off x="1292"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86" name="Freeform 1281"/>
              <p:cNvSpPr>
                <a:spLocks/>
              </p:cNvSpPr>
              <p:nvPr/>
            </p:nvSpPr>
            <p:spPr bwMode="auto">
              <a:xfrm>
                <a:off x="1292"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7" name="Line 1282"/>
              <p:cNvSpPr>
                <a:spLocks noChangeShapeType="1"/>
              </p:cNvSpPr>
              <p:nvPr/>
            </p:nvSpPr>
            <p:spPr bwMode="auto">
              <a:xfrm flipV="1">
                <a:off x="1292"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88" name="Line 1283"/>
              <p:cNvSpPr>
                <a:spLocks noChangeShapeType="1"/>
              </p:cNvSpPr>
              <p:nvPr/>
            </p:nvSpPr>
            <p:spPr bwMode="auto">
              <a:xfrm>
                <a:off x="1292" y="314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89" name="Line 1284"/>
              <p:cNvSpPr>
                <a:spLocks noChangeShapeType="1"/>
              </p:cNvSpPr>
              <p:nvPr/>
            </p:nvSpPr>
            <p:spPr bwMode="auto">
              <a:xfrm flipV="1">
                <a:off x="1292"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0" name="Line 1285"/>
              <p:cNvSpPr>
                <a:spLocks noChangeShapeType="1"/>
              </p:cNvSpPr>
              <p:nvPr/>
            </p:nvSpPr>
            <p:spPr bwMode="auto">
              <a:xfrm flipV="1">
                <a:off x="1466"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1" name="Line 1286"/>
              <p:cNvSpPr>
                <a:spLocks noChangeShapeType="1"/>
              </p:cNvSpPr>
              <p:nvPr/>
            </p:nvSpPr>
            <p:spPr bwMode="auto">
              <a:xfrm>
                <a:off x="1466"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2" name="Line 1287"/>
              <p:cNvSpPr>
                <a:spLocks noChangeShapeType="1"/>
              </p:cNvSpPr>
              <p:nvPr/>
            </p:nvSpPr>
            <p:spPr bwMode="auto">
              <a:xfrm flipV="1">
                <a:off x="1578"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3" name="Line 1288"/>
              <p:cNvSpPr>
                <a:spLocks noChangeShapeType="1"/>
              </p:cNvSpPr>
              <p:nvPr/>
            </p:nvSpPr>
            <p:spPr bwMode="auto">
              <a:xfrm>
                <a:off x="1578"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4" name="Line 1289"/>
              <p:cNvSpPr>
                <a:spLocks noChangeShapeType="1"/>
              </p:cNvSpPr>
              <p:nvPr/>
            </p:nvSpPr>
            <p:spPr bwMode="auto">
              <a:xfrm flipV="1">
                <a:off x="1690"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5" name="Line 1290"/>
              <p:cNvSpPr>
                <a:spLocks noChangeShapeType="1"/>
              </p:cNvSpPr>
              <p:nvPr/>
            </p:nvSpPr>
            <p:spPr bwMode="auto">
              <a:xfrm>
                <a:off x="1690"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6" name="Line 1291"/>
              <p:cNvSpPr>
                <a:spLocks noChangeShapeType="1"/>
              </p:cNvSpPr>
              <p:nvPr/>
            </p:nvSpPr>
            <p:spPr bwMode="auto">
              <a:xfrm>
                <a:off x="1292" y="2936"/>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7" name="Line 1292"/>
              <p:cNvSpPr>
                <a:spLocks noChangeShapeType="1"/>
              </p:cNvSpPr>
              <p:nvPr/>
            </p:nvSpPr>
            <p:spPr bwMode="auto">
              <a:xfrm flipH="1">
                <a:off x="1853" y="2936"/>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8" name="Line 1293"/>
              <p:cNvSpPr>
                <a:spLocks noChangeShapeType="1"/>
              </p:cNvSpPr>
              <p:nvPr/>
            </p:nvSpPr>
            <p:spPr bwMode="auto">
              <a:xfrm>
                <a:off x="1292" y="285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9" name="Line 1294"/>
              <p:cNvSpPr>
                <a:spLocks noChangeShapeType="1"/>
              </p:cNvSpPr>
              <p:nvPr/>
            </p:nvSpPr>
            <p:spPr bwMode="auto">
              <a:xfrm flipH="1">
                <a:off x="1853" y="2857"/>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00" name="Line 1295"/>
              <p:cNvSpPr>
                <a:spLocks noChangeShapeType="1"/>
              </p:cNvSpPr>
              <p:nvPr/>
            </p:nvSpPr>
            <p:spPr bwMode="auto">
              <a:xfrm>
                <a:off x="1292" y="2779"/>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01" name="Line 1296"/>
              <p:cNvSpPr>
                <a:spLocks noChangeShapeType="1"/>
              </p:cNvSpPr>
              <p:nvPr/>
            </p:nvSpPr>
            <p:spPr bwMode="auto">
              <a:xfrm flipH="1">
                <a:off x="1853" y="2779"/>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02" name="Line 1297"/>
              <p:cNvSpPr>
                <a:spLocks noChangeShapeType="1"/>
              </p:cNvSpPr>
              <p:nvPr/>
            </p:nvSpPr>
            <p:spPr bwMode="auto">
              <a:xfrm>
                <a:off x="1292"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03" name="Freeform 1298"/>
              <p:cNvSpPr>
                <a:spLocks/>
              </p:cNvSpPr>
              <p:nvPr/>
            </p:nvSpPr>
            <p:spPr bwMode="auto">
              <a:xfrm>
                <a:off x="1292"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04" name="Line 1299"/>
              <p:cNvSpPr>
                <a:spLocks noChangeShapeType="1"/>
              </p:cNvSpPr>
              <p:nvPr/>
            </p:nvSpPr>
            <p:spPr bwMode="auto">
              <a:xfrm flipV="1">
                <a:off x="1292"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05" name="Freeform 1300"/>
              <p:cNvSpPr>
                <a:spLocks/>
              </p:cNvSpPr>
              <p:nvPr/>
            </p:nvSpPr>
            <p:spPr bwMode="auto">
              <a:xfrm>
                <a:off x="1292" y="2656"/>
                <a:ext cx="572" cy="403"/>
              </a:xfrm>
              <a:custGeom>
                <a:avLst/>
                <a:gdLst>
                  <a:gd name="T0" fmla="*/ 6 w 572"/>
                  <a:gd name="T1" fmla="*/ 397 h 403"/>
                  <a:gd name="T2" fmla="*/ 17 w 572"/>
                  <a:gd name="T3" fmla="*/ 392 h 403"/>
                  <a:gd name="T4" fmla="*/ 28 w 572"/>
                  <a:gd name="T5" fmla="*/ 386 h 403"/>
                  <a:gd name="T6" fmla="*/ 40 w 572"/>
                  <a:gd name="T7" fmla="*/ 375 h 403"/>
                  <a:gd name="T8" fmla="*/ 51 w 572"/>
                  <a:gd name="T9" fmla="*/ 369 h 403"/>
                  <a:gd name="T10" fmla="*/ 62 w 572"/>
                  <a:gd name="T11" fmla="*/ 358 h 403"/>
                  <a:gd name="T12" fmla="*/ 73 w 572"/>
                  <a:gd name="T13" fmla="*/ 353 h 403"/>
                  <a:gd name="T14" fmla="*/ 84 w 572"/>
                  <a:gd name="T15" fmla="*/ 347 h 403"/>
                  <a:gd name="T16" fmla="*/ 96 w 572"/>
                  <a:gd name="T17" fmla="*/ 336 h 403"/>
                  <a:gd name="T18" fmla="*/ 107 w 572"/>
                  <a:gd name="T19" fmla="*/ 330 h 403"/>
                  <a:gd name="T20" fmla="*/ 118 w 572"/>
                  <a:gd name="T21" fmla="*/ 319 h 403"/>
                  <a:gd name="T22" fmla="*/ 129 w 572"/>
                  <a:gd name="T23" fmla="*/ 313 h 403"/>
                  <a:gd name="T24" fmla="*/ 140 w 572"/>
                  <a:gd name="T25" fmla="*/ 302 h 403"/>
                  <a:gd name="T26" fmla="*/ 152 w 572"/>
                  <a:gd name="T27" fmla="*/ 297 h 403"/>
                  <a:gd name="T28" fmla="*/ 163 w 572"/>
                  <a:gd name="T29" fmla="*/ 291 h 403"/>
                  <a:gd name="T30" fmla="*/ 174 w 572"/>
                  <a:gd name="T31" fmla="*/ 280 h 403"/>
                  <a:gd name="T32" fmla="*/ 185 w 572"/>
                  <a:gd name="T33" fmla="*/ 274 h 403"/>
                  <a:gd name="T34" fmla="*/ 197 w 572"/>
                  <a:gd name="T35" fmla="*/ 263 h 403"/>
                  <a:gd name="T36" fmla="*/ 208 w 572"/>
                  <a:gd name="T37" fmla="*/ 257 h 403"/>
                  <a:gd name="T38" fmla="*/ 219 w 572"/>
                  <a:gd name="T39" fmla="*/ 252 h 403"/>
                  <a:gd name="T40" fmla="*/ 230 w 572"/>
                  <a:gd name="T41" fmla="*/ 241 h 403"/>
                  <a:gd name="T42" fmla="*/ 241 w 572"/>
                  <a:gd name="T43" fmla="*/ 235 h 403"/>
                  <a:gd name="T44" fmla="*/ 253 w 572"/>
                  <a:gd name="T45" fmla="*/ 224 h 403"/>
                  <a:gd name="T46" fmla="*/ 264 w 572"/>
                  <a:gd name="T47" fmla="*/ 218 h 403"/>
                  <a:gd name="T48" fmla="*/ 275 w 572"/>
                  <a:gd name="T49" fmla="*/ 207 h 403"/>
                  <a:gd name="T50" fmla="*/ 286 w 572"/>
                  <a:gd name="T51" fmla="*/ 201 h 403"/>
                  <a:gd name="T52" fmla="*/ 297 w 572"/>
                  <a:gd name="T53" fmla="*/ 196 h 403"/>
                  <a:gd name="T54" fmla="*/ 309 w 572"/>
                  <a:gd name="T55" fmla="*/ 185 h 403"/>
                  <a:gd name="T56" fmla="*/ 320 w 572"/>
                  <a:gd name="T57" fmla="*/ 179 h 403"/>
                  <a:gd name="T58" fmla="*/ 331 w 572"/>
                  <a:gd name="T59" fmla="*/ 168 h 403"/>
                  <a:gd name="T60" fmla="*/ 342 w 572"/>
                  <a:gd name="T61" fmla="*/ 162 h 403"/>
                  <a:gd name="T62" fmla="*/ 353 w 572"/>
                  <a:gd name="T63" fmla="*/ 151 h 403"/>
                  <a:gd name="T64" fmla="*/ 365 w 572"/>
                  <a:gd name="T65" fmla="*/ 145 h 403"/>
                  <a:gd name="T66" fmla="*/ 376 w 572"/>
                  <a:gd name="T67" fmla="*/ 140 h 403"/>
                  <a:gd name="T68" fmla="*/ 387 w 572"/>
                  <a:gd name="T69" fmla="*/ 128 h 403"/>
                  <a:gd name="T70" fmla="*/ 398 w 572"/>
                  <a:gd name="T71" fmla="*/ 123 h 403"/>
                  <a:gd name="T72" fmla="*/ 409 w 572"/>
                  <a:gd name="T73" fmla="*/ 112 h 403"/>
                  <a:gd name="T74" fmla="*/ 421 w 572"/>
                  <a:gd name="T75" fmla="*/ 106 h 403"/>
                  <a:gd name="T76" fmla="*/ 432 w 572"/>
                  <a:gd name="T77" fmla="*/ 100 h 403"/>
                  <a:gd name="T78" fmla="*/ 443 w 572"/>
                  <a:gd name="T79" fmla="*/ 89 h 403"/>
                  <a:gd name="T80" fmla="*/ 454 w 572"/>
                  <a:gd name="T81" fmla="*/ 84 h 403"/>
                  <a:gd name="T82" fmla="*/ 466 w 572"/>
                  <a:gd name="T83" fmla="*/ 72 h 403"/>
                  <a:gd name="T84" fmla="*/ 477 w 572"/>
                  <a:gd name="T85" fmla="*/ 67 h 403"/>
                  <a:gd name="T86" fmla="*/ 488 w 572"/>
                  <a:gd name="T87" fmla="*/ 56 h 403"/>
                  <a:gd name="T88" fmla="*/ 499 w 572"/>
                  <a:gd name="T89" fmla="*/ 50 h 403"/>
                  <a:gd name="T90" fmla="*/ 510 w 572"/>
                  <a:gd name="T91" fmla="*/ 44 h 403"/>
                  <a:gd name="T92" fmla="*/ 522 w 572"/>
                  <a:gd name="T93" fmla="*/ 33 h 403"/>
                  <a:gd name="T94" fmla="*/ 533 w 572"/>
                  <a:gd name="T95" fmla="*/ 28 h 403"/>
                  <a:gd name="T96" fmla="*/ 544 w 572"/>
                  <a:gd name="T97" fmla="*/ 16 h 403"/>
                  <a:gd name="T98" fmla="*/ 555 w 572"/>
                  <a:gd name="T99" fmla="*/ 11 h 403"/>
                  <a:gd name="T100" fmla="*/ 566 w 572"/>
                  <a:gd name="T101" fmla="*/ 5 h 40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2"/>
                  <a:gd name="T154" fmla="*/ 0 h 403"/>
                  <a:gd name="T155" fmla="*/ 572 w 572"/>
                  <a:gd name="T156" fmla="*/ 403 h 40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2" h="403">
                    <a:moveTo>
                      <a:pt x="0" y="403"/>
                    </a:moveTo>
                    <a:lnTo>
                      <a:pt x="6" y="397"/>
                    </a:lnTo>
                    <a:lnTo>
                      <a:pt x="12" y="397"/>
                    </a:lnTo>
                    <a:lnTo>
                      <a:pt x="17" y="392"/>
                    </a:lnTo>
                    <a:lnTo>
                      <a:pt x="23" y="386"/>
                    </a:lnTo>
                    <a:lnTo>
                      <a:pt x="28" y="386"/>
                    </a:lnTo>
                    <a:lnTo>
                      <a:pt x="34" y="381"/>
                    </a:lnTo>
                    <a:lnTo>
                      <a:pt x="40" y="375"/>
                    </a:lnTo>
                    <a:lnTo>
                      <a:pt x="45" y="369"/>
                    </a:lnTo>
                    <a:lnTo>
                      <a:pt x="51" y="369"/>
                    </a:lnTo>
                    <a:lnTo>
                      <a:pt x="56" y="364"/>
                    </a:lnTo>
                    <a:lnTo>
                      <a:pt x="62" y="358"/>
                    </a:lnTo>
                    <a:lnTo>
                      <a:pt x="68" y="358"/>
                    </a:lnTo>
                    <a:lnTo>
                      <a:pt x="73" y="353"/>
                    </a:lnTo>
                    <a:lnTo>
                      <a:pt x="79" y="347"/>
                    </a:lnTo>
                    <a:lnTo>
                      <a:pt x="84" y="347"/>
                    </a:lnTo>
                    <a:lnTo>
                      <a:pt x="90" y="341"/>
                    </a:lnTo>
                    <a:lnTo>
                      <a:pt x="96" y="336"/>
                    </a:lnTo>
                    <a:lnTo>
                      <a:pt x="101" y="330"/>
                    </a:lnTo>
                    <a:lnTo>
                      <a:pt x="107" y="330"/>
                    </a:lnTo>
                    <a:lnTo>
                      <a:pt x="112" y="325"/>
                    </a:lnTo>
                    <a:lnTo>
                      <a:pt x="118" y="319"/>
                    </a:lnTo>
                    <a:lnTo>
                      <a:pt x="124" y="319"/>
                    </a:lnTo>
                    <a:lnTo>
                      <a:pt x="129" y="313"/>
                    </a:lnTo>
                    <a:lnTo>
                      <a:pt x="135" y="308"/>
                    </a:lnTo>
                    <a:lnTo>
                      <a:pt x="140" y="302"/>
                    </a:lnTo>
                    <a:lnTo>
                      <a:pt x="146" y="302"/>
                    </a:lnTo>
                    <a:lnTo>
                      <a:pt x="152" y="297"/>
                    </a:lnTo>
                    <a:lnTo>
                      <a:pt x="157" y="291"/>
                    </a:lnTo>
                    <a:lnTo>
                      <a:pt x="163" y="291"/>
                    </a:lnTo>
                    <a:lnTo>
                      <a:pt x="168" y="285"/>
                    </a:lnTo>
                    <a:lnTo>
                      <a:pt x="174" y="280"/>
                    </a:lnTo>
                    <a:lnTo>
                      <a:pt x="180" y="274"/>
                    </a:lnTo>
                    <a:lnTo>
                      <a:pt x="185" y="274"/>
                    </a:lnTo>
                    <a:lnTo>
                      <a:pt x="191" y="269"/>
                    </a:lnTo>
                    <a:lnTo>
                      <a:pt x="197" y="263"/>
                    </a:lnTo>
                    <a:lnTo>
                      <a:pt x="202" y="263"/>
                    </a:lnTo>
                    <a:lnTo>
                      <a:pt x="208" y="257"/>
                    </a:lnTo>
                    <a:lnTo>
                      <a:pt x="213" y="252"/>
                    </a:lnTo>
                    <a:lnTo>
                      <a:pt x="219" y="252"/>
                    </a:lnTo>
                    <a:lnTo>
                      <a:pt x="225" y="246"/>
                    </a:lnTo>
                    <a:lnTo>
                      <a:pt x="230" y="241"/>
                    </a:lnTo>
                    <a:lnTo>
                      <a:pt x="236" y="235"/>
                    </a:lnTo>
                    <a:lnTo>
                      <a:pt x="241" y="235"/>
                    </a:lnTo>
                    <a:lnTo>
                      <a:pt x="247" y="229"/>
                    </a:lnTo>
                    <a:lnTo>
                      <a:pt x="253" y="224"/>
                    </a:lnTo>
                    <a:lnTo>
                      <a:pt x="258" y="224"/>
                    </a:lnTo>
                    <a:lnTo>
                      <a:pt x="264" y="218"/>
                    </a:lnTo>
                    <a:lnTo>
                      <a:pt x="269" y="213"/>
                    </a:lnTo>
                    <a:lnTo>
                      <a:pt x="275" y="207"/>
                    </a:lnTo>
                    <a:lnTo>
                      <a:pt x="281" y="207"/>
                    </a:lnTo>
                    <a:lnTo>
                      <a:pt x="286" y="201"/>
                    </a:lnTo>
                    <a:lnTo>
                      <a:pt x="292" y="196"/>
                    </a:lnTo>
                    <a:lnTo>
                      <a:pt x="297" y="196"/>
                    </a:lnTo>
                    <a:lnTo>
                      <a:pt x="303" y="190"/>
                    </a:lnTo>
                    <a:lnTo>
                      <a:pt x="309" y="185"/>
                    </a:lnTo>
                    <a:lnTo>
                      <a:pt x="314" y="179"/>
                    </a:lnTo>
                    <a:lnTo>
                      <a:pt x="320" y="179"/>
                    </a:lnTo>
                    <a:lnTo>
                      <a:pt x="325" y="173"/>
                    </a:lnTo>
                    <a:lnTo>
                      <a:pt x="331" y="168"/>
                    </a:lnTo>
                    <a:lnTo>
                      <a:pt x="337" y="168"/>
                    </a:lnTo>
                    <a:lnTo>
                      <a:pt x="342" y="162"/>
                    </a:lnTo>
                    <a:lnTo>
                      <a:pt x="348" y="157"/>
                    </a:lnTo>
                    <a:lnTo>
                      <a:pt x="353" y="151"/>
                    </a:lnTo>
                    <a:lnTo>
                      <a:pt x="359" y="151"/>
                    </a:lnTo>
                    <a:lnTo>
                      <a:pt x="365" y="145"/>
                    </a:lnTo>
                    <a:lnTo>
                      <a:pt x="370" y="140"/>
                    </a:lnTo>
                    <a:lnTo>
                      <a:pt x="376" y="140"/>
                    </a:lnTo>
                    <a:lnTo>
                      <a:pt x="381" y="134"/>
                    </a:lnTo>
                    <a:lnTo>
                      <a:pt x="387" y="128"/>
                    </a:lnTo>
                    <a:lnTo>
                      <a:pt x="393" y="128"/>
                    </a:lnTo>
                    <a:lnTo>
                      <a:pt x="398" y="123"/>
                    </a:lnTo>
                    <a:lnTo>
                      <a:pt x="404" y="117"/>
                    </a:lnTo>
                    <a:lnTo>
                      <a:pt x="409" y="112"/>
                    </a:lnTo>
                    <a:lnTo>
                      <a:pt x="415" y="112"/>
                    </a:lnTo>
                    <a:lnTo>
                      <a:pt x="421" y="106"/>
                    </a:lnTo>
                    <a:lnTo>
                      <a:pt x="426" y="100"/>
                    </a:lnTo>
                    <a:lnTo>
                      <a:pt x="432" y="100"/>
                    </a:lnTo>
                    <a:lnTo>
                      <a:pt x="438" y="95"/>
                    </a:lnTo>
                    <a:lnTo>
                      <a:pt x="443" y="89"/>
                    </a:lnTo>
                    <a:lnTo>
                      <a:pt x="449" y="84"/>
                    </a:lnTo>
                    <a:lnTo>
                      <a:pt x="454" y="84"/>
                    </a:lnTo>
                    <a:lnTo>
                      <a:pt x="460" y="78"/>
                    </a:lnTo>
                    <a:lnTo>
                      <a:pt x="466" y="72"/>
                    </a:lnTo>
                    <a:lnTo>
                      <a:pt x="471" y="72"/>
                    </a:lnTo>
                    <a:lnTo>
                      <a:pt x="477" y="67"/>
                    </a:lnTo>
                    <a:lnTo>
                      <a:pt x="482" y="61"/>
                    </a:lnTo>
                    <a:lnTo>
                      <a:pt x="488" y="56"/>
                    </a:lnTo>
                    <a:lnTo>
                      <a:pt x="494" y="56"/>
                    </a:lnTo>
                    <a:lnTo>
                      <a:pt x="499" y="50"/>
                    </a:lnTo>
                    <a:lnTo>
                      <a:pt x="505" y="44"/>
                    </a:lnTo>
                    <a:lnTo>
                      <a:pt x="510" y="44"/>
                    </a:lnTo>
                    <a:lnTo>
                      <a:pt x="516" y="39"/>
                    </a:lnTo>
                    <a:lnTo>
                      <a:pt x="522" y="33"/>
                    </a:lnTo>
                    <a:lnTo>
                      <a:pt x="527" y="33"/>
                    </a:lnTo>
                    <a:lnTo>
                      <a:pt x="533" y="28"/>
                    </a:lnTo>
                    <a:lnTo>
                      <a:pt x="538" y="22"/>
                    </a:lnTo>
                    <a:lnTo>
                      <a:pt x="544" y="16"/>
                    </a:lnTo>
                    <a:lnTo>
                      <a:pt x="550" y="16"/>
                    </a:lnTo>
                    <a:lnTo>
                      <a:pt x="555" y="11"/>
                    </a:lnTo>
                    <a:lnTo>
                      <a:pt x="561" y="5"/>
                    </a:lnTo>
                    <a:lnTo>
                      <a:pt x="566" y="5"/>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06" name="Freeform 1301"/>
              <p:cNvSpPr>
                <a:spLocks/>
              </p:cNvSpPr>
              <p:nvPr/>
            </p:nvSpPr>
            <p:spPr bwMode="auto">
              <a:xfrm>
                <a:off x="1292" y="2577"/>
                <a:ext cx="572" cy="566"/>
              </a:xfrm>
              <a:custGeom>
                <a:avLst/>
                <a:gdLst>
                  <a:gd name="T0" fmla="*/ 6 w 572"/>
                  <a:gd name="T1" fmla="*/ 476 h 566"/>
                  <a:gd name="T2" fmla="*/ 17 w 572"/>
                  <a:gd name="T3" fmla="*/ 471 h 566"/>
                  <a:gd name="T4" fmla="*/ 28 w 572"/>
                  <a:gd name="T5" fmla="*/ 465 h 566"/>
                  <a:gd name="T6" fmla="*/ 40 w 572"/>
                  <a:gd name="T7" fmla="*/ 454 h 566"/>
                  <a:gd name="T8" fmla="*/ 51 w 572"/>
                  <a:gd name="T9" fmla="*/ 448 h 566"/>
                  <a:gd name="T10" fmla="*/ 62 w 572"/>
                  <a:gd name="T11" fmla="*/ 437 h 566"/>
                  <a:gd name="T12" fmla="*/ 73 w 572"/>
                  <a:gd name="T13" fmla="*/ 432 h 566"/>
                  <a:gd name="T14" fmla="*/ 84 w 572"/>
                  <a:gd name="T15" fmla="*/ 426 h 566"/>
                  <a:gd name="T16" fmla="*/ 96 w 572"/>
                  <a:gd name="T17" fmla="*/ 415 h 566"/>
                  <a:gd name="T18" fmla="*/ 107 w 572"/>
                  <a:gd name="T19" fmla="*/ 409 h 566"/>
                  <a:gd name="T20" fmla="*/ 118 w 572"/>
                  <a:gd name="T21" fmla="*/ 398 h 566"/>
                  <a:gd name="T22" fmla="*/ 129 w 572"/>
                  <a:gd name="T23" fmla="*/ 392 h 566"/>
                  <a:gd name="T24" fmla="*/ 140 w 572"/>
                  <a:gd name="T25" fmla="*/ 381 h 566"/>
                  <a:gd name="T26" fmla="*/ 152 w 572"/>
                  <a:gd name="T27" fmla="*/ 376 h 566"/>
                  <a:gd name="T28" fmla="*/ 163 w 572"/>
                  <a:gd name="T29" fmla="*/ 370 h 566"/>
                  <a:gd name="T30" fmla="*/ 174 w 572"/>
                  <a:gd name="T31" fmla="*/ 359 h 566"/>
                  <a:gd name="T32" fmla="*/ 185 w 572"/>
                  <a:gd name="T33" fmla="*/ 353 h 566"/>
                  <a:gd name="T34" fmla="*/ 197 w 572"/>
                  <a:gd name="T35" fmla="*/ 353 h 566"/>
                  <a:gd name="T36" fmla="*/ 208 w 572"/>
                  <a:gd name="T37" fmla="*/ 359 h 566"/>
                  <a:gd name="T38" fmla="*/ 219 w 572"/>
                  <a:gd name="T39" fmla="*/ 387 h 566"/>
                  <a:gd name="T40" fmla="*/ 230 w 572"/>
                  <a:gd name="T41" fmla="*/ 426 h 566"/>
                  <a:gd name="T42" fmla="*/ 241 w 572"/>
                  <a:gd name="T43" fmla="*/ 482 h 566"/>
                  <a:gd name="T44" fmla="*/ 253 w 572"/>
                  <a:gd name="T45" fmla="*/ 566 h 566"/>
                  <a:gd name="T46" fmla="*/ 264 w 572"/>
                  <a:gd name="T47" fmla="*/ 544 h 566"/>
                  <a:gd name="T48" fmla="*/ 275 w 572"/>
                  <a:gd name="T49" fmla="*/ 448 h 566"/>
                  <a:gd name="T50" fmla="*/ 286 w 572"/>
                  <a:gd name="T51" fmla="*/ 280 h 566"/>
                  <a:gd name="T52" fmla="*/ 297 w 572"/>
                  <a:gd name="T53" fmla="*/ 112 h 566"/>
                  <a:gd name="T54" fmla="*/ 309 w 572"/>
                  <a:gd name="T55" fmla="*/ 17 h 566"/>
                  <a:gd name="T56" fmla="*/ 320 w 572"/>
                  <a:gd name="T57" fmla="*/ 0 h 566"/>
                  <a:gd name="T58" fmla="*/ 331 w 572"/>
                  <a:gd name="T59" fmla="*/ 79 h 566"/>
                  <a:gd name="T60" fmla="*/ 342 w 572"/>
                  <a:gd name="T61" fmla="*/ 135 h 566"/>
                  <a:gd name="T62" fmla="*/ 353 w 572"/>
                  <a:gd name="T63" fmla="*/ 174 h 566"/>
                  <a:gd name="T64" fmla="*/ 365 w 572"/>
                  <a:gd name="T65" fmla="*/ 202 h 566"/>
                  <a:gd name="T66" fmla="*/ 376 w 572"/>
                  <a:gd name="T67" fmla="*/ 207 h 566"/>
                  <a:gd name="T68" fmla="*/ 387 w 572"/>
                  <a:gd name="T69" fmla="*/ 207 h 566"/>
                  <a:gd name="T70" fmla="*/ 398 w 572"/>
                  <a:gd name="T71" fmla="*/ 202 h 566"/>
                  <a:gd name="T72" fmla="*/ 409 w 572"/>
                  <a:gd name="T73" fmla="*/ 191 h 566"/>
                  <a:gd name="T74" fmla="*/ 421 w 572"/>
                  <a:gd name="T75" fmla="*/ 185 h 566"/>
                  <a:gd name="T76" fmla="*/ 432 w 572"/>
                  <a:gd name="T77" fmla="*/ 179 h 566"/>
                  <a:gd name="T78" fmla="*/ 443 w 572"/>
                  <a:gd name="T79" fmla="*/ 168 h 566"/>
                  <a:gd name="T80" fmla="*/ 454 w 572"/>
                  <a:gd name="T81" fmla="*/ 163 h 566"/>
                  <a:gd name="T82" fmla="*/ 466 w 572"/>
                  <a:gd name="T83" fmla="*/ 151 h 566"/>
                  <a:gd name="T84" fmla="*/ 477 w 572"/>
                  <a:gd name="T85" fmla="*/ 146 h 566"/>
                  <a:gd name="T86" fmla="*/ 488 w 572"/>
                  <a:gd name="T87" fmla="*/ 135 h 566"/>
                  <a:gd name="T88" fmla="*/ 499 w 572"/>
                  <a:gd name="T89" fmla="*/ 129 h 566"/>
                  <a:gd name="T90" fmla="*/ 510 w 572"/>
                  <a:gd name="T91" fmla="*/ 123 h 566"/>
                  <a:gd name="T92" fmla="*/ 522 w 572"/>
                  <a:gd name="T93" fmla="*/ 112 h 566"/>
                  <a:gd name="T94" fmla="*/ 533 w 572"/>
                  <a:gd name="T95" fmla="*/ 107 h 566"/>
                  <a:gd name="T96" fmla="*/ 544 w 572"/>
                  <a:gd name="T97" fmla="*/ 95 h 566"/>
                  <a:gd name="T98" fmla="*/ 555 w 572"/>
                  <a:gd name="T99" fmla="*/ 90 h 566"/>
                  <a:gd name="T100" fmla="*/ 566 w 572"/>
                  <a:gd name="T101" fmla="*/ 84 h 5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2"/>
                  <a:gd name="T154" fmla="*/ 0 h 566"/>
                  <a:gd name="T155" fmla="*/ 572 w 572"/>
                  <a:gd name="T156" fmla="*/ 566 h 56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2" h="566">
                    <a:moveTo>
                      <a:pt x="0" y="482"/>
                    </a:moveTo>
                    <a:lnTo>
                      <a:pt x="6" y="476"/>
                    </a:lnTo>
                    <a:lnTo>
                      <a:pt x="12" y="476"/>
                    </a:lnTo>
                    <a:lnTo>
                      <a:pt x="17" y="471"/>
                    </a:lnTo>
                    <a:lnTo>
                      <a:pt x="23" y="465"/>
                    </a:lnTo>
                    <a:lnTo>
                      <a:pt x="28" y="465"/>
                    </a:lnTo>
                    <a:lnTo>
                      <a:pt x="34" y="460"/>
                    </a:lnTo>
                    <a:lnTo>
                      <a:pt x="40" y="454"/>
                    </a:lnTo>
                    <a:lnTo>
                      <a:pt x="45" y="448"/>
                    </a:lnTo>
                    <a:lnTo>
                      <a:pt x="51" y="448"/>
                    </a:lnTo>
                    <a:lnTo>
                      <a:pt x="56" y="443"/>
                    </a:lnTo>
                    <a:lnTo>
                      <a:pt x="62" y="437"/>
                    </a:lnTo>
                    <a:lnTo>
                      <a:pt x="68" y="437"/>
                    </a:lnTo>
                    <a:lnTo>
                      <a:pt x="73" y="432"/>
                    </a:lnTo>
                    <a:lnTo>
                      <a:pt x="79" y="426"/>
                    </a:lnTo>
                    <a:lnTo>
                      <a:pt x="84" y="426"/>
                    </a:lnTo>
                    <a:lnTo>
                      <a:pt x="90" y="420"/>
                    </a:lnTo>
                    <a:lnTo>
                      <a:pt x="96" y="415"/>
                    </a:lnTo>
                    <a:lnTo>
                      <a:pt x="101" y="409"/>
                    </a:lnTo>
                    <a:lnTo>
                      <a:pt x="107" y="409"/>
                    </a:lnTo>
                    <a:lnTo>
                      <a:pt x="112" y="404"/>
                    </a:lnTo>
                    <a:lnTo>
                      <a:pt x="118" y="398"/>
                    </a:lnTo>
                    <a:lnTo>
                      <a:pt x="124" y="398"/>
                    </a:lnTo>
                    <a:lnTo>
                      <a:pt x="129" y="392"/>
                    </a:lnTo>
                    <a:lnTo>
                      <a:pt x="135" y="387"/>
                    </a:lnTo>
                    <a:lnTo>
                      <a:pt x="140" y="381"/>
                    </a:lnTo>
                    <a:lnTo>
                      <a:pt x="146" y="381"/>
                    </a:lnTo>
                    <a:lnTo>
                      <a:pt x="152" y="376"/>
                    </a:lnTo>
                    <a:lnTo>
                      <a:pt x="157" y="370"/>
                    </a:lnTo>
                    <a:lnTo>
                      <a:pt x="163" y="370"/>
                    </a:lnTo>
                    <a:lnTo>
                      <a:pt x="168" y="364"/>
                    </a:lnTo>
                    <a:lnTo>
                      <a:pt x="174" y="359"/>
                    </a:lnTo>
                    <a:lnTo>
                      <a:pt x="180" y="359"/>
                    </a:lnTo>
                    <a:lnTo>
                      <a:pt x="185" y="353"/>
                    </a:lnTo>
                    <a:lnTo>
                      <a:pt x="191" y="353"/>
                    </a:lnTo>
                    <a:lnTo>
                      <a:pt x="197" y="353"/>
                    </a:lnTo>
                    <a:lnTo>
                      <a:pt x="202" y="353"/>
                    </a:lnTo>
                    <a:lnTo>
                      <a:pt x="208" y="359"/>
                    </a:lnTo>
                    <a:lnTo>
                      <a:pt x="213" y="370"/>
                    </a:lnTo>
                    <a:lnTo>
                      <a:pt x="219" y="387"/>
                    </a:lnTo>
                    <a:lnTo>
                      <a:pt x="225" y="404"/>
                    </a:lnTo>
                    <a:lnTo>
                      <a:pt x="230" y="426"/>
                    </a:lnTo>
                    <a:lnTo>
                      <a:pt x="236" y="448"/>
                    </a:lnTo>
                    <a:lnTo>
                      <a:pt x="241" y="482"/>
                    </a:lnTo>
                    <a:lnTo>
                      <a:pt x="247" y="521"/>
                    </a:lnTo>
                    <a:lnTo>
                      <a:pt x="253" y="566"/>
                    </a:lnTo>
                    <a:lnTo>
                      <a:pt x="258" y="561"/>
                    </a:lnTo>
                    <a:lnTo>
                      <a:pt x="264" y="544"/>
                    </a:lnTo>
                    <a:lnTo>
                      <a:pt x="269" y="527"/>
                    </a:lnTo>
                    <a:lnTo>
                      <a:pt x="275" y="448"/>
                    </a:lnTo>
                    <a:lnTo>
                      <a:pt x="281" y="353"/>
                    </a:lnTo>
                    <a:lnTo>
                      <a:pt x="286" y="280"/>
                    </a:lnTo>
                    <a:lnTo>
                      <a:pt x="292" y="207"/>
                    </a:lnTo>
                    <a:lnTo>
                      <a:pt x="297" y="112"/>
                    </a:lnTo>
                    <a:lnTo>
                      <a:pt x="303" y="34"/>
                    </a:lnTo>
                    <a:lnTo>
                      <a:pt x="309" y="17"/>
                    </a:lnTo>
                    <a:lnTo>
                      <a:pt x="314" y="0"/>
                    </a:lnTo>
                    <a:lnTo>
                      <a:pt x="320" y="0"/>
                    </a:lnTo>
                    <a:lnTo>
                      <a:pt x="325" y="39"/>
                    </a:lnTo>
                    <a:lnTo>
                      <a:pt x="331" y="79"/>
                    </a:lnTo>
                    <a:lnTo>
                      <a:pt x="337" y="112"/>
                    </a:lnTo>
                    <a:lnTo>
                      <a:pt x="342" y="135"/>
                    </a:lnTo>
                    <a:lnTo>
                      <a:pt x="348" y="157"/>
                    </a:lnTo>
                    <a:lnTo>
                      <a:pt x="353" y="174"/>
                    </a:lnTo>
                    <a:lnTo>
                      <a:pt x="359" y="191"/>
                    </a:lnTo>
                    <a:lnTo>
                      <a:pt x="365" y="202"/>
                    </a:lnTo>
                    <a:lnTo>
                      <a:pt x="370" y="207"/>
                    </a:lnTo>
                    <a:lnTo>
                      <a:pt x="376" y="207"/>
                    </a:lnTo>
                    <a:lnTo>
                      <a:pt x="381" y="207"/>
                    </a:lnTo>
                    <a:lnTo>
                      <a:pt x="387" y="207"/>
                    </a:lnTo>
                    <a:lnTo>
                      <a:pt x="393" y="202"/>
                    </a:lnTo>
                    <a:lnTo>
                      <a:pt x="398" y="202"/>
                    </a:lnTo>
                    <a:lnTo>
                      <a:pt x="404" y="196"/>
                    </a:lnTo>
                    <a:lnTo>
                      <a:pt x="409" y="191"/>
                    </a:lnTo>
                    <a:lnTo>
                      <a:pt x="415" y="191"/>
                    </a:lnTo>
                    <a:lnTo>
                      <a:pt x="421" y="185"/>
                    </a:lnTo>
                    <a:lnTo>
                      <a:pt x="426" y="179"/>
                    </a:lnTo>
                    <a:lnTo>
                      <a:pt x="432" y="179"/>
                    </a:lnTo>
                    <a:lnTo>
                      <a:pt x="438" y="174"/>
                    </a:lnTo>
                    <a:lnTo>
                      <a:pt x="443" y="168"/>
                    </a:lnTo>
                    <a:lnTo>
                      <a:pt x="449" y="163"/>
                    </a:lnTo>
                    <a:lnTo>
                      <a:pt x="454" y="163"/>
                    </a:lnTo>
                    <a:lnTo>
                      <a:pt x="460" y="157"/>
                    </a:lnTo>
                    <a:lnTo>
                      <a:pt x="466" y="151"/>
                    </a:lnTo>
                    <a:lnTo>
                      <a:pt x="471" y="151"/>
                    </a:lnTo>
                    <a:lnTo>
                      <a:pt x="477" y="146"/>
                    </a:lnTo>
                    <a:lnTo>
                      <a:pt x="482" y="140"/>
                    </a:lnTo>
                    <a:lnTo>
                      <a:pt x="488" y="135"/>
                    </a:lnTo>
                    <a:lnTo>
                      <a:pt x="494" y="135"/>
                    </a:lnTo>
                    <a:lnTo>
                      <a:pt x="499" y="129"/>
                    </a:lnTo>
                    <a:lnTo>
                      <a:pt x="505" y="123"/>
                    </a:lnTo>
                    <a:lnTo>
                      <a:pt x="510" y="123"/>
                    </a:lnTo>
                    <a:lnTo>
                      <a:pt x="516" y="118"/>
                    </a:lnTo>
                    <a:lnTo>
                      <a:pt x="522" y="112"/>
                    </a:lnTo>
                    <a:lnTo>
                      <a:pt x="527" y="112"/>
                    </a:lnTo>
                    <a:lnTo>
                      <a:pt x="533" y="107"/>
                    </a:lnTo>
                    <a:lnTo>
                      <a:pt x="538" y="101"/>
                    </a:lnTo>
                    <a:lnTo>
                      <a:pt x="544" y="95"/>
                    </a:lnTo>
                    <a:lnTo>
                      <a:pt x="550" y="95"/>
                    </a:lnTo>
                    <a:lnTo>
                      <a:pt x="555" y="90"/>
                    </a:lnTo>
                    <a:lnTo>
                      <a:pt x="561" y="84"/>
                    </a:lnTo>
                    <a:lnTo>
                      <a:pt x="566" y="84"/>
                    </a:lnTo>
                    <a:lnTo>
                      <a:pt x="572" y="79"/>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07" name="Rectangle 1302"/>
              <p:cNvSpPr>
                <a:spLocks noChangeArrowheads="1"/>
              </p:cNvSpPr>
              <p:nvPr/>
            </p:nvSpPr>
            <p:spPr bwMode="auto">
              <a:xfrm>
                <a:off x="2043" y="2577"/>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308" name="Rectangle 1303"/>
              <p:cNvSpPr>
                <a:spLocks noChangeArrowheads="1"/>
              </p:cNvSpPr>
              <p:nvPr/>
            </p:nvSpPr>
            <p:spPr bwMode="auto">
              <a:xfrm>
                <a:off x="2043" y="2577"/>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09" name="Freeform 1304"/>
              <p:cNvSpPr>
                <a:spLocks/>
              </p:cNvSpPr>
              <p:nvPr/>
            </p:nvSpPr>
            <p:spPr bwMode="auto">
              <a:xfrm>
                <a:off x="2161"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0" name="Freeform 1305"/>
              <p:cNvSpPr>
                <a:spLocks/>
              </p:cNvSpPr>
              <p:nvPr/>
            </p:nvSpPr>
            <p:spPr bwMode="auto">
              <a:xfrm>
                <a:off x="2329"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1" name="Freeform 1306"/>
              <p:cNvSpPr>
                <a:spLocks/>
              </p:cNvSpPr>
              <p:nvPr/>
            </p:nvSpPr>
            <p:spPr bwMode="auto">
              <a:xfrm>
                <a:off x="2497"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2" name="Freeform 1307"/>
              <p:cNvSpPr>
                <a:spLocks/>
              </p:cNvSpPr>
              <p:nvPr/>
            </p:nvSpPr>
            <p:spPr bwMode="auto">
              <a:xfrm>
                <a:off x="2043" y="2958"/>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3" name="Freeform 1308"/>
              <p:cNvSpPr>
                <a:spLocks/>
              </p:cNvSpPr>
              <p:nvPr/>
            </p:nvSpPr>
            <p:spPr bwMode="auto">
              <a:xfrm>
                <a:off x="2043" y="285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4" name="Freeform 1309"/>
              <p:cNvSpPr>
                <a:spLocks/>
              </p:cNvSpPr>
              <p:nvPr/>
            </p:nvSpPr>
            <p:spPr bwMode="auto">
              <a:xfrm>
                <a:off x="2043" y="2756"/>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5" name="Line 1310"/>
              <p:cNvSpPr>
                <a:spLocks noChangeShapeType="1"/>
              </p:cNvSpPr>
              <p:nvPr/>
            </p:nvSpPr>
            <p:spPr bwMode="auto">
              <a:xfrm>
                <a:off x="2043"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16" name="Freeform 1311"/>
              <p:cNvSpPr>
                <a:spLocks/>
              </p:cNvSpPr>
              <p:nvPr/>
            </p:nvSpPr>
            <p:spPr bwMode="auto">
              <a:xfrm>
                <a:off x="2043"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7" name="Line 1312"/>
              <p:cNvSpPr>
                <a:spLocks noChangeShapeType="1"/>
              </p:cNvSpPr>
              <p:nvPr/>
            </p:nvSpPr>
            <p:spPr bwMode="auto">
              <a:xfrm flipV="1">
                <a:off x="2043"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18" name="Line 1313"/>
              <p:cNvSpPr>
                <a:spLocks noChangeShapeType="1"/>
              </p:cNvSpPr>
              <p:nvPr/>
            </p:nvSpPr>
            <p:spPr bwMode="auto">
              <a:xfrm>
                <a:off x="2043" y="314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19" name="Line 1314"/>
              <p:cNvSpPr>
                <a:spLocks noChangeShapeType="1"/>
              </p:cNvSpPr>
              <p:nvPr/>
            </p:nvSpPr>
            <p:spPr bwMode="auto">
              <a:xfrm flipV="1">
                <a:off x="2043"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0" name="Line 1315"/>
              <p:cNvSpPr>
                <a:spLocks noChangeShapeType="1"/>
              </p:cNvSpPr>
              <p:nvPr/>
            </p:nvSpPr>
            <p:spPr bwMode="auto">
              <a:xfrm flipV="1">
                <a:off x="2161"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1" name="Line 1316"/>
              <p:cNvSpPr>
                <a:spLocks noChangeShapeType="1"/>
              </p:cNvSpPr>
              <p:nvPr/>
            </p:nvSpPr>
            <p:spPr bwMode="auto">
              <a:xfrm>
                <a:off x="2161"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2" name="Line 1317"/>
              <p:cNvSpPr>
                <a:spLocks noChangeShapeType="1"/>
              </p:cNvSpPr>
              <p:nvPr/>
            </p:nvSpPr>
            <p:spPr bwMode="auto">
              <a:xfrm flipV="1">
                <a:off x="2329"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3" name="Line 1318"/>
              <p:cNvSpPr>
                <a:spLocks noChangeShapeType="1"/>
              </p:cNvSpPr>
              <p:nvPr/>
            </p:nvSpPr>
            <p:spPr bwMode="auto">
              <a:xfrm>
                <a:off x="2329"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4" name="Line 1319"/>
              <p:cNvSpPr>
                <a:spLocks noChangeShapeType="1"/>
              </p:cNvSpPr>
              <p:nvPr/>
            </p:nvSpPr>
            <p:spPr bwMode="auto">
              <a:xfrm flipV="1">
                <a:off x="2497"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5" name="Line 1320"/>
              <p:cNvSpPr>
                <a:spLocks noChangeShapeType="1"/>
              </p:cNvSpPr>
              <p:nvPr/>
            </p:nvSpPr>
            <p:spPr bwMode="auto">
              <a:xfrm>
                <a:off x="2497"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6" name="Line 1321"/>
              <p:cNvSpPr>
                <a:spLocks noChangeShapeType="1"/>
              </p:cNvSpPr>
              <p:nvPr/>
            </p:nvSpPr>
            <p:spPr bwMode="auto">
              <a:xfrm>
                <a:off x="2043" y="2958"/>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7" name="Line 1322"/>
              <p:cNvSpPr>
                <a:spLocks noChangeShapeType="1"/>
              </p:cNvSpPr>
              <p:nvPr/>
            </p:nvSpPr>
            <p:spPr bwMode="auto">
              <a:xfrm flipH="1">
                <a:off x="2604" y="2958"/>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8" name="Line 1323"/>
              <p:cNvSpPr>
                <a:spLocks noChangeShapeType="1"/>
              </p:cNvSpPr>
              <p:nvPr/>
            </p:nvSpPr>
            <p:spPr bwMode="auto">
              <a:xfrm>
                <a:off x="2043" y="285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9" name="Line 1324"/>
              <p:cNvSpPr>
                <a:spLocks noChangeShapeType="1"/>
              </p:cNvSpPr>
              <p:nvPr/>
            </p:nvSpPr>
            <p:spPr bwMode="auto">
              <a:xfrm flipH="1">
                <a:off x="2604" y="2857"/>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30" name="Line 1325"/>
              <p:cNvSpPr>
                <a:spLocks noChangeShapeType="1"/>
              </p:cNvSpPr>
              <p:nvPr/>
            </p:nvSpPr>
            <p:spPr bwMode="auto">
              <a:xfrm>
                <a:off x="2043" y="2756"/>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31" name="Line 1326"/>
              <p:cNvSpPr>
                <a:spLocks noChangeShapeType="1"/>
              </p:cNvSpPr>
              <p:nvPr/>
            </p:nvSpPr>
            <p:spPr bwMode="auto">
              <a:xfrm flipH="1">
                <a:off x="2604" y="2756"/>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32" name="Line 1327"/>
              <p:cNvSpPr>
                <a:spLocks noChangeShapeType="1"/>
              </p:cNvSpPr>
              <p:nvPr/>
            </p:nvSpPr>
            <p:spPr bwMode="auto">
              <a:xfrm>
                <a:off x="2043"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33" name="Freeform 1328"/>
              <p:cNvSpPr>
                <a:spLocks/>
              </p:cNvSpPr>
              <p:nvPr/>
            </p:nvSpPr>
            <p:spPr bwMode="auto">
              <a:xfrm>
                <a:off x="2043"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34" name="Line 1329"/>
              <p:cNvSpPr>
                <a:spLocks noChangeShapeType="1"/>
              </p:cNvSpPr>
              <p:nvPr/>
            </p:nvSpPr>
            <p:spPr bwMode="auto">
              <a:xfrm flipV="1">
                <a:off x="2043"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35" name="Freeform 1330"/>
              <p:cNvSpPr>
                <a:spLocks/>
              </p:cNvSpPr>
              <p:nvPr/>
            </p:nvSpPr>
            <p:spPr bwMode="auto">
              <a:xfrm>
                <a:off x="2043" y="2684"/>
                <a:ext cx="572" cy="347"/>
              </a:xfrm>
              <a:custGeom>
                <a:avLst/>
                <a:gdLst>
                  <a:gd name="T0" fmla="*/ 6 w 572"/>
                  <a:gd name="T1" fmla="*/ 341 h 347"/>
                  <a:gd name="T2" fmla="*/ 23 w 572"/>
                  <a:gd name="T3" fmla="*/ 330 h 347"/>
                  <a:gd name="T4" fmla="*/ 40 w 572"/>
                  <a:gd name="T5" fmla="*/ 325 h 347"/>
                  <a:gd name="T6" fmla="*/ 56 w 572"/>
                  <a:gd name="T7" fmla="*/ 313 h 347"/>
                  <a:gd name="T8" fmla="*/ 73 w 572"/>
                  <a:gd name="T9" fmla="*/ 302 h 347"/>
                  <a:gd name="T10" fmla="*/ 90 w 572"/>
                  <a:gd name="T11" fmla="*/ 291 h 347"/>
                  <a:gd name="T12" fmla="*/ 107 w 572"/>
                  <a:gd name="T13" fmla="*/ 280 h 347"/>
                  <a:gd name="T14" fmla="*/ 124 w 572"/>
                  <a:gd name="T15" fmla="*/ 269 h 347"/>
                  <a:gd name="T16" fmla="*/ 140 w 572"/>
                  <a:gd name="T17" fmla="*/ 263 h 347"/>
                  <a:gd name="T18" fmla="*/ 157 w 572"/>
                  <a:gd name="T19" fmla="*/ 252 h 347"/>
                  <a:gd name="T20" fmla="*/ 174 w 572"/>
                  <a:gd name="T21" fmla="*/ 241 h 347"/>
                  <a:gd name="T22" fmla="*/ 191 w 572"/>
                  <a:gd name="T23" fmla="*/ 229 h 347"/>
                  <a:gd name="T24" fmla="*/ 208 w 572"/>
                  <a:gd name="T25" fmla="*/ 218 h 347"/>
                  <a:gd name="T26" fmla="*/ 225 w 572"/>
                  <a:gd name="T27" fmla="*/ 207 h 347"/>
                  <a:gd name="T28" fmla="*/ 241 w 572"/>
                  <a:gd name="T29" fmla="*/ 201 h 347"/>
                  <a:gd name="T30" fmla="*/ 258 w 572"/>
                  <a:gd name="T31" fmla="*/ 190 h 347"/>
                  <a:gd name="T32" fmla="*/ 275 w 572"/>
                  <a:gd name="T33" fmla="*/ 179 h 347"/>
                  <a:gd name="T34" fmla="*/ 292 w 572"/>
                  <a:gd name="T35" fmla="*/ 168 h 347"/>
                  <a:gd name="T36" fmla="*/ 309 w 572"/>
                  <a:gd name="T37" fmla="*/ 157 h 347"/>
                  <a:gd name="T38" fmla="*/ 325 w 572"/>
                  <a:gd name="T39" fmla="*/ 145 h 347"/>
                  <a:gd name="T40" fmla="*/ 342 w 572"/>
                  <a:gd name="T41" fmla="*/ 140 h 347"/>
                  <a:gd name="T42" fmla="*/ 359 w 572"/>
                  <a:gd name="T43" fmla="*/ 129 h 347"/>
                  <a:gd name="T44" fmla="*/ 376 w 572"/>
                  <a:gd name="T45" fmla="*/ 117 h 347"/>
                  <a:gd name="T46" fmla="*/ 393 w 572"/>
                  <a:gd name="T47" fmla="*/ 106 h 347"/>
                  <a:gd name="T48" fmla="*/ 409 w 572"/>
                  <a:gd name="T49" fmla="*/ 95 h 347"/>
                  <a:gd name="T50" fmla="*/ 426 w 572"/>
                  <a:gd name="T51" fmla="*/ 84 h 347"/>
                  <a:gd name="T52" fmla="*/ 443 w 572"/>
                  <a:gd name="T53" fmla="*/ 78 h 347"/>
                  <a:gd name="T54" fmla="*/ 460 w 572"/>
                  <a:gd name="T55" fmla="*/ 67 h 347"/>
                  <a:gd name="T56" fmla="*/ 477 w 572"/>
                  <a:gd name="T57" fmla="*/ 56 h 347"/>
                  <a:gd name="T58" fmla="*/ 494 w 572"/>
                  <a:gd name="T59" fmla="*/ 44 h 347"/>
                  <a:gd name="T60" fmla="*/ 510 w 572"/>
                  <a:gd name="T61" fmla="*/ 33 h 347"/>
                  <a:gd name="T62" fmla="*/ 527 w 572"/>
                  <a:gd name="T63" fmla="*/ 22 h 347"/>
                  <a:gd name="T64" fmla="*/ 544 w 572"/>
                  <a:gd name="T65" fmla="*/ 16 h 347"/>
                  <a:gd name="T66" fmla="*/ 561 w 572"/>
                  <a:gd name="T67" fmla="*/ 5 h 3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72"/>
                  <a:gd name="T103" fmla="*/ 0 h 347"/>
                  <a:gd name="T104" fmla="*/ 572 w 572"/>
                  <a:gd name="T105" fmla="*/ 347 h 3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72" h="347">
                    <a:moveTo>
                      <a:pt x="0" y="347"/>
                    </a:moveTo>
                    <a:lnTo>
                      <a:pt x="6" y="341"/>
                    </a:lnTo>
                    <a:lnTo>
                      <a:pt x="17" y="336"/>
                    </a:lnTo>
                    <a:lnTo>
                      <a:pt x="23" y="330"/>
                    </a:lnTo>
                    <a:lnTo>
                      <a:pt x="34" y="330"/>
                    </a:lnTo>
                    <a:lnTo>
                      <a:pt x="40" y="325"/>
                    </a:lnTo>
                    <a:lnTo>
                      <a:pt x="51" y="319"/>
                    </a:lnTo>
                    <a:lnTo>
                      <a:pt x="56" y="313"/>
                    </a:lnTo>
                    <a:lnTo>
                      <a:pt x="68" y="308"/>
                    </a:lnTo>
                    <a:lnTo>
                      <a:pt x="73" y="302"/>
                    </a:lnTo>
                    <a:lnTo>
                      <a:pt x="84" y="297"/>
                    </a:lnTo>
                    <a:lnTo>
                      <a:pt x="90" y="291"/>
                    </a:lnTo>
                    <a:lnTo>
                      <a:pt x="101" y="285"/>
                    </a:lnTo>
                    <a:lnTo>
                      <a:pt x="107" y="280"/>
                    </a:lnTo>
                    <a:lnTo>
                      <a:pt x="118" y="274"/>
                    </a:lnTo>
                    <a:lnTo>
                      <a:pt x="124" y="269"/>
                    </a:lnTo>
                    <a:lnTo>
                      <a:pt x="135" y="269"/>
                    </a:lnTo>
                    <a:lnTo>
                      <a:pt x="140" y="263"/>
                    </a:lnTo>
                    <a:lnTo>
                      <a:pt x="152" y="257"/>
                    </a:lnTo>
                    <a:lnTo>
                      <a:pt x="157" y="252"/>
                    </a:lnTo>
                    <a:lnTo>
                      <a:pt x="168" y="246"/>
                    </a:lnTo>
                    <a:lnTo>
                      <a:pt x="174" y="241"/>
                    </a:lnTo>
                    <a:lnTo>
                      <a:pt x="185" y="235"/>
                    </a:lnTo>
                    <a:lnTo>
                      <a:pt x="191" y="229"/>
                    </a:lnTo>
                    <a:lnTo>
                      <a:pt x="202" y="224"/>
                    </a:lnTo>
                    <a:lnTo>
                      <a:pt x="208" y="218"/>
                    </a:lnTo>
                    <a:lnTo>
                      <a:pt x="219" y="213"/>
                    </a:lnTo>
                    <a:lnTo>
                      <a:pt x="225" y="207"/>
                    </a:lnTo>
                    <a:lnTo>
                      <a:pt x="236" y="207"/>
                    </a:lnTo>
                    <a:lnTo>
                      <a:pt x="241" y="201"/>
                    </a:lnTo>
                    <a:lnTo>
                      <a:pt x="253" y="196"/>
                    </a:lnTo>
                    <a:lnTo>
                      <a:pt x="258" y="190"/>
                    </a:lnTo>
                    <a:lnTo>
                      <a:pt x="269" y="185"/>
                    </a:lnTo>
                    <a:lnTo>
                      <a:pt x="275" y="179"/>
                    </a:lnTo>
                    <a:lnTo>
                      <a:pt x="286" y="173"/>
                    </a:lnTo>
                    <a:lnTo>
                      <a:pt x="292" y="168"/>
                    </a:lnTo>
                    <a:lnTo>
                      <a:pt x="303" y="162"/>
                    </a:lnTo>
                    <a:lnTo>
                      <a:pt x="309" y="157"/>
                    </a:lnTo>
                    <a:lnTo>
                      <a:pt x="320" y="151"/>
                    </a:lnTo>
                    <a:lnTo>
                      <a:pt x="325" y="145"/>
                    </a:lnTo>
                    <a:lnTo>
                      <a:pt x="337" y="140"/>
                    </a:lnTo>
                    <a:lnTo>
                      <a:pt x="342" y="140"/>
                    </a:lnTo>
                    <a:lnTo>
                      <a:pt x="353" y="134"/>
                    </a:lnTo>
                    <a:lnTo>
                      <a:pt x="359" y="129"/>
                    </a:lnTo>
                    <a:lnTo>
                      <a:pt x="370" y="123"/>
                    </a:lnTo>
                    <a:lnTo>
                      <a:pt x="376" y="117"/>
                    </a:lnTo>
                    <a:lnTo>
                      <a:pt x="387" y="112"/>
                    </a:lnTo>
                    <a:lnTo>
                      <a:pt x="393" y="106"/>
                    </a:lnTo>
                    <a:lnTo>
                      <a:pt x="404" y="100"/>
                    </a:lnTo>
                    <a:lnTo>
                      <a:pt x="409" y="95"/>
                    </a:lnTo>
                    <a:lnTo>
                      <a:pt x="421" y="89"/>
                    </a:lnTo>
                    <a:lnTo>
                      <a:pt x="426" y="84"/>
                    </a:lnTo>
                    <a:lnTo>
                      <a:pt x="437" y="78"/>
                    </a:lnTo>
                    <a:lnTo>
                      <a:pt x="443" y="78"/>
                    </a:lnTo>
                    <a:lnTo>
                      <a:pt x="454" y="72"/>
                    </a:lnTo>
                    <a:lnTo>
                      <a:pt x="460" y="67"/>
                    </a:lnTo>
                    <a:lnTo>
                      <a:pt x="471" y="61"/>
                    </a:lnTo>
                    <a:lnTo>
                      <a:pt x="477" y="56"/>
                    </a:lnTo>
                    <a:lnTo>
                      <a:pt x="488" y="50"/>
                    </a:lnTo>
                    <a:lnTo>
                      <a:pt x="494" y="44"/>
                    </a:lnTo>
                    <a:lnTo>
                      <a:pt x="505" y="39"/>
                    </a:lnTo>
                    <a:lnTo>
                      <a:pt x="510" y="33"/>
                    </a:lnTo>
                    <a:lnTo>
                      <a:pt x="522" y="28"/>
                    </a:lnTo>
                    <a:lnTo>
                      <a:pt x="527" y="22"/>
                    </a:lnTo>
                    <a:lnTo>
                      <a:pt x="538" y="16"/>
                    </a:lnTo>
                    <a:lnTo>
                      <a:pt x="544" y="16"/>
                    </a:lnTo>
                    <a:lnTo>
                      <a:pt x="555" y="11"/>
                    </a:lnTo>
                    <a:lnTo>
                      <a:pt x="561" y="5"/>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36" name="Freeform 1331"/>
              <p:cNvSpPr>
                <a:spLocks/>
              </p:cNvSpPr>
              <p:nvPr/>
            </p:nvSpPr>
            <p:spPr bwMode="auto">
              <a:xfrm>
                <a:off x="2043" y="2577"/>
                <a:ext cx="572" cy="566"/>
              </a:xfrm>
              <a:custGeom>
                <a:avLst/>
                <a:gdLst>
                  <a:gd name="T0" fmla="*/ 6 w 572"/>
                  <a:gd name="T1" fmla="*/ 448 h 566"/>
                  <a:gd name="T2" fmla="*/ 23 w 572"/>
                  <a:gd name="T3" fmla="*/ 437 h 566"/>
                  <a:gd name="T4" fmla="*/ 40 w 572"/>
                  <a:gd name="T5" fmla="*/ 432 h 566"/>
                  <a:gd name="T6" fmla="*/ 56 w 572"/>
                  <a:gd name="T7" fmla="*/ 420 h 566"/>
                  <a:gd name="T8" fmla="*/ 73 w 572"/>
                  <a:gd name="T9" fmla="*/ 409 h 566"/>
                  <a:gd name="T10" fmla="*/ 90 w 572"/>
                  <a:gd name="T11" fmla="*/ 398 h 566"/>
                  <a:gd name="T12" fmla="*/ 107 w 572"/>
                  <a:gd name="T13" fmla="*/ 387 h 566"/>
                  <a:gd name="T14" fmla="*/ 124 w 572"/>
                  <a:gd name="T15" fmla="*/ 376 h 566"/>
                  <a:gd name="T16" fmla="*/ 140 w 572"/>
                  <a:gd name="T17" fmla="*/ 370 h 566"/>
                  <a:gd name="T18" fmla="*/ 157 w 572"/>
                  <a:gd name="T19" fmla="*/ 359 h 566"/>
                  <a:gd name="T20" fmla="*/ 174 w 572"/>
                  <a:gd name="T21" fmla="*/ 348 h 566"/>
                  <a:gd name="T22" fmla="*/ 191 w 572"/>
                  <a:gd name="T23" fmla="*/ 336 h 566"/>
                  <a:gd name="T24" fmla="*/ 208 w 572"/>
                  <a:gd name="T25" fmla="*/ 336 h 566"/>
                  <a:gd name="T26" fmla="*/ 225 w 572"/>
                  <a:gd name="T27" fmla="*/ 359 h 566"/>
                  <a:gd name="T28" fmla="*/ 241 w 572"/>
                  <a:gd name="T29" fmla="*/ 460 h 566"/>
                  <a:gd name="T30" fmla="*/ 258 w 572"/>
                  <a:gd name="T31" fmla="*/ 566 h 566"/>
                  <a:gd name="T32" fmla="*/ 275 w 572"/>
                  <a:gd name="T33" fmla="*/ 398 h 566"/>
                  <a:gd name="T34" fmla="*/ 292 w 572"/>
                  <a:gd name="T35" fmla="*/ 163 h 566"/>
                  <a:gd name="T36" fmla="*/ 309 w 572"/>
                  <a:gd name="T37" fmla="*/ 0 h 566"/>
                  <a:gd name="T38" fmla="*/ 325 w 572"/>
                  <a:gd name="T39" fmla="*/ 101 h 566"/>
                  <a:gd name="T40" fmla="*/ 342 w 572"/>
                  <a:gd name="T41" fmla="*/ 202 h 566"/>
                  <a:gd name="T42" fmla="*/ 359 w 572"/>
                  <a:gd name="T43" fmla="*/ 224 h 566"/>
                  <a:gd name="T44" fmla="*/ 376 w 572"/>
                  <a:gd name="T45" fmla="*/ 224 h 566"/>
                  <a:gd name="T46" fmla="*/ 393 w 572"/>
                  <a:gd name="T47" fmla="*/ 213 h 566"/>
                  <a:gd name="T48" fmla="*/ 409 w 572"/>
                  <a:gd name="T49" fmla="*/ 202 h 566"/>
                  <a:gd name="T50" fmla="*/ 426 w 572"/>
                  <a:gd name="T51" fmla="*/ 191 h 566"/>
                  <a:gd name="T52" fmla="*/ 443 w 572"/>
                  <a:gd name="T53" fmla="*/ 185 h 566"/>
                  <a:gd name="T54" fmla="*/ 460 w 572"/>
                  <a:gd name="T55" fmla="*/ 174 h 566"/>
                  <a:gd name="T56" fmla="*/ 477 w 572"/>
                  <a:gd name="T57" fmla="*/ 163 h 566"/>
                  <a:gd name="T58" fmla="*/ 494 w 572"/>
                  <a:gd name="T59" fmla="*/ 151 h 566"/>
                  <a:gd name="T60" fmla="*/ 510 w 572"/>
                  <a:gd name="T61" fmla="*/ 140 h 566"/>
                  <a:gd name="T62" fmla="*/ 527 w 572"/>
                  <a:gd name="T63" fmla="*/ 129 h 566"/>
                  <a:gd name="T64" fmla="*/ 544 w 572"/>
                  <a:gd name="T65" fmla="*/ 123 h 566"/>
                  <a:gd name="T66" fmla="*/ 561 w 572"/>
                  <a:gd name="T67" fmla="*/ 112 h 5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72"/>
                  <a:gd name="T103" fmla="*/ 0 h 566"/>
                  <a:gd name="T104" fmla="*/ 572 w 572"/>
                  <a:gd name="T105" fmla="*/ 566 h 5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72" h="566">
                    <a:moveTo>
                      <a:pt x="0" y="454"/>
                    </a:moveTo>
                    <a:lnTo>
                      <a:pt x="6" y="448"/>
                    </a:lnTo>
                    <a:lnTo>
                      <a:pt x="17" y="443"/>
                    </a:lnTo>
                    <a:lnTo>
                      <a:pt x="23" y="437"/>
                    </a:lnTo>
                    <a:lnTo>
                      <a:pt x="34" y="437"/>
                    </a:lnTo>
                    <a:lnTo>
                      <a:pt x="40" y="432"/>
                    </a:lnTo>
                    <a:lnTo>
                      <a:pt x="51" y="426"/>
                    </a:lnTo>
                    <a:lnTo>
                      <a:pt x="56" y="420"/>
                    </a:lnTo>
                    <a:lnTo>
                      <a:pt x="68" y="415"/>
                    </a:lnTo>
                    <a:lnTo>
                      <a:pt x="73" y="409"/>
                    </a:lnTo>
                    <a:lnTo>
                      <a:pt x="84" y="404"/>
                    </a:lnTo>
                    <a:lnTo>
                      <a:pt x="90" y="398"/>
                    </a:lnTo>
                    <a:lnTo>
                      <a:pt x="101" y="392"/>
                    </a:lnTo>
                    <a:lnTo>
                      <a:pt x="107" y="387"/>
                    </a:lnTo>
                    <a:lnTo>
                      <a:pt x="118" y="381"/>
                    </a:lnTo>
                    <a:lnTo>
                      <a:pt x="124" y="376"/>
                    </a:lnTo>
                    <a:lnTo>
                      <a:pt x="135" y="376"/>
                    </a:lnTo>
                    <a:lnTo>
                      <a:pt x="140" y="370"/>
                    </a:lnTo>
                    <a:lnTo>
                      <a:pt x="152" y="364"/>
                    </a:lnTo>
                    <a:lnTo>
                      <a:pt x="157" y="359"/>
                    </a:lnTo>
                    <a:lnTo>
                      <a:pt x="168" y="353"/>
                    </a:lnTo>
                    <a:lnTo>
                      <a:pt x="174" y="348"/>
                    </a:lnTo>
                    <a:lnTo>
                      <a:pt x="185" y="342"/>
                    </a:lnTo>
                    <a:lnTo>
                      <a:pt x="191" y="336"/>
                    </a:lnTo>
                    <a:lnTo>
                      <a:pt x="202" y="336"/>
                    </a:lnTo>
                    <a:lnTo>
                      <a:pt x="208" y="336"/>
                    </a:lnTo>
                    <a:lnTo>
                      <a:pt x="219" y="336"/>
                    </a:lnTo>
                    <a:lnTo>
                      <a:pt x="225" y="359"/>
                    </a:lnTo>
                    <a:lnTo>
                      <a:pt x="236" y="381"/>
                    </a:lnTo>
                    <a:lnTo>
                      <a:pt x="241" y="460"/>
                    </a:lnTo>
                    <a:lnTo>
                      <a:pt x="253" y="555"/>
                    </a:lnTo>
                    <a:lnTo>
                      <a:pt x="258" y="566"/>
                    </a:lnTo>
                    <a:lnTo>
                      <a:pt x="269" y="549"/>
                    </a:lnTo>
                    <a:lnTo>
                      <a:pt x="275" y="398"/>
                    </a:lnTo>
                    <a:lnTo>
                      <a:pt x="286" y="280"/>
                    </a:lnTo>
                    <a:lnTo>
                      <a:pt x="292" y="163"/>
                    </a:lnTo>
                    <a:lnTo>
                      <a:pt x="303" y="11"/>
                    </a:lnTo>
                    <a:lnTo>
                      <a:pt x="309" y="0"/>
                    </a:lnTo>
                    <a:lnTo>
                      <a:pt x="320" y="6"/>
                    </a:lnTo>
                    <a:lnTo>
                      <a:pt x="325" y="101"/>
                    </a:lnTo>
                    <a:lnTo>
                      <a:pt x="337" y="179"/>
                    </a:lnTo>
                    <a:lnTo>
                      <a:pt x="342" y="202"/>
                    </a:lnTo>
                    <a:lnTo>
                      <a:pt x="353" y="224"/>
                    </a:lnTo>
                    <a:lnTo>
                      <a:pt x="359" y="224"/>
                    </a:lnTo>
                    <a:lnTo>
                      <a:pt x="370" y="224"/>
                    </a:lnTo>
                    <a:lnTo>
                      <a:pt x="376" y="224"/>
                    </a:lnTo>
                    <a:lnTo>
                      <a:pt x="387" y="219"/>
                    </a:lnTo>
                    <a:lnTo>
                      <a:pt x="393" y="213"/>
                    </a:lnTo>
                    <a:lnTo>
                      <a:pt x="404" y="207"/>
                    </a:lnTo>
                    <a:lnTo>
                      <a:pt x="409" y="202"/>
                    </a:lnTo>
                    <a:lnTo>
                      <a:pt x="421" y="196"/>
                    </a:lnTo>
                    <a:lnTo>
                      <a:pt x="426" y="191"/>
                    </a:lnTo>
                    <a:lnTo>
                      <a:pt x="437" y="185"/>
                    </a:lnTo>
                    <a:lnTo>
                      <a:pt x="443" y="185"/>
                    </a:lnTo>
                    <a:lnTo>
                      <a:pt x="454" y="179"/>
                    </a:lnTo>
                    <a:lnTo>
                      <a:pt x="460" y="174"/>
                    </a:lnTo>
                    <a:lnTo>
                      <a:pt x="471" y="168"/>
                    </a:lnTo>
                    <a:lnTo>
                      <a:pt x="477" y="163"/>
                    </a:lnTo>
                    <a:lnTo>
                      <a:pt x="488" y="157"/>
                    </a:lnTo>
                    <a:lnTo>
                      <a:pt x="494" y="151"/>
                    </a:lnTo>
                    <a:lnTo>
                      <a:pt x="505" y="146"/>
                    </a:lnTo>
                    <a:lnTo>
                      <a:pt x="510" y="140"/>
                    </a:lnTo>
                    <a:lnTo>
                      <a:pt x="522" y="135"/>
                    </a:lnTo>
                    <a:lnTo>
                      <a:pt x="527" y="129"/>
                    </a:lnTo>
                    <a:lnTo>
                      <a:pt x="538" y="123"/>
                    </a:lnTo>
                    <a:lnTo>
                      <a:pt x="544" y="123"/>
                    </a:lnTo>
                    <a:lnTo>
                      <a:pt x="555" y="118"/>
                    </a:lnTo>
                    <a:lnTo>
                      <a:pt x="561" y="112"/>
                    </a:lnTo>
                    <a:lnTo>
                      <a:pt x="572" y="107"/>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37" name="Rectangle 1332"/>
              <p:cNvSpPr>
                <a:spLocks noChangeArrowheads="1"/>
              </p:cNvSpPr>
              <p:nvPr/>
            </p:nvSpPr>
            <p:spPr bwMode="auto">
              <a:xfrm>
                <a:off x="2800" y="2577"/>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338" name="Rectangle 1333"/>
              <p:cNvSpPr>
                <a:spLocks noChangeArrowheads="1"/>
              </p:cNvSpPr>
              <p:nvPr/>
            </p:nvSpPr>
            <p:spPr bwMode="auto">
              <a:xfrm>
                <a:off x="2800" y="2577"/>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39" name="Freeform 1334"/>
              <p:cNvSpPr>
                <a:spLocks/>
              </p:cNvSpPr>
              <p:nvPr/>
            </p:nvSpPr>
            <p:spPr bwMode="auto">
              <a:xfrm>
                <a:off x="2878"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0" name="Freeform 1335"/>
              <p:cNvSpPr>
                <a:spLocks/>
              </p:cNvSpPr>
              <p:nvPr/>
            </p:nvSpPr>
            <p:spPr bwMode="auto">
              <a:xfrm>
                <a:off x="3086"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1" name="Freeform 1336"/>
              <p:cNvSpPr>
                <a:spLocks/>
              </p:cNvSpPr>
              <p:nvPr/>
            </p:nvSpPr>
            <p:spPr bwMode="auto">
              <a:xfrm>
                <a:off x="3287"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2" name="Freeform 1337"/>
              <p:cNvSpPr>
                <a:spLocks/>
              </p:cNvSpPr>
              <p:nvPr/>
            </p:nvSpPr>
            <p:spPr bwMode="auto">
              <a:xfrm>
                <a:off x="2800" y="3059"/>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3" name="Freeform 1338"/>
              <p:cNvSpPr>
                <a:spLocks/>
              </p:cNvSpPr>
              <p:nvPr/>
            </p:nvSpPr>
            <p:spPr bwMode="auto">
              <a:xfrm>
                <a:off x="2800" y="285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4" name="Freeform 1339"/>
              <p:cNvSpPr>
                <a:spLocks/>
              </p:cNvSpPr>
              <p:nvPr/>
            </p:nvSpPr>
            <p:spPr bwMode="auto">
              <a:xfrm>
                <a:off x="2800" y="2656"/>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5" name="Line 1340"/>
              <p:cNvSpPr>
                <a:spLocks noChangeShapeType="1"/>
              </p:cNvSpPr>
              <p:nvPr/>
            </p:nvSpPr>
            <p:spPr bwMode="auto">
              <a:xfrm>
                <a:off x="2800"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46" name="Freeform 1341"/>
              <p:cNvSpPr>
                <a:spLocks/>
              </p:cNvSpPr>
              <p:nvPr/>
            </p:nvSpPr>
            <p:spPr bwMode="auto">
              <a:xfrm>
                <a:off x="2800"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7" name="Line 1342"/>
              <p:cNvSpPr>
                <a:spLocks noChangeShapeType="1"/>
              </p:cNvSpPr>
              <p:nvPr/>
            </p:nvSpPr>
            <p:spPr bwMode="auto">
              <a:xfrm flipV="1">
                <a:off x="2800"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48" name="Line 1343"/>
              <p:cNvSpPr>
                <a:spLocks noChangeShapeType="1"/>
              </p:cNvSpPr>
              <p:nvPr/>
            </p:nvSpPr>
            <p:spPr bwMode="auto">
              <a:xfrm>
                <a:off x="2800" y="314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49" name="Line 1344"/>
              <p:cNvSpPr>
                <a:spLocks noChangeShapeType="1"/>
              </p:cNvSpPr>
              <p:nvPr/>
            </p:nvSpPr>
            <p:spPr bwMode="auto">
              <a:xfrm flipV="1">
                <a:off x="2800"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0" name="Line 1345"/>
              <p:cNvSpPr>
                <a:spLocks noChangeShapeType="1"/>
              </p:cNvSpPr>
              <p:nvPr/>
            </p:nvSpPr>
            <p:spPr bwMode="auto">
              <a:xfrm flipV="1">
                <a:off x="2878"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1" name="Line 1346"/>
              <p:cNvSpPr>
                <a:spLocks noChangeShapeType="1"/>
              </p:cNvSpPr>
              <p:nvPr/>
            </p:nvSpPr>
            <p:spPr bwMode="auto">
              <a:xfrm>
                <a:off x="2878"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2" name="Line 1347"/>
              <p:cNvSpPr>
                <a:spLocks noChangeShapeType="1"/>
              </p:cNvSpPr>
              <p:nvPr/>
            </p:nvSpPr>
            <p:spPr bwMode="auto">
              <a:xfrm flipV="1">
                <a:off x="3086"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3" name="Line 1348"/>
              <p:cNvSpPr>
                <a:spLocks noChangeShapeType="1"/>
              </p:cNvSpPr>
              <p:nvPr/>
            </p:nvSpPr>
            <p:spPr bwMode="auto">
              <a:xfrm>
                <a:off x="3086"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4" name="Line 1349"/>
              <p:cNvSpPr>
                <a:spLocks noChangeShapeType="1"/>
              </p:cNvSpPr>
              <p:nvPr/>
            </p:nvSpPr>
            <p:spPr bwMode="auto">
              <a:xfrm flipV="1">
                <a:off x="3287"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5" name="Line 1350"/>
              <p:cNvSpPr>
                <a:spLocks noChangeShapeType="1"/>
              </p:cNvSpPr>
              <p:nvPr/>
            </p:nvSpPr>
            <p:spPr bwMode="auto">
              <a:xfrm>
                <a:off x="3287"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6" name="Line 1351"/>
              <p:cNvSpPr>
                <a:spLocks noChangeShapeType="1"/>
              </p:cNvSpPr>
              <p:nvPr/>
            </p:nvSpPr>
            <p:spPr bwMode="auto">
              <a:xfrm>
                <a:off x="2800" y="3059"/>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7" name="Line 1352"/>
              <p:cNvSpPr>
                <a:spLocks noChangeShapeType="1"/>
              </p:cNvSpPr>
              <p:nvPr/>
            </p:nvSpPr>
            <p:spPr bwMode="auto">
              <a:xfrm flipH="1">
                <a:off x="3360" y="3059"/>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8" name="Line 1353"/>
              <p:cNvSpPr>
                <a:spLocks noChangeShapeType="1"/>
              </p:cNvSpPr>
              <p:nvPr/>
            </p:nvSpPr>
            <p:spPr bwMode="auto">
              <a:xfrm>
                <a:off x="2800" y="285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9" name="Line 1354"/>
              <p:cNvSpPr>
                <a:spLocks noChangeShapeType="1"/>
              </p:cNvSpPr>
              <p:nvPr/>
            </p:nvSpPr>
            <p:spPr bwMode="auto">
              <a:xfrm flipH="1">
                <a:off x="3360" y="2857"/>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60" name="Line 1355"/>
              <p:cNvSpPr>
                <a:spLocks noChangeShapeType="1"/>
              </p:cNvSpPr>
              <p:nvPr/>
            </p:nvSpPr>
            <p:spPr bwMode="auto">
              <a:xfrm>
                <a:off x="2800" y="2656"/>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61" name="Line 1356"/>
              <p:cNvSpPr>
                <a:spLocks noChangeShapeType="1"/>
              </p:cNvSpPr>
              <p:nvPr/>
            </p:nvSpPr>
            <p:spPr bwMode="auto">
              <a:xfrm flipH="1">
                <a:off x="3360" y="2656"/>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62" name="Line 1357"/>
              <p:cNvSpPr>
                <a:spLocks noChangeShapeType="1"/>
              </p:cNvSpPr>
              <p:nvPr/>
            </p:nvSpPr>
            <p:spPr bwMode="auto">
              <a:xfrm>
                <a:off x="2800"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63" name="Freeform 1358"/>
              <p:cNvSpPr>
                <a:spLocks/>
              </p:cNvSpPr>
              <p:nvPr/>
            </p:nvSpPr>
            <p:spPr bwMode="auto">
              <a:xfrm>
                <a:off x="2800"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64" name="Line 1359"/>
              <p:cNvSpPr>
                <a:spLocks noChangeShapeType="1"/>
              </p:cNvSpPr>
              <p:nvPr/>
            </p:nvSpPr>
            <p:spPr bwMode="auto">
              <a:xfrm flipV="1">
                <a:off x="2800"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65" name="Freeform 1360"/>
              <p:cNvSpPr>
                <a:spLocks/>
              </p:cNvSpPr>
              <p:nvPr/>
            </p:nvSpPr>
            <p:spPr bwMode="auto">
              <a:xfrm>
                <a:off x="2800" y="2577"/>
                <a:ext cx="572" cy="566"/>
              </a:xfrm>
              <a:custGeom>
                <a:avLst/>
                <a:gdLst>
                  <a:gd name="T0" fmla="*/ 0 w 572"/>
                  <a:gd name="T1" fmla="*/ 566 h 566"/>
                  <a:gd name="T2" fmla="*/ 6 w 572"/>
                  <a:gd name="T3" fmla="*/ 555 h 566"/>
                  <a:gd name="T4" fmla="*/ 17 w 572"/>
                  <a:gd name="T5" fmla="*/ 544 h 566"/>
                  <a:gd name="T6" fmla="*/ 28 w 572"/>
                  <a:gd name="T7" fmla="*/ 533 h 566"/>
                  <a:gd name="T8" fmla="*/ 39 w 572"/>
                  <a:gd name="T9" fmla="*/ 521 h 566"/>
                  <a:gd name="T10" fmla="*/ 50 w 572"/>
                  <a:gd name="T11" fmla="*/ 510 h 566"/>
                  <a:gd name="T12" fmla="*/ 56 w 572"/>
                  <a:gd name="T13" fmla="*/ 505 h 566"/>
                  <a:gd name="T14" fmla="*/ 67 w 572"/>
                  <a:gd name="T15" fmla="*/ 493 h 566"/>
                  <a:gd name="T16" fmla="*/ 78 w 572"/>
                  <a:gd name="T17" fmla="*/ 482 h 566"/>
                  <a:gd name="T18" fmla="*/ 90 w 572"/>
                  <a:gd name="T19" fmla="*/ 471 h 566"/>
                  <a:gd name="T20" fmla="*/ 101 w 572"/>
                  <a:gd name="T21" fmla="*/ 460 h 566"/>
                  <a:gd name="T22" fmla="*/ 112 w 572"/>
                  <a:gd name="T23" fmla="*/ 454 h 566"/>
                  <a:gd name="T24" fmla="*/ 118 w 572"/>
                  <a:gd name="T25" fmla="*/ 443 h 566"/>
                  <a:gd name="T26" fmla="*/ 129 w 572"/>
                  <a:gd name="T27" fmla="*/ 432 h 566"/>
                  <a:gd name="T28" fmla="*/ 140 w 572"/>
                  <a:gd name="T29" fmla="*/ 420 h 566"/>
                  <a:gd name="T30" fmla="*/ 151 w 572"/>
                  <a:gd name="T31" fmla="*/ 409 h 566"/>
                  <a:gd name="T32" fmla="*/ 162 w 572"/>
                  <a:gd name="T33" fmla="*/ 404 h 566"/>
                  <a:gd name="T34" fmla="*/ 168 w 572"/>
                  <a:gd name="T35" fmla="*/ 392 h 566"/>
                  <a:gd name="T36" fmla="*/ 179 w 572"/>
                  <a:gd name="T37" fmla="*/ 381 h 566"/>
                  <a:gd name="T38" fmla="*/ 190 w 572"/>
                  <a:gd name="T39" fmla="*/ 370 h 566"/>
                  <a:gd name="T40" fmla="*/ 202 w 572"/>
                  <a:gd name="T41" fmla="*/ 359 h 566"/>
                  <a:gd name="T42" fmla="*/ 213 w 572"/>
                  <a:gd name="T43" fmla="*/ 353 h 566"/>
                  <a:gd name="T44" fmla="*/ 224 w 572"/>
                  <a:gd name="T45" fmla="*/ 342 h 566"/>
                  <a:gd name="T46" fmla="*/ 230 w 572"/>
                  <a:gd name="T47" fmla="*/ 331 h 566"/>
                  <a:gd name="T48" fmla="*/ 241 w 572"/>
                  <a:gd name="T49" fmla="*/ 320 h 566"/>
                  <a:gd name="T50" fmla="*/ 252 w 572"/>
                  <a:gd name="T51" fmla="*/ 308 h 566"/>
                  <a:gd name="T52" fmla="*/ 263 w 572"/>
                  <a:gd name="T53" fmla="*/ 303 h 566"/>
                  <a:gd name="T54" fmla="*/ 275 w 572"/>
                  <a:gd name="T55" fmla="*/ 292 h 566"/>
                  <a:gd name="T56" fmla="*/ 286 w 572"/>
                  <a:gd name="T57" fmla="*/ 280 h 566"/>
                  <a:gd name="T58" fmla="*/ 291 w 572"/>
                  <a:gd name="T59" fmla="*/ 269 h 566"/>
                  <a:gd name="T60" fmla="*/ 303 w 572"/>
                  <a:gd name="T61" fmla="*/ 258 h 566"/>
                  <a:gd name="T62" fmla="*/ 314 w 572"/>
                  <a:gd name="T63" fmla="*/ 252 h 566"/>
                  <a:gd name="T64" fmla="*/ 325 w 572"/>
                  <a:gd name="T65" fmla="*/ 241 h 566"/>
                  <a:gd name="T66" fmla="*/ 336 w 572"/>
                  <a:gd name="T67" fmla="*/ 230 h 566"/>
                  <a:gd name="T68" fmla="*/ 342 w 572"/>
                  <a:gd name="T69" fmla="*/ 219 h 566"/>
                  <a:gd name="T70" fmla="*/ 353 w 572"/>
                  <a:gd name="T71" fmla="*/ 207 h 566"/>
                  <a:gd name="T72" fmla="*/ 364 w 572"/>
                  <a:gd name="T73" fmla="*/ 202 h 566"/>
                  <a:gd name="T74" fmla="*/ 375 w 572"/>
                  <a:gd name="T75" fmla="*/ 191 h 566"/>
                  <a:gd name="T76" fmla="*/ 387 w 572"/>
                  <a:gd name="T77" fmla="*/ 179 h 566"/>
                  <a:gd name="T78" fmla="*/ 398 w 572"/>
                  <a:gd name="T79" fmla="*/ 168 h 566"/>
                  <a:gd name="T80" fmla="*/ 403 w 572"/>
                  <a:gd name="T81" fmla="*/ 157 h 566"/>
                  <a:gd name="T82" fmla="*/ 415 w 572"/>
                  <a:gd name="T83" fmla="*/ 151 h 566"/>
                  <a:gd name="T84" fmla="*/ 426 w 572"/>
                  <a:gd name="T85" fmla="*/ 140 h 566"/>
                  <a:gd name="T86" fmla="*/ 437 w 572"/>
                  <a:gd name="T87" fmla="*/ 129 h 566"/>
                  <a:gd name="T88" fmla="*/ 448 w 572"/>
                  <a:gd name="T89" fmla="*/ 118 h 566"/>
                  <a:gd name="T90" fmla="*/ 454 w 572"/>
                  <a:gd name="T91" fmla="*/ 107 h 566"/>
                  <a:gd name="T92" fmla="*/ 465 w 572"/>
                  <a:gd name="T93" fmla="*/ 101 h 566"/>
                  <a:gd name="T94" fmla="*/ 476 w 572"/>
                  <a:gd name="T95" fmla="*/ 90 h 566"/>
                  <a:gd name="T96" fmla="*/ 487 w 572"/>
                  <a:gd name="T97" fmla="*/ 79 h 566"/>
                  <a:gd name="T98" fmla="*/ 499 w 572"/>
                  <a:gd name="T99" fmla="*/ 67 h 566"/>
                  <a:gd name="T100" fmla="*/ 510 w 572"/>
                  <a:gd name="T101" fmla="*/ 56 h 566"/>
                  <a:gd name="T102" fmla="*/ 516 w 572"/>
                  <a:gd name="T103" fmla="*/ 51 h 566"/>
                  <a:gd name="T104" fmla="*/ 527 w 572"/>
                  <a:gd name="T105" fmla="*/ 39 h 566"/>
                  <a:gd name="T106" fmla="*/ 538 w 572"/>
                  <a:gd name="T107" fmla="*/ 28 h 566"/>
                  <a:gd name="T108" fmla="*/ 549 w 572"/>
                  <a:gd name="T109" fmla="*/ 17 h 566"/>
                  <a:gd name="T110" fmla="*/ 560 w 572"/>
                  <a:gd name="T111" fmla="*/ 6 h 566"/>
                  <a:gd name="T112" fmla="*/ 572 w 572"/>
                  <a:gd name="T113" fmla="*/ 0 h 5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2"/>
                  <a:gd name="T172" fmla="*/ 0 h 566"/>
                  <a:gd name="T173" fmla="*/ 572 w 572"/>
                  <a:gd name="T174" fmla="*/ 566 h 5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2" h="566">
                    <a:moveTo>
                      <a:pt x="0" y="566"/>
                    </a:moveTo>
                    <a:lnTo>
                      <a:pt x="6" y="555"/>
                    </a:lnTo>
                    <a:lnTo>
                      <a:pt x="17" y="544"/>
                    </a:lnTo>
                    <a:lnTo>
                      <a:pt x="28" y="533"/>
                    </a:lnTo>
                    <a:lnTo>
                      <a:pt x="39" y="521"/>
                    </a:lnTo>
                    <a:lnTo>
                      <a:pt x="50" y="510"/>
                    </a:lnTo>
                    <a:lnTo>
                      <a:pt x="56" y="505"/>
                    </a:lnTo>
                    <a:lnTo>
                      <a:pt x="67" y="493"/>
                    </a:lnTo>
                    <a:lnTo>
                      <a:pt x="78" y="482"/>
                    </a:lnTo>
                    <a:lnTo>
                      <a:pt x="90" y="471"/>
                    </a:lnTo>
                    <a:lnTo>
                      <a:pt x="101" y="460"/>
                    </a:lnTo>
                    <a:lnTo>
                      <a:pt x="112" y="454"/>
                    </a:lnTo>
                    <a:lnTo>
                      <a:pt x="118" y="443"/>
                    </a:lnTo>
                    <a:lnTo>
                      <a:pt x="129" y="432"/>
                    </a:lnTo>
                    <a:lnTo>
                      <a:pt x="140" y="420"/>
                    </a:lnTo>
                    <a:lnTo>
                      <a:pt x="151" y="409"/>
                    </a:lnTo>
                    <a:lnTo>
                      <a:pt x="162" y="404"/>
                    </a:lnTo>
                    <a:lnTo>
                      <a:pt x="168" y="392"/>
                    </a:lnTo>
                    <a:lnTo>
                      <a:pt x="179" y="381"/>
                    </a:lnTo>
                    <a:lnTo>
                      <a:pt x="190" y="370"/>
                    </a:lnTo>
                    <a:lnTo>
                      <a:pt x="202" y="359"/>
                    </a:lnTo>
                    <a:lnTo>
                      <a:pt x="213" y="353"/>
                    </a:lnTo>
                    <a:lnTo>
                      <a:pt x="224" y="342"/>
                    </a:lnTo>
                    <a:lnTo>
                      <a:pt x="230" y="331"/>
                    </a:lnTo>
                    <a:lnTo>
                      <a:pt x="241" y="320"/>
                    </a:lnTo>
                    <a:lnTo>
                      <a:pt x="252" y="308"/>
                    </a:lnTo>
                    <a:lnTo>
                      <a:pt x="263" y="303"/>
                    </a:lnTo>
                    <a:lnTo>
                      <a:pt x="275" y="292"/>
                    </a:lnTo>
                    <a:lnTo>
                      <a:pt x="286" y="280"/>
                    </a:lnTo>
                    <a:lnTo>
                      <a:pt x="291" y="269"/>
                    </a:lnTo>
                    <a:lnTo>
                      <a:pt x="303" y="258"/>
                    </a:lnTo>
                    <a:lnTo>
                      <a:pt x="314" y="252"/>
                    </a:lnTo>
                    <a:lnTo>
                      <a:pt x="325" y="241"/>
                    </a:lnTo>
                    <a:lnTo>
                      <a:pt x="336" y="230"/>
                    </a:lnTo>
                    <a:lnTo>
                      <a:pt x="342" y="219"/>
                    </a:lnTo>
                    <a:lnTo>
                      <a:pt x="353" y="207"/>
                    </a:lnTo>
                    <a:lnTo>
                      <a:pt x="364" y="202"/>
                    </a:lnTo>
                    <a:lnTo>
                      <a:pt x="375" y="191"/>
                    </a:lnTo>
                    <a:lnTo>
                      <a:pt x="387" y="179"/>
                    </a:lnTo>
                    <a:lnTo>
                      <a:pt x="398" y="168"/>
                    </a:lnTo>
                    <a:lnTo>
                      <a:pt x="403" y="157"/>
                    </a:lnTo>
                    <a:lnTo>
                      <a:pt x="415" y="151"/>
                    </a:lnTo>
                    <a:lnTo>
                      <a:pt x="426" y="140"/>
                    </a:lnTo>
                    <a:lnTo>
                      <a:pt x="437" y="129"/>
                    </a:lnTo>
                    <a:lnTo>
                      <a:pt x="448" y="118"/>
                    </a:lnTo>
                    <a:lnTo>
                      <a:pt x="454" y="107"/>
                    </a:lnTo>
                    <a:lnTo>
                      <a:pt x="465" y="101"/>
                    </a:lnTo>
                    <a:lnTo>
                      <a:pt x="476" y="90"/>
                    </a:lnTo>
                    <a:lnTo>
                      <a:pt x="487" y="79"/>
                    </a:lnTo>
                    <a:lnTo>
                      <a:pt x="499" y="67"/>
                    </a:lnTo>
                    <a:lnTo>
                      <a:pt x="510" y="56"/>
                    </a:lnTo>
                    <a:lnTo>
                      <a:pt x="516" y="51"/>
                    </a:lnTo>
                    <a:lnTo>
                      <a:pt x="527" y="39"/>
                    </a:lnTo>
                    <a:lnTo>
                      <a:pt x="538" y="28"/>
                    </a:lnTo>
                    <a:lnTo>
                      <a:pt x="549" y="17"/>
                    </a:lnTo>
                    <a:lnTo>
                      <a:pt x="560" y="6"/>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66" name="Freeform 1361"/>
              <p:cNvSpPr>
                <a:spLocks/>
              </p:cNvSpPr>
              <p:nvPr/>
            </p:nvSpPr>
            <p:spPr bwMode="auto">
              <a:xfrm>
                <a:off x="2800" y="2577"/>
                <a:ext cx="572" cy="566"/>
              </a:xfrm>
              <a:custGeom>
                <a:avLst/>
                <a:gdLst>
                  <a:gd name="T0" fmla="*/ 0 w 572"/>
                  <a:gd name="T1" fmla="*/ 566 h 566"/>
                  <a:gd name="T2" fmla="*/ 6 w 572"/>
                  <a:gd name="T3" fmla="*/ 555 h 566"/>
                  <a:gd name="T4" fmla="*/ 17 w 572"/>
                  <a:gd name="T5" fmla="*/ 544 h 566"/>
                  <a:gd name="T6" fmla="*/ 28 w 572"/>
                  <a:gd name="T7" fmla="*/ 533 h 566"/>
                  <a:gd name="T8" fmla="*/ 39 w 572"/>
                  <a:gd name="T9" fmla="*/ 521 h 566"/>
                  <a:gd name="T10" fmla="*/ 50 w 572"/>
                  <a:gd name="T11" fmla="*/ 510 h 566"/>
                  <a:gd name="T12" fmla="*/ 56 w 572"/>
                  <a:gd name="T13" fmla="*/ 505 h 566"/>
                  <a:gd name="T14" fmla="*/ 67 w 572"/>
                  <a:gd name="T15" fmla="*/ 493 h 566"/>
                  <a:gd name="T16" fmla="*/ 78 w 572"/>
                  <a:gd name="T17" fmla="*/ 482 h 566"/>
                  <a:gd name="T18" fmla="*/ 90 w 572"/>
                  <a:gd name="T19" fmla="*/ 471 h 566"/>
                  <a:gd name="T20" fmla="*/ 101 w 572"/>
                  <a:gd name="T21" fmla="*/ 460 h 566"/>
                  <a:gd name="T22" fmla="*/ 112 w 572"/>
                  <a:gd name="T23" fmla="*/ 454 h 566"/>
                  <a:gd name="T24" fmla="*/ 118 w 572"/>
                  <a:gd name="T25" fmla="*/ 443 h 566"/>
                  <a:gd name="T26" fmla="*/ 129 w 572"/>
                  <a:gd name="T27" fmla="*/ 432 h 566"/>
                  <a:gd name="T28" fmla="*/ 140 w 572"/>
                  <a:gd name="T29" fmla="*/ 420 h 566"/>
                  <a:gd name="T30" fmla="*/ 151 w 572"/>
                  <a:gd name="T31" fmla="*/ 409 h 566"/>
                  <a:gd name="T32" fmla="*/ 162 w 572"/>
                  <a:gd name="T33" fmla="*/ 404 h 566"/>
                  <a:gd name="T34" fmla="*/ 168 w 572"/>
                  <a:gd name="T35" fmla="*/ 392 h 566"/>
                  <a:gd name="T36" fmla="*/ 179 w 572"/>
                  <a:gd name="T37" fmla="*/ 381 h 566"/>
                  <a:gd name="T38" fmla="*/ 190 w 572"/>
                  <a:gd name="T39" fmla="*/ 370 h 566"/>
                  <a:gd name="T40" fmla="*/ 202 w 572"/>
                  <a:gd name="T41" fmla="*/ 359 h 566"/>
                  <a:gd name="T42" fmla="*/ 213 w 572"/>
                  <a:gd name="T43" fmla="*/ 353 h 566"/>
                  <a:gd name="T44" fmla="*/ 224 w 572"/>
                  <a:gd name="T45" fmla="*/ 342 h 566"/>
                  <a:gd name="T46" fmla="*/ 230 w 572"/>
                  <a:gd name="T47" fmla="*/ 336 h 566"/>
                  <a:gd name="T48" fmla="*/ 241 w 572"/>
                  <a:gd name="T49" fmla="*/ 353 h 566"/>
                  <a:gd name="T50" fmla="*/ 252 w 572"/>
                  <a:gd name="T51" fmla="*/ 381 h 566"/>
                  <a:gd name="T52" fmla="*/ 263 w 572"/>
                  <a:gd name="T53" fmla="*/ 420 h 566"/>
                  <a:gd name="T54" fmla="*/ 275 w 572"/>
                  <a:gd name="T55" fmla="*/ 359 h 566"/>
                  <a:gd name="T56" fmla="*/ 286 w 572"/>
                  <a:gd name="T57" fmla="*/ 280 h 566"/>
                  <a:gd name="T58" fmla="*/ 291 w 572"/>
                  <a:gd name="T59" fmla="*/ 202 h 566"/>
                  <a:gd name="T60" fmla="*/ 303 w 572"/>
                  <a:gd name="T61" fmla="*/ 140 h 566"/>
                  <a:gd name="T62" fmla="*/ 314 w 572"/>
                  <a:gd name="T63" fmla="*/ 179 h 566"/>
                  <a:gd name="T64" fmla="*/ 325 w 572"/>
                  <a:gd name="T65" fmla="*/ 207 h 566"/>
                  <a:gd name="T66" fmla="*/ 336 w 572"/>
                  <a:gd name="T67" fmla="*/ 224 h 566"/>
                  <a:gd name="T68" fmla="*/ 342 w 572"/>
                  <a:gd name="T69" fmla="*/ 219 h 566"/>
                  <a:gd name="T70" fmla="*/ 353 w 572"/>
                  <a:gd name="T71" fmla="*/ 207 h 566"/>
                  <a:gd name="T72" fmla="*/ 364 w 572"/>
                  <a:gd name="T73" fmla="*/ 202 h 566"/>
                  <a:gd name="T74" fmla="*/ 375 w 572"/>
                  <a:gd name="T75" fmla="*/ 191 h 566"/>
                  <a:gd name="T76" fmla="*/ 387 w 572"/>
                  <a:gd name="T77" fmla="*/ 179 h 566"/>
                  <a:gd name="T78" fmla="*/ 398 w 572"/>
                  <a:gd name="T79" fmla="*/ 168 h 566"/>
                  <a:gd name="T80" fmla="*/ 403 w 572"/>
                  <a:gd name="T81" fmla="*/ 157 h 566"/>
                  <a:gd name="T82" fmla="*/ 415 w 572"/>
                  <a:gd name="T83" fmla="*/ 151 h 566"/>
                  <a:gd name="T84" fmla="*/ 426 w 572"/>
                  <a:gd name="T85" fmla="*/ 140 h 566"/>
                  <a:gd name="T86" fmla="*/ 437 w 572"/>
                  <a:gd name="T87" fmla="*/ 129 h 566"/>
                  <a:gd name="T88" fmla="*/ 448 w 572"/>
                  <a:gd name="T89" fmla="*/ 118 h 566"/>
                  <a:gd name="T90" fmla="*/ 454 w 572"/>
                  <a:gd name="T91" fmla="*/ 107 h 566"/>
                  <a:gd name="T92" fmla="*/ 465 w 572"/>
                  <a:gd name="T93" fmla="*/ 101 h 566"/>
                  <a:gd name="T94" fmla="*/ 476 w 572"/>
                  <a:gd name="T95" fmla="*/ 90 h 566"/>
                  <a:gd name="T96" fmla="*/ 487 w 572"/>
                  <a:gd name="T97" fmla="*/ 79 h 566"/>
                  <a:gd name="T98" fmla="*/ 499 w 572"/>
                  <a:gd name="T99" fmla="*/ 67 h 566"/>
                  <a:gd name="T100" fmla="*/ 510 w 572"/>
                  <a:gd name="T101" fmla="*/ 56 h 566"/>
                  <a:gd name="T102" fmla="*/ 516 w 572"/>
                  <a:gd name="T103" fmla="*/ 51 h 566"/>
                  <a:gd name="T104" fmla="*/ 527 w 572"/>
                  <a:gd name="T105" fmla="*/ 39 h 566"/>
                  <a:gd name="T106" fmla="*/ 538 w 572"/>
                  <a:gd name="T107" fmla="*/ 28 h 566"/>
                  <a:gd name="T108" fmla="*/ 549 w 572"/>
                  <a:gd name="T109" fmla="*/ 17 h 566"/>
                  <a:gd name="T110" fmla="*/ 560 w 572"/>
                  <a:gd name="T111" fmla="*/ 6 h 566"/>
                  <a:gd name="T112" fmla="*/ 572 w 572"/>
                  <a:gd name="T113" fmla="*/ 0 h 5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2"/>
                  <a:gd name="T172" fmla="*/ 0 h 566"/>
                  <a:gd name="T173" fmla="*/ 572 w 572"/>
                  <a:gd name="T174" fmla="*/ 566 h 5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2" h="566">
                    <a:moveTo>
                      <a:pt x="0" y="566"/>
                    </a:moveTo>
                    <a:lnTo>
                      <a:pt x="6" y="555"/>
                    </a:lnTo>
                    <a:lnTo>
                      <a:pt x="17" y="544"/>
                    </a:lnTo>
                    <a:lnTo>
                      <a:pt x="28" y="533"/>
                    </a:lnTo>
                    <a:lnTo>
                      <a:pt x="39" y="521"/>
                    </a:lnTo>
                    <a:lnTo>
                      <a:pt x="50" y="510"/>
                    </a:lnTo>
                    <a:lnTo>
                      <a:pt x="56" y="505"/>
                    </a:lnTo>
                    <a:lnTo>
                      <a:pt x="67" y="493"/>
                    </a:lnTo>
                    <a:lnTo>
                      <a:pt x="78" y="482"/>
                    </a:lnTo>
                    <a:lnTo>
                      <a:pt x="90" y="471"/>
                    </a:lnTo>
                    <a:lnTo>
                      <a:pt x="101" y="460"/>
                    </a:lnTo>
                    <a:lnTo>
                      <a:pt x="112" y="454"/>
                    </a:lnTo>
                    <a:lnTo>
                      <a:pt x="118" y="443"/>
                    </a:lnTo>
                    <a:lnTo>
                      <a:pt x="129" y="432"/>
                    </a:lnTo>
                    <a:lnTo>
                      <a:pt x="140" y="420"/>
                    </a:lnTo>
                    <a:lnTo>
                      <a:pt x="151" y="409"/>
                    </a:lnTo>
                    <a:lnTo>
                      <a:pt x="162" y="404"/>
                    </a:lnTo>
                    <a:lnTo>
                      <a:pt x="168" y="392"/>
                    </a:lnTo>
                    <a:lnTo>
                      <a:pt x="179" y="381"/>
                    </a:lnTo>
                    <a:lnTo>
                      <a:pt x="190" y="370"/>
                    </a:lnTo>
                    <a:lnTo>
                      <a:pt x="202" y="359"/>
                    </a:lnTo>
                    <a:lnTo>
                      <a:pt x="213" y="353"/>
                    </a:lnTo>
                    <a:lnTo>
                      <a:pt x="224" y="342"/>
                    </a:lnTo>
                    <a:lnTo>
                      <a:pt x="230" y="336"/>
                    </a:lnTo>
                    <a:lnTo>
                      <a:pt x="241" y="353"/>
                    </a:lnTo>
                    <a:lnTo>
                      <a:pt x="252" y="381"/>
                    </a:lnTo>
                    <a:lnTo>
                      <a:pt x="263" y="420"/>
                    </a:lnTo>
                    <a:lnTo>
                      <a:pt x="275" y="359"/>
                    </a:lnTo>
                    <a:lnTo>
                      <a:pt x="286" y="280"/>
                    </a:lnTo>
                    <a:lnTo>
                      <a:pt x="291" y="202"/>
                    </a:lnTo>
                    <a:lnTo>
                      <a:pt x="303" y="140"/>
                    </a:lnTo>
                    <a:lnTo>
                      <a:pt x="314" y="179"/>
                    </a:lnTo>
                    <a:lnTo>
                      <a:pt x="325" y="207"/>
                    </a:lnTo>
                    <a:lnTo>
                      <a:pt x="336" y="224"/>
                    </a:lnTo>
                    <a:lnTo>
                      <a:pt x="342" y="219"/>
                    </a:lnTo>
                    <a:lnTo>
                      <a:pt x="353" y="207"/>
                    </a:lnTo>
                    <a:lnTo>
                      <a:pt x="364" y="202"/>
                    </a:lnTo>
                    <a:lnTo>
                      <a:pt x="375" y="191"/>
                    </a:lnTo>
                    <a:lnTo>
                      <a:pt x="387" y="179"/>
                    </a:lnTo>
                    <a:lnTo>
                      <a:pt x="398" y="168"/>
                    </a:lnTo>
                    <a:lnTo>
                      <a:pt x="403" y="157"/>
                    </a:lnTo>
                    <a:lnTo>
                      <a:pt x="415" y="151"/>
                    </a:lnTo>
                    <a:lnTo>
                      <a:pt x="426" y="140"/>
                    </a:lnTo>
                    <a:lnTo>
                      <a:pt x="437" y="129"/>
                    </a:lnTo>
                    <a:lnTo>
                      <a:pt x="448" y="118"/>
                    </a:lnTo>
                    <a:lnTo>
                      <a:pt x="454" y="107"/>
                    </a:lnTo>
                    <a:lnTo>
                      <a:pt x="465" y="101"/>
                    </a:lnTo>
                    <a:lnTo>
                      <a:pt x="476" y="90"/>
                    </a:lnTo>
                    <a:lnTo>
                      <a:pt x="487" y="79"/>
                    </a:lnTo>
                    <a:lnTo>
                      <a:pt x="499" y="67"/>
                    </a:lnTo>
                    <a:lnTo>
                      <a:pt x="510" y="56"/>
                    </a:lnTo>
                    <a:lnTo>
                      <a:pt x="516" y="51"/>
                    </a:lnTo>
                    <a:lnTo>
                      <a:pt x="527" y="39"/>
                    </a:lnTo>
                    <a:lnTo>
                      <a:pt x="538" y="28"/>
                    </a:lnTo>
                    <a:lnTo>
                      <a:pt x="549" y="17"/>
                    </a:lnTo>
                    <a:lnTo>
                      <a:pt x="560" y="6"/>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67" name="Rectangle 1362"/>
              <p:cNvSpPr>
                <a:spLocks noChangeArrowheads="1"/>
              </p:cNvSpPr>
              <p:nvPr/>
            </p:nvSpPr>
            <p:spPr bwMode="auto">
              <a:xfrm>
                <a:off x="3551" y="2577"/>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368" name="Rectangle 1363"/>
              <p:cNvSpPr>
                <a:spLocks noChangeArrowheads="1"/>
              </p:cNvSpPr>
              <p:nvPr/>
            </p:nvSpPr>
            <p:spPr bwMode="auto">
              <a:xfrm>
                <a:off x="3551" y="2577"/>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69" name="Freeform 1364"/>
              <p:cNvSpPr>
                <a:spLocks/>
              </p:cNvSpPr>
              <p:nvPr/>
            </p:nvSpPr>
            <p:spPr bwMode="auto">
              <a:xfrm>
                <a:off x="3585"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0" name="Freeform 1365"/>
              <p:cNvSpPr>
                <a:spLocks/>
              </p:cNvSpPr>
              <p:nvPr/>
            </p:nvSpPr>
            <p:spPr bwMode="auto">
              <a:xfrm>
                <a:off x="3837"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1" name="Freeform 1366"/>
              <p:cNvSpPr>
                <a:spLocks/>
              </p:cNvSpPr>
              <p:nvPr/>
            </p:nvSpPr>
            <p:spPr bwMode="auto">
              <a:xfrm>
                <a:off x="4083"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2" name="Freeform 1367"/>
              <p:cNvSpPr>
                <a:spLocks/>
              </p:cNvSpPr>
              <p:nvPr/>
            </p:nvSpPr>
            <p:spPr bwMode="auto">
              <a:xfrm>
                <a:off x="3551" y="310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3" name="Freeform 1368"/>
              <p:cNvSpPr>
                <a:spLocks/>
              </p:cNvSpPr>
              <p:nvPr/>
            </p:nvSpPr>
            <p:spPr bwMode="auto">
              <a:xfrm>
                <a:off x="3551" y="285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4" name="Freeform 1369"/>
              <p:cNvSpPr>
                <a:spLocks/>
              </p:cNvSpPr>
              <p:nvPr/>
            </p:nvSpPr>
            <p:spPr bwMode="auto">
              <a:xfrm>
                <a:off x="3551" y="2611"/>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5" name="Line 1370"/>
              <p:cNvSpPr>
                <a:spLocks noChangeShapeType="1"/>
              </p:cNvSpPr>
              <p:nvPr/>
            </p:nvSpPr>
            <p:spPr bwMode="auto">
              <a:xfrm>
                <a:off x="3551"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76" name="Freeform 1371"/>
              <p:cNvSpPr>
                <a:spLocks/>
              </p:cNvSpPr>
              <p:nvPr/>
            </p:nvSpPr>
            <p:spPr bwMode="auto">
              <a:xfrm>
                <a:off x="3551"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7" name="Line 1372"/>
              <p:cNvSpPr>
                <a:spLocks noChangeShapeType="1"/>
              </p:cNvSpPr>
              <p:nvPr/>
            </p:nvSpPr>
            <p:spPr bwMode="auto">
              <a:xfrm flipV="1">
                <a:off x="3551"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78" name="Line 1373"/>
              <p:cNvSpPr>
                <a:spLocks noChangeShapeType="1"/>
              </p:cNvSpPr>
              <p:nvPr/>
            </p:nvSpPr>
            <p:spPr bwMode="auto">
              <a:xfrm>
                <a:off x="3551" y="314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79" name="Line 1374"/>
              <p:cNvSpPr>
                <a:spLocks noChangeShapeType="1"/>
              </p:cNvSpPr>
              <p:nvPr/>
            </p:nvSpPr>
            <p:spPr bwMode="auto">
              <a:xfrm flipV="1">
                <a:off x="3551"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0" name="Line 1375"/>
              <p:cNvSpPr>
                <a:spLocks noChangeShapeType="1"/>
              </p:cNvSpPr>
              <p:nvPr/>
            </p:nvSpPr>
            <p:spPr bwMode="auto">
              <a:xfrm flipV="1">
                <a:off x="3585"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1" name="Line 1376"/>
              <p:cNvSpPr>
                <a:spLocks noChangeShapeType="1"/>
              </p:cNvSpPr>
              <p:nvPr/>
            </p:nvSpPr>
            <p:spPr bwMode="auto">
              <a:xfrm>
                <a:off x="3585"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2" name="Line 1377"/>
              <p:cNvSpPr>
                <a:spLocks noChangeShapeType="1"/>
              </p:cNvSpPr>
              <p:nvPr/>
            </p:nvSpPr>
            <p:spPr bwMode="auto">
              <a:xfrm flipV="1">
                <a:off x="3837"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3" name="Line 1378"/>
              <p:cNvSpPr>
                <a:spLocks noChangeShapeType="1"/>
              </p:cNvSpPr>
              <p:nvPr/>
            </p:nvSpPr>
            <p:spPr bwMode="auto">
              <a:xfrm>
                <a:off x="3837"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4" name="Line 1379"/>
              <p:cNvSpPr>
                <a:spLocks noChangeShapeType="1"/>
              </p:cNvSpPr>
              <p:nvPr/>
            </p:nvSpPr>
            <p:spPr bwMode="auto">
              <a:xfrm flipV="1">
                <a:off x="4083"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5" name="Line 1380"/>
              <p:cNvSpPr>
                <a:spLocks noChangeShapeType="1"/>
              </p:cNvSpPr>
              <p:nvPr/>
            </p:nvSpPr>
            <p:spPr bwMode="auto">
              <a:xfrm>
                <a:off x="4083"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6" name="Line 1381"/>
              <p:cNvSpPr>
                <a:spLocks noChangeShapeType="1"/>
              </p:cNvSpPr>
              <p:nvPr/>
            </p:nvSpPr>
            <p:spPr bwMode="auto">
              <a:xfrm>
                <a:off x="3551" y="310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7" name="Line 1382"/>
              <p:cNvSpPr>
                <a:spLocks noChangeShapeType="1"/>
              </p:cNvSpPr>
              <p:nvPr/>
            </p:nvSpPr>
            <p:spPr bwMode="auto">
              <a:xfrm flipH="1">
                <a:off x="4111" y="3104"/>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8" name="Line 1383"/>
              <p:cNvSpPr>
                <a:spLocks noChangeShapeType="1"/>
              </p:cNvSpPr>
              <p:nvPr/>
            </p:nvSpPr>
            <p:spPr bwMode="auto">
              <a:xfrm>
                <a:off x="3551" y="285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9" name="Line 1384"/>
              <p:cNvSpPr>
                <a:spLocks noChangeShapeType="1"/>
              </p:cNvSpPr>
              <p:nvPr/>
            </p:nvSpPr>
            <p:spPr bwMode="auto">
              <a:xfrm flipH="1">
                <a:off x="4111" y="2857"/>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90" name="Line 1385"/>
              <p:cNvSpPr>
                <a:spLocks noChangeShapeType="1"/>
              </p:cNvSpPr>
              <p:nvPr/>
            </p:nvSpPr>
            <p:spPr bwMode="auto">
              <a:xfrm>
                <a:off x="3551" y="2611"/>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91" name="Line 1386"/>
              <p:cNvSpPr>
                <a:spLocks noChangeShapeType="1"/>
              </p:cNvSpPr>
              <p:nvPr/>
            </p:nvSpPr>
            <p:spPr bwMode="auto">
              <a:xfrm flipH="1">
                <a:off x="4111" y="2611"/>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92" name="Line 1387"/>
              <p:cNvSpPr>
                <a:spLocks noChangeShapeType="1"/>
              </p:cNvSpPr>
              <p:nvPr/>
            </p:nvSpPr>
            <p:spPr bwMode="auto">
              <a:xfrm>
                <a:off x="3551"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93" name="Freeform 1388"/>
              <p:cNvSpPr>
                <a:spLocks/>
              </p:cNvSpPr>
              <p:nvPr/>
            </p:nvSpPr>
            <p:spPr bwMode="auto">
              <a:xfrm>
                <a:off x="3551"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94" name="Line 1389"/>
              <p:cNvSpPr>
                <a:spLocks noChangeShapeType="1"/>
              </p:cNvSpPr>
              <p:nvPr/>
            </p:nvSpPr>
            <p:spPr bwMode="auto">
              <a:xfrm flipV="1">
                <a:off x="3551"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95" name="Freeform 1390"/>
              <p:cNvSpPr>
                <a:spLocks/>
              </p:cNvSpPr>
              <p:nvPr/>
            </p:nvSpPr>
            <p:spPr bwMode="auto">
              <a:xfrm>
                <a:off x="3551" y="2577"/>
                <a:ext cx="572" cy="566"/>
              </a:xfrm>
              <a:custGeom>
                <a:avLst/>
                <a:gdLst>
                  <a:gd name="T0" fmla="*/ 0 w 572"/>
                  <a:gd name="T1" fmla="*/ 566 h 566"/>
                  <a:gd name="T2" fmla="*/ 11 w 572"/>
                  <a:gd name="T3" fmla="*/ 549 h 566"/>
                  <a:gd name="T4" fmla="*/ 22 w 572"/>
                  <a:gd name="T5" fmla="*/ 538 h 566"/>
                  <a:gd name="T6" fmla="*/ 34 w 572"/>
                  <a:gd name="T7" fmla="*/ 527 h 566"/>
                  <a:gd name="T8" fmla="*/ 45 w 572"/>
                  <a:gd name="T9" fmla="*/ 516 h 566"/>
                  <a:gd name="T10" fmla="*/ 62 w 572"/>
                  <a:gd name="T11" fmla="*/ 505 h 566"/>
                  <a:gd name="T12" fmla="*/ 73 w 572"/>
                  <a:gd name="T13" fmla="*/ 488 h 566"/>
                  <a:gd name="T14" fmla="*/ 84 w 572"/>
                  <a:gd name="T15" fmla="*/ 476 h 566"/>
                  <a:gd name="T16" fmla="*/ 95 w 572"/>
                  <a:gd name="T17" fmla="*/ 465 h 566"/>
                  <a:gd name="T18" fmla="*/ 106 w 572"/>
                  <a:gd name="T19" fmla="*/ 454 h 566"/>
                  <a:gd name="T20" fmla="*/ 123 w 572"/>
                  <a:gd name="T21" fmla="*/ 443 h 566"/>
                  <a:gd name="T22" fmla="*/ 134 w 572"/>
                  <a:gd name="T23" fmla="*/ 426 h 566"/>
                  <a:gd name="T24" fmla="*/ 146 w 572"/>
                  <a:gd name="T25" fmla="*/ 415 h 566"/>
                  <a:gd name="T26" fmla="*/ 157 w 572"/>
                  <a:gd name="T27" fmla="*/ 404 h 566"/>
                  <a:gd name="T28" fmla="*/ 174 w 572"/>
                  <a:gd name="T29" fmla="*/ 392 h 566"/>
                  <a:gd name="T30" fmla="*/ 185 w 572"/>
                  <a:gd name="T31" fmla="*/ 381 h 566"/>
                  <a:gd name="T32" fmla="*/ 196 w 572"/>
                  <a:gd name="T33" fmla="*/ 364 h 566"/>
                  <a:gd name="T34" fmla="*/ 207 w 572"/>
                  <a:gd name="T35" fmla="*/ 353 h 566"/>
                  <a:gd name="T36" fmla="*/ 218 w 572"/>
                  <a:gd name="T37" fmla="*/ 342 h 566"/>
                  <a:gd name="T38" fmla="*/ 235 w 572"/>
                  <a:gd name="T39" fmla="*/ 331 h 566"/>
                  <a:gd name="T40" fmla="*/ 246 w 572"/>
                  <a:gd name="T41" fmla="*/ 320 h 566"/>
                  <a:gd name="T42" fmla="*/ 258 w 572"/>
                  <a:gd name="T43" fmla="*/ 303 h 566"/>
                  <a:gd name="T44" fmla="*/ 269 w 572"/>
                  <a:gd name="T45" fmla="*/ 292 h 566"/>
                  <a:gd name="T46" fmla="*/ 286 w 572"/>
                  <a:gd name="T47" fmla="*/ 280 h 566"/>
                  <a:gd name="T48" fmla="*/ 297 w 572"/>
                  <a:gd name="T49" fmla="*/ 269 h 566"/>
                  <a:gd name="T50" fmla="*/ 308 w 572"/>
                  <a:gd name="T51" fmla="*/ 258 h 566"/>
                  <a:gd name="T52" fmla="*/ 319 w 572"/>
                  <a:gd name="T53" fmla="*/ 241 h 566"/>
                  <a:gd name="T54" fmla="*/ 331 w 572"/>
                  <a:gd name="T55" fmla="*/ 230 h 566"/>
                  <a:gd name="T56" fmla="*/ 347 w 572"/>
                  <a:gd name="T57" fmla="*/ 219 h 566"/>
                  <a:gd name="T58" fmla="*/ 359 w 572"/>
                  <a:gd name="T59" fmla="*/ 207 h 566"/>
                  <a:gd name="T60" fmla="*/ 370 w 572"/>
                  <a:gd name="T61" fmla="*/ 196 h 566"/>
                  <a:gd name="T62" fmla="*/ 381 w 572"/>
                  <a:gd name="T63" fmla="*/ 179 h 566"/>
                  <a:gd name="T64" fmla="*/ 392 w 572"/>
                  <a:gd name="T65" fmla="*/ 168 h 566"/>
                  <a:gd name="T66" fmla="*/ 409 w 572"/>
                  <a:gd name="T67" fmla="*/ 157 h 566"/>
                  <a:gd name="T68" fmla="*/ 420 w 572"/>
                  <a:gd name="T69" fmla="*/ 146 h 566"/>
                  <a:gd name="T70" fmla="*/ 431 w 572"/>
                  <a:gd name="T71" fmla="*/ 135 h 566"/>
                  <a:gd name="T72" fmla="*/ 443 w 572"/>
                  <a:gd name="T73" fmla="*/ 118 h 566"/>
                  <a:gd name="T74" fmla="*/ 459 w 572"/>
                  <a:gd name="T75" fmla="*/ 107 h 566"/>
                  <a:gd name="T76" fmla="*/ 471 w 572"/>
                  <a:gd name="T77" fmla="*/ 95 h 566"/>
                  <a:gd name="T78" fmla="*/ 482 w 572"/>
                  <a:gd name="T79" fmla="*/ 84 h 566"/>
                  <a:gd name="T80" fmla="*/ 493 w 572"/>
                  <a:gd name="T81" fmla="*/ 73 h 566"/>
                  <a:gd name="T82" fmla="*/ 504 w 572"/>
                  <a:gd name="T83" fmla="*/ 56 h 566"/>
                  <a:gd name="T84" fmla="*/ 521 w 572"/>
                  <a:gd name="T85" fmla="*/ 45 h 566"/>
                  <a:gd name="T86" fmla="*/ 532 w 572"/>
                  <a:gd name="T87" fmla="*/ 34 h 566"/>
                  <a:gd name="T88" fmla="*/ 544 w 572"/>
                  <a:gd name="T89" fmla="*/ 23 h 566"/>
                  <a:gd name="T90" fmla="*/ 555 w 572"/>
                  <a:gd name="T91" fmla="*/ 11 h 566"/>
                  <a:gd name="T92" fmla="*/ 572 w 572"/>
                  <a:gd name="T93" fmla="*/ 0 h 56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2"/>
                  <a:gd name="T142" fmla="*/ 0 h 566"/>
                  <a:gd name="T143" fmla="*/ 572 w 572"/>
                  <a:gd name="T144" fmla="*/ 566 h 56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2" h="566">
                    <a:moveTo>
                      <a:pt x="0" y="566"/>
                    </a:moveTo>
                    <a:lnTo>
                      <a:pt x="11" y="549"/>
                    </a:lnTo>
                    <a:lnTo>
                      <a:pt x="22" y="538"/>
                    </a:lnTo>
                    <a:lnTo>
                      <a:pt x="34" y="527"/>
                    </a:lnTo>
                    <a:lnTo>
                      <a:pt x="45" y="516"/>
                    </a:lnTo>
                    <a:lnTo>
                      <a:pt x="62" y="505"/>
                    </a:lnTo>
                    <a:lnTo>
                      <a:pt x="73" y="488"/>
                    </a:lnTo>
                    <a:lnTo>
                      <a:pt x="84" y="476"/>
                    </a:lnTo>
                    <a:lnTo>
                      <a:pt x="95" y="465"/>
                    </a:lnTo>
                    <a:lnTo>
                      <a:pt x="106" y="454"/>
                    </a:lnTo>
                    <a:lnTo>
                      <a:pt x="123" y="443"/>
                    </a:lnTo>
                    <a:lnTo>
                      <a:pt x="134" y="426"/>
                    </a:lnTo>
                    <a:lnTo>
                      <a:pt x="146" y="415"/>
                    </a:lnTo>
                    <a:lnTo>
                      <a:pt x="157" y="404"/>
                    </a:lnTo>
                    <a:lnTo>
                      <a:pt x="174" y="392"/>
                    </a:lnTo>
                    <a:lnTo>
                      <a:pt x="185" y="381"/>
                    </a:lnTo>
                    <a:lnTo>
                      <a:pt x="196" y="364"/>
                    </a:lnTo>
                    <a:lnTo>
                      <a:pt x="207" y="353"/>
                    </a:lnTo>
                    <a:lnTo>
                      <a:pt x="218" y="342"/>
                    </a:lnTo>
                    <a:lnTo>
                      <a:pt x="235" y="331"/>
                    </a:lnTo>
                    <a:lnTo>
                      <a:pt x="246" y="320"/>
                    </a:lnTo>
                    <a:lnTo>
                      <a:pt x="258" y="303"/>
                    </a:lnTo>
                    <a:lnTo>
                      <a:pt x="269" y="292"/>
                    </a:lnTo>
                    <a:lnTo>
                      <a:pt x="286" y="280"/>
                    </a:lnTo>
                    <a:lnTo>
                      <a:pt x="297" y="269"/>
                    </a:lnTo>
                    <a:lnTo>
                      <a:pt x="308" y="258"/>
                    </a:lnTo>
                    <a:lnTo>
                      <a:pt x="319" y="241"/>
                    </a:lnTo>
                    <a:lnTo>
                      <a:pt x="331" y="230"/>
                    </a:lnTo>
                    <a:lnTo>
                      <a:pt x="347" y="219"/>
                    </a:lnTo>
                    <a:lnTo>
                      <a:pt x="359" y="207"/>
                    </a:lnTo>
                    <a:lnTo>
                      <a:pt x="370" y="196"/>
                    </a:lnTo>
                    <a:lnTo>
                      <a:pt x="381" y="179"/>
                    </a:lnTo>
                    <a:lnTo>
                      <a:pt x="392" y="168"/>
                    </a:lnTo>
                    <a:lnTo>
                      <a:pt x="409" y="157"/>
                    </a:lnTo>
                    <a:lnTo>
                      <a:pt x="420" y="146"/>
                    </a:lnTo>
                    <a:lnTo>
                      <a:pt x="431" y="135"/>
                    </a:lnTo>
                    <a:lnTo>
                      <a:pt x="443" y="118"/>
                    </a:lnTo>
                    <a:lnTo>
                      <a:pt x="459" y="107"/>
                    </a:lnTo>
                    <a:lnTo>
                      <a:pt x="471" y="95"/>
                    </a:lnTo>
                    <a:lnTo>
                      <a:pt x="482" y="84"/>
                    </a:lnTo>
                    <a:lnTo>
                      <a:pt x="493" y="73"/>
                    </a:lnTo>
                    <a:lnTo>
                      <a:pt x="504" y="56"/>
                    </a:lnTo>
                    <a:lnTo>
                      <a:pt x="521" y="45"/>
                    </a:lnTo>
                    <a:lnTo>
                      <a:pt x="532" y="34"/>
                    </a:lnTo>
                    <a:lnTo>
                      <a:pt x="544" y="23"/>
                    </a:lnTo>
                    <a:lnTo>
                      <a:pt x="555" y="11"/>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96" name="Freeform 1391"/>
              <p:cNvSpPr>
                <a:spLocks/>
              </p:cNvSpPr>
              <p:nvPr/>
            </p:nvSpPr>
            <p:spPr bwMode="auto">
              <a:xfrm>
                <a:off x="3551" y="2577"/>
                <a:ext cx="572" cy="566"/>
              </a:xfrm>
              <a:custGeom>
                <a:avLst/>
                <a:gdLst>
                  <a:gd name="T0" fmla="*/ 0 w 572"/>
                  <a:gd name="T1" fmla="*/ 566 h 566"/>
                  <a:gd name="T2" fmla="*/ 11 w 572"/>
                  <a:gd name="T3" fmla="*/ 549 h 566"/>
                  <a:gd name="T4" fmla="*/ 22 w 572"/>
                  <a:gd name="T5" fmla="*/ 538 h 566"/>
                  <a:gd name="T6" fmla="*/ 34 w 572"/>
                  <a:gd name="T7" fmla="*/ 527 h 566"/>
                  <a:gd name="T8" fmla="*/ 45 w 572"/>
                  <a:gd name="T9" fmla="*/ 516 h 566"/>
                  <a:gd name="T10" fmla="*/ 62 w 572"/>
                  <a:gd name="T11" fmla="*/ 505 h 566"/>
                  <a:gd name="T12" fmla="*/ 73 w 572"/>
                  <a:gd name="T13" fmla="*/ 488 h 566"/>
                  <a:gd name="T14" fmla="*/ 84 w 572"/>
                  <a:gd name="T15" fmla="*/ 476 h 566"/>
                  <a:gd name="T16" fmla="*/ 95 w 572"/>
                  <a:gd name="T17" fmla="*/ 465 h 566"/>
                  <a:gd name="T18" fmla="*/ 106 w 572"/>
                  <a:gd name="T19" fmla="*/ 454 h 566"/>
                  <a:gd name="T20" fmla="*/ 123 w 572"/>
                  <a:gd name="T21" fmla="*/ 443 h 566"/>
                  <a:gd name="T22" fmla="*/ 134 w 572"/>
                  <a:gd name="T23" fmla="*/ 426 h 566"/>
                  <a:gd name="T24" fmla="*/ 146 w 572"/>
                  <a:gd name="T25" fmla="*/ 415 h 566"/>
                  <a:gd name="T26" fmla="*/ 157 w 572"/>
                  <a:gd name="T27" fmla="*/ 404 h 566"/>
                  <a:gd name="T28" fmla="*/ 174 w 572"/>
                  <a:gd name="T29" fmla="*/ 392 h 566"/>
                  <a:gd name="T30" fmla="*/ 185 w 572"/>
                  <a:gd name="T31" fmla="*/ 381 h 566"/>
                  <a:gd name="T32" fmla="*/ 196 w 572"/>
                  <a:gd name="T33" fmla="*/ 364 h 566"/>
                  <a:gd name="T34" fmla="*/ 207 w 572"/>
                  <a:gd name="T35" fmla="*/ 353 h 566"/>
                  <a:gd name="T36" fmla="*/ 218 w 572"/>
                  <a:gd name="T37" fmla="*/ 342 h 566"/>
                  <a:gd name="T38" fmla="*/ 235 w 572"/>
                  <a:gd name="T39" fmla="*/ 331 h 566"/>
                  <a:gd name="T40" fmla="*/ 246 w 572"/>
                  <a:gd name="T41" fmla="*/ 320 h 566"/>
                  <a:gd name="T42" fmla="*/ 258 w 572"/>
                  <a:gd name="T43" fmla="*/ 264 h 566"/>
                  <a:gd name="T44" fmla="*/ 269 w 572"/>
                  <a:gd name="T45" fmla="*/ 224 h 566"/>
                  <a:gd name="T46" fmla="*/ 286 w 572"/>
                  <a:gd name="T47" fmla="*/ 280 h 566"/>
                  <a:gd name="T48" fmla="*/ 297 w 572"/>
                  <a:gd name="T49" fmla="*/ 336 h 566"/>
                  <a:gd name="T50" fmla="*/ 308 w 572"/>
                  <a:gd name="T51" fmla="*/ 297 h 566"/>
                  <a:gd name="T52" fmla="*/ 319 w 572"/>
                  <a:gd name="T53" fmla="*/ 241 h 566"/>
                  <a:gd name="T54" fmla="*/ 331 w 572"/>
                  <a:gd name="T55" fmla="*/ 230 h 566"/>
                  <a:gd name="T56" fmla="*/ 347 w 572"/>
                  <a:gd name="T57" fmla="*/ 219 h 566"/>
                  <a:gd name="T58" fmla="*/ 359 w 572"/>
                  <a:gd name="T59" fmla="*/ 207 h 566"/>
                  <a:gd name="T60" fmla="*/ 370 w 572"/>
                  <a:gd name="T61" fmla="*/ 196 h 566"/>
                  <a:gd name="T62" fmla="*/ 381 w 572"/>
                  <a:gd name="T63" fmla="*/ 179 h 566"/>
                  <a:gd name="T64" fmla="*/ 392 w 572"/>
                  <a:gd name="T65" fmla="*/ 168 h 566"/>
                  <a:gd name="T66" fmla="*/ 409 w 572"/>
                  <a:gd name="T67" fmla="*/ 157 h 566"/>
                  <a:gd name="T68" fmla="*/ 420 w 572"/>
                  <a:gd name="T69" fmla="*/ 146 h 566"/>
                  <a:gd name="T70" fmla="*/ 431 w 572"/>
                  <a:gd name="T71" fmla="*/ 135 h 566"/>
                  <a:gd name="T72" fmla="*/ 443 w 572"/>
                  <a:gd name="T73" fmla="*/ 118 h 566"/>
                  <a:gd name="T74" fmla="*/ 459 w 572"/>
                  <a:gd name="T75" fmla="*/ 107 h 566"/>
                  <a:gd name="T76" fmla="*/ 471 w 572"/>
                  <a:gd name="T77" fmla="*/ 95 h 566"/>
                  <a:gd name="T78" fmla="*/ 482 w 572"/>
                  <a:gd name="T79" fmla="*/ 84 h 566"/>
                  <a:gd name="T80" fmla="*/ 493 w 572"/>
                  <a:gd name="T81" fmla="*/ 73 h 566"/>
                  <a:gd name="T82" fmla="*/ 504 w 572"/>
                  <a:gd name="T83" fmla="*/ 56 h 566"/>
                  <a:gd name="T84" fmla="*/ 521 w 572"/>
                  <a:gd name="T85" fmla="*/ 45 h 566"/>
                  <a:gd name="T86" fmla="*/ 532 w 572"/>
                  <a:gd name="T87" fmla="*/ 34 h 566"/>
                  <a:gd name="T88" fmla="*/ 544 w 572"/>
                  <a:gd name="T89" fmla="*/ 23 h 566"/>
                  <a:gd name="T90" fmla="*/ 555 w 572"/>
                  <a:gd name="T91" fmla="*/ 11 h 566"/>
                  <a:gd name="T92" fmla="*/ 572 w 572"/>
                  <a:gd name="T93" fmla="*/ 0 h 56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2"/>
                  <a:gd name="T142" fmla="*/ 0 h 566"/>
                  <a:gd name="T143" fmla="*/ 572 w 572"/>
                  <a:gd name="T144" fmla="*/ 566 h 56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2" h="566">
                    <a:moveTo>
                      <a:pt x="0" y="566"/>
                    </a:moveTo>
                    <a:lnTo>
                      <a:pt x="11" y="549"/>
                    </a:lnTo>
                    <a:lnTo>
                      <a:pt x="22" y="538"/>
                    </a:lnTo>
                    <a:lnTo>
                      <a:pt x="34" y="527"/>
                    </a:lnTo>
                    <a:lnTo>
                      <a:pt x="45" y="516"/>
                    </a:lnTo>
                    <a:lnTo>
                      <a:pt x="62" y="505"/>
                    </a:lnTo>
                    <a:lnTo>
                      <a:pt x="73" y="488"/>
                    </a:lnTo>
                    <a:lnTo>
                      <a:pt x="84" y="476"/>
                    </a:lnTo>
                    <a:lnTo>
                      <a:pt x="95" y="465"/>
                    </a:lnTo>
                    <a:lnTo>
                      <a:pt x="106" y="454"/>
                    </a:lnTo>
                    <a:lnTo>
                      <a:pt x="123" y="443"/>
                    </a:lnTo>
                    <a:lnTo>
                      <a:pt x="134" y="426"/>
                    </a:lnTo>
                    <a:lnTo>
                      <a:pt x="146" y="415"/>
                    </a:lnTo>
                    <a:lnTo>
                      <a:pt x="157" y="404"/>
                    </a:lnTo>
                    <a:lnTo>
                      <a:pt x="174" y="392"/>
                    </a:lnTo>
                    <a:lnTo>
                      <a:pt x="185" y="381"/>
                    </a:lnTo>
                    <a:lnTo>
                      <a:pt x="196" y="364"/>
                    </a:lnTo>
                    <a:lnTo>
                      <a:pt x="207" y="353"/>
                    </a:lnTo>
                    <a:lnTo>
                      <a:pt x="218" y="342"/>
                    </a:lnTo>
                    <a:lnTo>
                      <a:pt x="235" y="331"/>
                    </a:lnTo>
                    <a:lnTo>
                      <a:pt x="246" y="320"/>
                    </a:lnTo>
                    <a:lnTo>
                      <a:pt x="258" y="264"/>
                    </a:lnTo>
                    <a:lnTo>
                      <a:pt x="269" y="224"/>
                    </a:lnTo>
                    <a:lnTo>
                      <a:pt x="286" y="280"/>
                    </a:lnTo>
                    <a:lnTo>
                      <a:pt x="297" y="336"/>
                    </a:lnTo>
                    <a:lnTo>
                      <a:pt x="308" y="297"/>
                    </a:lnTo>
                    <a:lnTo>
                      <a:pt x="319" y="241"/>
                    </a:lnTo>
                    <a:lnTo>
                      <a:pt x="331" y="230"/>
                    </a:lnTo>
                    <a:lnTo>
                      <a:pt x="347" y="219"/>
                    </a:lnTo>
                    <a:lnTo>
                      <a:pt x="359" y="207"/>
                    </a:lnTo>
                    <a:lnTo>
                      <a:pt x="370" y="196"/>
                    </a:lnTo>
                    <a:lnTo>
                      <a:pt x="381" y="179"/>
                    </a:lnTo>
                    <a:lnTo>
                      <a:pt x="392" y="168"/>
                    </a:lnTo>
                    <a:lnTo>
                      <a:pt x="409" y="157"/>
                    </a:lnTo>
                    <a:lnTo>
                      <a:pt x="420" y="146"/>
                    </a:lnTo>
                    <a:lnTo>
                      <a:pt x="431" y="135"/>
                    </a:lnTo>
                    <a:lnTo>
                      <a:pt x="443" y="118"/>
                    </a:lnTo>
                    <a:lnTo>
                      <a:pt x="459" y="107"/>
                    </a:lnTo>
                    <a:lnTo>
                      <a:pt x="471" y="95"/>
                    </a:lnTo>
                    <a:lnTo>
                      <a:pt x="482" y="84"/>
                    </a:lnTo>
                    <a:lnTo>
                      <a:pt x="493" y="73"/>
                    </a:lnTo>
                    <a:lnTo>
                      <a:pt x="504" y="56"/>
                    </a:lnTo>
                    <a:lnTo>
                      <a:pt x="521" y="45"/>
                    </a:lnTo>
                    <a:lnTo>
                      <a:pt x="532" y="34"/>
                    </a:lnTo>
                    <a:lnTo>
                      <a:pt x="544" y="23"/>
                    </a:lnTo>
                    <a:lnTo>
                      <a:pt x="555" y="11"/>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97" name="Rectangle 1392"/>
              <p:cNvSpPr>
                <a:spLocks noChangeArrowheads="1"/>
              </p:cNvSpPr>
              <p:nvPr/>
            </p:nvSpPr>
            <p:spPr bwMode="auto">
              <a:xfrm>
                <a:off x="1292" y="3362"/>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398" name="Rectangle 1393"/>
              <p:cNvSpPr>
                <a:spLocks noChangeArrowheads="1"/>
              </p:cNvSpPr>
              <p:nvPr/>
            </p:nvSpPr>
            <p:spPr bwMode="auto">
              <a:xfrm>
                <a:off x="1292" y="3362"/>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99" name="Freeform 1394"/>
              <p:cNvSpPr>
                <a:spLocks/>
              </p:cNvSpPr>
              <p:nvPr/>
            </p:nvSpPr>
            <p:spPr bwMode="auto">
              <a:xfrm>
                <a:off x="1432"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0" name="Freeform 1395"/>
              <p:cNvSpPr>
                <a:spLocks/>
              </p:cNvSpPr>
              <p:nvPr/>
            </p:nvSpPr>
            <p:spPr bwMode="auto">
              <a:xfrm>
                <a:off x="1578"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1" name="Freeform 1396"/>
              <p:cNvSpPr>
                <a:spLocks/>
              </p:cNvSpPr>
              <p:nvPr/>
            </p:nvSpPr>
            <p:spPr bwMode="auto">
              <a:xfrm>
                <a:off x="1718"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2" name="Freeform 1397"/>
              <p:cNvSpPr>
                <a:spLocks/>
              </p:cNvSpPr>
              <p:nvPr/>
            </p:nvSpPr>
            <p:spPr bwMode="auto">
              <a:xfrm>
                <a:off x="1292" y="373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3" name="Freeform 1398"/>
              <p:cNvSpPr>
                <a:spLocks/>
              </p:cNvSpPr>
              <p:nvPr/>
            </p:nvSpPr>
            <p:spPr bwMode="auto">
              <a:xfrm>
                <a:off x="1292" y="364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4" name="Freeform 1399"/>
              <p:cNvSpPr>
                <a:spLocks/>
              </p:cNvSpPr>
              <p:nvPr/>
            </p:nvSpPr>
            <p:spPr bwMode="auto">
              <a:xfrm>
                <a:off x="1292" y="355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5" name="Line 1400"/>
              <p:cNvSpPr>
                <a:spLocks noChangeShapeType="1"/>
              </p:cNvSpPr>
              <p:nvPr/>
            </p:nvSpPr>
            <p:spPr bwMode="auto">
              <a:xfrm>
                <a:off x="1292"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06" name="Freeform 1401"/>
              <p:cNvSpPr>
                <a:spLocks/>
              </p:cNvSpPr>
              <p:nvPr/>
            </p:nvSpPr>
            <p:spPr bwMode="auto">
              <a:xfrm>
                <a:off x="1292"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7" name="Line 1402"/>
              <p:cNvSpPr>
                <a:spLocks noChangeShapeType="1"/>
              </p:cNvSpPr>
              <p:nvPr/>
            </p:nvSpPr>
            <p:spPr bwMode="auto">
              <a:xfrm flipV="1">
                <a:off x="1292"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08" name="Line 1403"/>
              <p:cNvSpPr>
                <a:spLocks noChangeShapeType="1"/>
              </p:cNvSpPr>
              <p:nvPr/>
            </p:nvSpPr>
            <p:spPr bwMode="auto">
              <a:xfrm>
                <a:off x="1292" y="392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09" name="Line 1404"/>
              <p:cNvSpPr>
                <a:spLocks noChangeShapeType="1"/>
              </p:cNvSpPr>
              <p:nvPr/>
            </p:nvSpPr>
            <p:spPr bwMode="auto">
              <a:xfrm flipV="1">
                <a:off x="1292"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0" name="Line 1405"/>
              <p:cNvSpPr>
                <a:spLocks noChangeShapeType="1"/>
              </p:cNvSpPr>
              <p:nvPr/>
            </p:nvSpPr>
            <p:spPr bwMode="auto">
              <a:xfrm flipV="1">
                <a:off x="1432"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1" name="Line 1406"/>
              <p:cNvSpPr>
                <a:spLocks noChangeShapeType="1"/>
              </p:cNvSpPr>
              <p:nvPr/>
            </p:nvSpPr>
            <p:spPr bwMode="auto">
              <a:xfrm>
                <a:off x="1432"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2" name="Line 1407"/>
              <p:cNvSpPr>
                <a:spLocks noChangeShapeType="1"/>
              </p:cNvSpPr>
              <p:nvPr/>
            </p:nvSpPr>
            <p:spPr bwMode="auto">
              <a:xfrm flipV="1">
                <a:off x="1578"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3" name="Line 1408"/>
              <p:cNvSpPr>
                <a:spLocks noChangeShapeType="1"/>
              </p:cNvSpPr>
              <p:nvPr/>
            </p:nvSpPr>
            <p:spPr bwMode="auto">
              <a:xfrm>
                <a:off x="1578"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4" name="Line 1409"/>
              <p:cNvSpPr>
                <a:spLocks noChangeShapeType="1"/>
              </p:cNvSpPr>
              <p:nvPr/>
            </p:nvSpPr>
            <p:spPr bwMode="auto">
              <a:xfrm flipV="1">
                <a:off x="1718"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5" name="Line 1410"/>
              <p:cNvSpPr>
                <a:spLocks noChangeShapeType="1"/>
              </p:cNvSpPr>
              <p:nvPr/>
            </p:nvSpPr>
            <p:spPr bwMode="auto">
              <a:xfrm>
                <a:off x="1718"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6" name="Line 1411"/>
              <p:cNvSpPr>
                <a:spLocks noChangeShapeType="1"/>
              </p:cNvSpPr>
              <p:nvPr/>
            </p:nvSpPr>
            <p:spPr bwMode="auto">
              <a:xfrm>
                <a:off x="1292" y="373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7" name="Line 1412"/>
              <p:cNvSpPr>
                <a:spLocks noChangeShapeType="1"/>
              </p:cNvSpPr>
              <p:nvPr/>
            </p:nvSpPr>
            <p:spPr bwMode="auto">
              <a:xfrm flipH="1">
                <a:off x="1853" y="373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8" name="Line 1413"/>
              <p:cNvSpPr>
                <a:spLocks noChangeShapeType="1"/>
              </p:cNvSpPr>
              <p:nvPr/>
            </p:nvSpPr>
            <p:spPr bwMode="auto">
              <a:xfrm>
                <a:off x="1292" y="364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9" name="Line 1414"/>
              <p:cNvSpPr>
                <a:spLocks noChangeShapeType="1"/>
              </p:cNvSpPr>
              <p:nvPr/>
            </p:nvSpPr>
            <p:spPr bwMode="auto">
              <a:xfrm flipH="1">
                <a:off x="1853" y="364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20" name="Line 1415"/>
              <p:cNvSpPr>
                <a:spLocks noChangeShapeType="1"/>
              </p:cNvSpPr>
              <p:nvPr/>
            </p:nvSpPr>
            <p:spPr bwMode="auto">
              <a:xfrm>
                <a:off x="1292" y="355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21" name="Line 1416"/>
              <p:cNvSpPr>
                <a:spLocks noChangeShapeType="1"/>
              </p:cNvSpPr>
              <p:nvPr/>
            </p:nvSpPr>
            <p:spPr bwMode="auto">
              <a:xfrm flipH="1">
                <a:off x="1853" y="355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22" name="Line 1417"/>
              <p:cNvSpPr>
                <a:spLocks noChangeShapeType="1"/>
              </p:cNvSpPr>
              <p:nvPr/>
            </p:nvSpPr>
            <p:spPr bwMode="auto">
              <a:xfrm>
                <a:off x="1292"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23" name="Freeform 1418"/>
              <p:cNvSpPr>
                <a:spLocks/>
              </p:cNvSpPr>
              <p:nvPr/>
            </p:nvSpPr>
            <p:spPr bwMode="auto">
              <a:xfrm>
                <a:off x="1292"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24" name="Line 1419"/>
              <p:cNvSpPr>
                <a:spLocks noChangeShapeType="1"/>
              </p:cNvSpPr>
              <p:nvPr/>
            </p:nvSpPr>
            <p:spPr bwMode="auto">
              <a:xfrm flipV="1">
                <a:off x="1292"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25" name="Freeform 1420"/>
              <p:cNvSpPr>
                <a:spLocks/>
              </p:cNvSpPr>
              <p:nvPr/>
            </p:nvSpPr>
            <p:spPr bwMode="auto">
              <a:xfrm>
                <a:off x="1292" y="3468"/>
                <a:ext cx="572" cy="348"/>
              </a:xfrm>
              <a:custGeom>
                <a:avLst/>
                <a:gdLst>
                  <a:gd name="T0" fmla="*/ 6 w 572"/>
                  <a:gd name="T1" fmla="*/ 348 h 348"/>
                  <a:gd name="T2" fmla="*/ 17 w 572"/>
                  <a:gd name="T3" fmla="*/ 336 h 348"/>
                  <a:gd name="T4" fmla="*/ 34 w 572"/>
                  <a:gd name="T5" fmla="*/ 331 h 348"/>
                  <a:gd name="T6" fmla="*/ 45 w 572"/>
                  <a:gd name="T7" fmla="*/ 320 h 348"/>
                  <a:gd name="T8" fmla="*/ 62 w 572"/>
                  <a:gd name="T9" fmla="*/ 308 h 348"/>
                  <a:gd name="T10" fmla="*/ 79 w 572"/>
                  <a:gd name="T11" fmla="*/ 303 h 348"/>
                  <a:gd name="T12" fmla="*/ 90 w 572"/>
                  <a:gd name="T13" fmla="*/ 292 h 348"/>
                  <a:gd name="T14" fmla="*/ 107 w 572"/>
                  <a:gd name="T15" fmla="*/ 286 h 348"/>
                  <a:gd name="T16" fmla="*/ 118 w 572"/>
                  <a:gd name="T17" fmla="*/ 275 h 348"/>
                  <a:gd name="T18" fmla="*/ 135 w 572"/>
                  <a:gd name="T19" fmla="*/ 269 h 348"/>
                  <a:gd name="T20" fmla="*/ 146 w 572"/>
                  <a:gd name="T21" fmla="*/ 258 h 348"/>
                  <a:gd name="T22" fmla="*/ 163 w 572"/>
                  <a:gd name="T23" fmla="*/ 247 h 348"/>
                  <a:gd name="T24" fmla="*/ 174 w 572"/>
                  <a:gd name="T25" fmla="*/ 241 h 348"/>
                  <a:gd name="T26" fmla="*/ 191 w 572"/>
                  <a:gd name="T27" fmla="*/ 230 h 348"/>
                  <a:gd name="T28" fmla="*/ 202 w 572"/>
                  <a:gd name="T29" fmla="*/ 224 h 348"/>
                  <a:gd name="T30" fmla="*/ 219 w 572"/>
                  <a:gd name="T31" fmla="*/ 213 h 348"/>
                  <a:gd name="T32" fmla="*/ 236 w 572"/>
                  <a:gd name="T33" fmla="*/ 208 h 348"/>
                  <a:gd name="T34" fmla="*/ 247 w 572"/>
                  <a:gd name="T35" fmla="*/ 196 h 348"/>
                  <a:gd name="T36" fmla="*/ 264 w 572"/>
                  <a:gd name="T37" fmla="*/ 185 h 348"/>
                  <a:gd name="T38" fmla="*/ 275 w 572"/>
                  <a:gd name="T39" fmla="*/ 180 h 348"/>
                  <a:gd name="T40" fmla="*/ 292 w 572"/>
                  <a:gd name="T41" fmla="*/ 168 h 348"/>
                  <a:gd name="T42" fmla="*/ 303 w 572"/>
                  <a:gd name="T43" fmla="*/ 163 h 348"/>
                  <a:gd name="T44" fmla="*/ 320 w 572"/>
                  <a:gd name="T45" fmla="*/ 151 h 348"/>
                  <a:gd name="T46" fmla="*/ 331 w 572"/>
                  <a:gd name="T47" fmla="*/ 140 h 348"/>
                  <a:gd name="T48" fmla="*/ 348 w 572"/>
                  <a:gd name="T49" fmla="*/ 135 h 348"/>
                  <a:gd name="T50" fmla="*/ 365 w 572"/>
                  <a:gd name="T51" fmla="*/ 123 h 348"/>
                  <a:gd name="T52" fmla="*/ 376 w 572"/>
                  <a:gd name="T53" fmla="*/ 118 h 348"/>
                  <a:gd name="T54" fmla="*/ 393 w 572"/>
                  <a:gd name="T55" fmla="*/ 107 h 348"/>
                  <a:gd name="T56" fmla="*/ 404 w 572"/>
                  <a:gd name="T57" fmla="*/ 101 h 348"/>
                  <a:gd name="T58" fmla="*/ 421 w 572"/>
                  <a:gd name="T59" fmla="*/ 90 h 348"/>
                  <a:gd name="T60" fmla="*/ 432 w 572"/>
                  <a:gd name="T61" fmla="*/ 79 h 348"/>
                  <a:gd name="T62" fmla="*/ 449 w 572"/>
                  <a:gd name="T63" fmla="*/ 73 h 348"/>
                  <a:gd name="T64" fmla="*/ 460 w 572"/>
                  <a:gd name="T65" fmla="*/ 62 h 348"/>
                  <a:gd name="T66" fmla="*/ 477 w 572"/>
                  <a:gd name="T67" fmla="*/ 56 h 348"/>
                  <a:gd name="T68" fmla="*/ 488 w 572"/>
                  <a:gd name="T69" fmla="*/ 45 h 348"/>
                  <a:gd name="T70" fmla="*/ 505 w 572"/>
                  <a:gd name="T71" fmla="*/ 39 h 348"/>
                  <a:gd name="T72" fmla="*/ 522 w 572"/>
                  <a:gd name="T73" fmla="*/ 28 h 348"/>
                  <a:gd name="T74" fmla="*/ 533 w 572"/>
                  <a:gd name="T75" fmla="*/ 17 h 348"/>
                  <a:gd name="T76" fmla="*/ 550 w 572"/>
                  <a:gd name="T77" fmla="*/ 11 h 348"/>
                  <a:gd name="T78" fmla="*/ 561 w 572"/>
                  <a:gd name="T79" fmla="*/ 0 h 3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72"/>
                  <a:gd name="T121" fmla="*/ 0 h 348"/>
                  <a:gd name="T122" fmla="*/ 572 w 572"/>
                  <a:gd name="T123" fmla="*/ 348 h 3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72" h="348">
                    <a:moveTo>
                      <a:pt x="0" y="348"/>
                    </a:moveTo>
                    <a:lnTo>
                      <a:pt x="6" y="348"/>
                    </a:lnTo>
                    <a:lnTo>
                      <a:pt x="12" y="342"/>
                    </a:lnTo>
                    <a:lnTo>
                      <a:pt x="17" y="336"/>
                    </a:lnTo>
                    <a:lnTo>
                      <a:pt x="28" y="331"/>
                    </a:lnTo>
                    <a:lnTo>
                      <a:pt x="34" y="331"/>
                    </a:lnTo>
                    <a:lnTo>
                      <a:pt x="40" y="325"/>
                    </a:lnTo>
                    <a:lnTo>
                      <a:pt x="45" y="320"/>
                    </a:lnTo>
                    <a:lnTo>
                      <a:pt x="56" y="314"/>
                    </a:lnTo>
                    <a:lnTo>
                      <a:pt x="62" y="308"/>
                    </a:lnTo>
                    <a:lnTo>
                      <a:pt x="68" y="308"/>
                    </a:lnTo>
                    <a:lnTo>
                      <a:pt x="79" y="303"/>
                    </a:lnTo>
                    <a:lnTo>
                      <a:pt x="84" y="297"/>
                    </a:lnTo>
                    <a:lnTo>
                      <a:pt x="90" y="292"/>
                    </a:lnTo>
                    <a:lnTo>
                      <a:pt x="96" y="286"/>
                    </a:lnTo>
                    <a:lnTo>
                      <a:pt x="107" y="286"/>
                    </a:lnTo>
                    <a:lnTo>
                      <a:pt x="112" y="280"/>
                    </a:lnTo>
                    <a:lnTo>
                      <a:pt x="118" y="275"/>
                    </a:lnTo>
                    <a:lnTo>
                      <a:pt x="124" y="269"/>
                    </a:lnTo>
                    <a:lnTo>
                      <a:pt x="135" y="269"/>
                    </a:lnTo>
                    <a:lnTo>
                      <a:pt x="140" y="264"/>
                    </a:lnTo>
                    <a:lnTo>
                      <a:pt x="146" y="258"/>
                    </a:lnTo>
                    <a:lnTo>
                      <a:pt x="157" y="252"/>
                    </a:lnTo>
                    <a:lnTo>
                      <a:pt x="163" y="247"/>
                    </a:lnTo>
                    <a:lnTo>
                      <a:pt x="168" y="247"/>
                    </a:lnTo>
                    <a:lnTo>
                      <a:pt x="174" y="241"/>
                    </a:lnTo>
                    <a:lnTo>
                      <a:pt x="185" y="236"/>
                    </a:lnTo>
                    <a:lnTo>
                      <a:pt x="191" y="230"/>
                    </a:lnTo>
                    <a:lnTo>
                      <a:pt x="197" y="224"/>
                    </a:lnTo>
                    <a:lnTo>
                      <a:pt x="202" y="224"/>
                    </a:lnTo>
                    <a:lnTo>
                      <a:pt x="213" y="219"/>
                    </a:lnTo>
                    <a:lnTo>
                      <a:pt x="219" y="213"/>
                    </a:lnTo>
                    <a:lnTo>
                      <a:pt x="225" y="208"/>
                    </a:lnTo>
                    <a:lnTo>
                      <a:pt x="236" y="208"/>
                    </a:lnTo>
                    <a:lnTo>
                      <a:pt x="241" y="202"/>
                    </a:lnTo>
                    <a:lnTo>
                      <a:pt x="247" y="196"/>
                    </a:lnTo>
                    <a:lnTo>
                      <a:pt x="253" y="191"/>
                    </a:lnTo>
                    <a:lnTo>
                      <a:pt x="264" y="185"/>
                    </a:lnTo>
                    <a:lnTo>
                      <a:pt x="269" y="185"/>
                    </a:lnTo>
                    <a:lnTo>
                      <a:pt x="275" y="180"/>
                    </a:lnTo>
                    <a:lnTo>
                      <a:pt x="286" y="174"/>
                    </a:lnTo>
                    <a:lnTo>
                      <a:pt x="292" y="168"/>
                    </a:lnTo>
                    <a:lnTo>
                      <a:pt x="297" y="163"/>
                    </a:lnTo>
                    <a:lnTo>
                      <a:pt x="303" y="163"/>
                    </a:lnTo>
                    <a:lnTo>
                      <a:pt x="314" y="157"/>
                    </a:lnTo>
                    <a:lnTo>
                      <a:pt x="320" y="151"/>
                    </a:lnTo>
                    <a:lnTo>
                      <a:pt x="325" y="146"/>
                    </a:lnTo>
                    <a:lnTo>
                      <a:pt x="331" y="140"/>
                    </a:lnTo>
                    <a:lnTo>
                      <a:pt x="342" y="140"/>
                    </a:lnTo>
                    <a:lnTo>
                      <a:pt x="348" y="135"/>
                    </a:lnTo>
                    <a:lnTo>
                      <a:pt x="353" y="129"/>
                    </a:lnTo>
                    <a:lnTo>
                      <a:pt x="365" y="123"/>
                    </a:lnTo>
                    <a:lnTo>
                      <a:pt x="370" y="123"/>
                    </a:lnTo>
                    <a:lnTo>
                      <a:pt x="376" y="118"/>
                    </a:lnTo>
                    <a:lnTo>
                      <a:pt x="381" y="112"/>
                    </a:lnTo>
                    <a:lnTo>
                      <a:pt x="393" y="107"/>
                    </a:lnTo>
                    <a:lnTo>
                      <a:pt x="398" y="101"/>
                    </a:lnTo>
                    <a:lnTo>
                      <a:pt x="404" y="101"/>
                    </a:lnTo>
                    <a:lnTo>
                      <a:pt x="409" y="95"/>
                    </a:lnTo>
                    <a:lnTo>
                      <a:pt x="421" y="90"/>
                    </a:lnTo>
                    <a:lnTo>
                      <a:pt x="426" y="84"/>
                    </a:lnTo>
                    <a:lnTo>
                      <a:pt x="432" y="79"/>
                    </a:lnTo>
                    <a:lnTo>
                      <a:pt x="443" y="79"/>
                    </a:lnTo>
                    <a:lnTo>
                      <a:pt x="449" y="73"/>
                    </a:lnTo>
                    <a:lnTo>
                      <a:pt x="454" y="67"/>
                    </a:lnTo>
                    <a:lnTo>
                      <a:pt x="460" y="62"/>
                    </a:lnTo>
                    <a:lnTo>
                      <a:pt x="471" y="62"/>
                    </a:lnTo>
                    <a:lnTo>
                      <a:pt x="477" y="56"/>
                    </a:lnTo>
                    <a:lnTo>
                      <a:pt x="482" y="51"/>
                    </a:lnTo>
                    <a:lnTo>
                      <a:pt x="488" y="45"/>
                    </a:lnTo>
                    <a:lnTo>
                      <a:pt x="499" y="39"/>
                    </a:lnTo>
                    <a:lnTo>
                      <a:pt x="505" y="39"/>
                    </a:lnTo>
                    <a:lnTo>
                      <a:pt x="510" y="34"/>
                    </a:lnTo>
                    <a:lnTo>
                      <a:pt x="522" y="28"/>
                    </a:lnTo>
                    <a:lnTo>
                      <a:pt x="527" y="23"/>
                    </a:lnTo>
                    <a:lnTo>
                      <a:pt x="533" y="17"/>
                    </a:lnTo>
                    <a:lnTo>
                      <a:pt x="538" y="17"/>
                    </a:lnTo>
                    <a:lnTo>
                      <a:pt x="550" y="11"/>
                    </a:lnTo>
                    <a:lnTo>
                      <a:pt x="555" y="6"/>
                    </a:lnTo>
                    <a:lnTo>
                      <a:pt x="561" y="0"/>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26" name="Freeform 1421"/>
              <p:cNvSpPr>
                <a:spLocks/>
              </p:cNvSpPr>
              <p:nvPr/>
            </p:nvSpPr>
            <p:spPr bwMode="auto">
              <a:xfrm>
                <a:off x="1292" y="3362"/>
                <a:ext cx="572" cy="566"/>
              </a:xfrm>
              <a:custGeom>
                <a:avLst/>
                <a:gdLst>
                  <a:gd name="T0" fmla="*/ 6 w 572"/>
                  <a:gd name="T1" fmla="*/ 454 h 566"/>
                  <a:gd name="T2" fmla="*/ 17 w 572"/>
                  <a:gd name="T3" fmla="*/ 442 h 566"/>
                  <a:gd name="T4" fmla="*/ 34 w 572"/>
                  <a:gd name="T5" fmla="*/ 437 h 566"/>
                  <a:gd name="T6" fmla="*/ 45 w 572"/>
                  <a:gd name="T7" fmla="*/ 426 h 566"/>
                  <a:gd name="T8" fmla="*/ 62 w 572"/>
                  <a:gd name="T9" fmla="*/ 414 h 566"/>
                  <a:gd name="T10" fmla="*/ 79 w 572"/>
                  <a:gd name="T11" fmla="*/ 409 h 566"/>
                  <a:gd name="T12" fmla="*/ 90 w 572"/>
                  <a:gd name="T13" fmla="*/ 398 h 566"/>
                  <a:gd name="T14" fmla="*/ 107 w 572"/>
                  <a:gd name="T15" fmla="*/ 392 h 566"/>
                  <a:gd name="T16" fmla="*/ 118 w 572"/>
                  <a:gd name="T17" fmla="*/ 381 h 566"/>
                  <a:gd name="T18" fmla="*/ 135 w 572"/>
                  <a:gd name="T19" fmla="*/ 375 h 566"/>
                  <a:gd name="T20" fmla="*/ 146 w 572"/>
                  <a:gd name="T21" fmla="*/ 364 h 566"/>
                  <a:gd name="T22" fmla="*/ 163 w 572"/>
                  <a:gd name="T23" fmla="*/ 353 h 566"/>
                  <a:gd name="T24" fmla="*/ 174 w 572"/>
                  <a:gd name="T25" fmla="*/ 347 h 566"/>
                  <a:gd name="T26" fmla="*/ 191 w 572"/>
                  <a:gd name="T27" fmla="*/ 336 h 566"/>
                  <a:gd name="T28" fmla="*/ 202 w 572"/>
                  <a:gd name="T29" fmla="*/ 330 h 566"/>
                  <a:gd name="T30" fmla="*/ 219 w 572"/>
                  <a:gd name="T31" fmla="*/ 319 h 566"/>
                  <a:gd name="T32" fmla="*/ 236 w 572"/>
                  <a:gd name="T33" fmla="*/ 308 h 566"/>
                  <a:gd name="T34" fmla="*/ 247 w 572"/>
                  <a:gd name="T35" fmla="*/ 241 h 566"/>
                  <a:gd name="T36" fmla="*/ 264 w 572"/>
                  <a:gd name="T37" fmla="*/ 45 h 566"/>
                  <a:gd name="T38" fmla="*/ 275 w 572"/>
                  <a:gd name="T39" fmla="*/ 157 h 566"/>
                  <a:gd name="T40" fmla="*/ 292 w 572"/>
                  <a:gd name="T41" fmla="*/ 403 h 566"/>
                  <a:gd name="T42" fmla="*/ 303 w 572"/>
                  <a:gd name="T43" fmla="*/ 515 h 566"/>
                  <a:gd name="T44" fmla="*/ 320 w 572"/>
                  <a:gd name="T45" fmla="*/ 319 h 566"/>
                  <a:gd name="T46" fmla="*/ 331 w 572"/>
                  <a:gd name="T47" fmla="*/ 252 h 566"/>
                  <a:gd name="T48" fmla="*/ 348 w 572"/>
                  <a:gd name="T49" fmla="*/ 241 h 566"/>
                  <a:gd name="T50" fmla="*/ 365 w 572"/>
                  <a:gd name="T51" fmla="*/ 229 h 566"/>
                  <a:gd name="T52" fmla="*/ 376 w 572"/>
                  <a:gd name="T53" fmla="*/ 224 h 566"/>
                  <a:gd name="T54" fmla="*/ 393 w 572"/>
                  <a:gd name="T55" fmla="*/ 213 h 566"/>
                  <a:gd name="T56" fmla="*/ 404 w 572"/>
                  <a:gd name="T57" fmla="*/ 207 h 566"/>
                  <a:gd name="T58" fmla="*/ 421 w 572"/>
                  <a:gd name="T59" fmla="*/ 196 h 566"/>
                  <a:gd name="T60" fmla="*/ 432 w 572"/>
                  <a:gd name="T61" fmla="*/ 185 h 566"/>
                  <a:gd name="T62" fmla="*/ 449 w 572"/>
                  <a:gd name="T63" fmla="*/ 179 h 566"/>
                  <a:gd name="T64" fmla="*/ 460 w 572"/>
                  <a:gd name="T65" fmla="*/ 168 h 566"/>
                  <a:gd name="T66" fmla="*/ 477 w 572"/>
                  <a:gd name="T67" fmla="*/ 162 h 566"/>
                  <a:gd name="T68" fmla="*/ 488 w 572"/>
                  <a:gd name="T69" fmla="*/ 151 h 566"/>
                  <a:gd name="T70" fmla="*/ 505 w 572"/>
                  <a:gd name="T71" fmla="*/ 145 h 566"/>
                  <a:gd name="T72" fmla="*/ 522 w 572"/>
                  <a:gd name="T73" fmla="*/ 134 h 566"/>
                  <a:gd name="T74" fmla="*/ 533 w 572"/>
                  <a:gd name="T75" fmla="*/ 123 h 566"/>
                  <a:gd name="T76" fmla="*/ 550 w 572"/>
                  <a:gd name="T77" fmla="*/ 117 h 566"/>
                  <a:gd name="T78" fmla="*/ 561 w 572"/>
                  <a:gd name="T79" fmla="*/ 106 h 56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72"/>
                  <a:gd name="T121" fmla="*/ 0 h 566"/>
                  <a:gd name="T122" fmla="*/ 572 w 572"/>
                  <a:gd name="T123" fmla="*/ 566 h 56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72" h="566">
                    <a:moveTo>
                      <a:pt x="0" y="454"/>
                    </a:moveTo>
                    <a:lnTo>
                      <a:pt x="6" y="454"/>
                    </a:lnTo>
                    <a:lnTo>
                      <a:pt x="12" y="448"/>
                    </a:lnTo>
                    <a:lnTo>
                      <a:pt x="17" y="442"/>
                    </a:lnTo>
                    <a:lnTo>
                      <a:pt x="28" y="437"/>
                    </a:lnTo>
                    <a:lnTo>
                      <a:pt x="34" y="437"/>
                    </a:lnTo>
                    <a:lnTo>
                      <a:pt x="40" y="431"/>
                    </a:lnTo>
                    <a:lnTo>
                      <a:pt x="45" y="426"/>
                    </a:lnTo>
                    <a:lnTo>
                      <a:pt x="56" y="420"/>
                    </a:lnTo>
                    <a:lnTo>
                      <a:pt x="62" y="414"/>
                    </a:lnTo>
                    <a:lnTo>
                      <a:pt x="68" y="414"/>
                    </a:lnTo>
                    <a:lnTo>
                      <a:pt x="79" y="409"/>
                    </a:lnTo>
                    <a:lnTo>
                      <a:pt x="84" y="403"/>
                    </a:lnTo>
                    <a:lnTo>
                      <a:pt x="90" y="398"/>
                    </a:lnTo>
                    <a:lnTo>
                      <a:pt x="96" y="392"/>
                    </a:lnTo>
                    <a:lnTo>
                      <a:pt x="107" y="392"/>
                    </a:lnTo>
                    <a:lnTo>
                      <a:pt x="112" y="386"/>
                    </a:lnTo>
                    <a:lnTo>
                      <a:pt x="118" y="381"/>
                    </a:lnTo>
                    <a:lnTo>
                      <a:pt x="124" y="375"/>
                    </a:lnTo>
                    <a:lnTo>
                      <a:pt x="135" y="375"/>
                    </a:lnTo>
                    <a:lnTo>
                      <a:pt x="140" y="370"/>
                    </a:lnTo>
                    <a:lnTo>
                      <a:pt x="146" y="364"/>
                    </a:lnTo>
                    <a:lnTo>
                      <a:pt x="157" y="358"/>
                    </a:lnTo>
                    <a:lnTo>
                      <a:pt x="163" y="353"/>
                    </a:lnTo>
                    <a:lnTo>
                      <a:pt x="168" y="353"/>
                    </a:lnTo>
                    <a:lnTo>
                      <a:pt x="174" y="347"/>
                    </a:lnTo>
                    <a:lnTo>
                      <a:pt x="185" y="342"/>
                    </a:lnTo>
                    <a:lnTo>
                      <a:pt x="191" y="336"/>
                    </a:lnTo>
                    <a:lnTo>
                      <a:pt x="197" y="330"/>
                    </a:lnTo>
                    <a:lnTo>
                      <a:pt x="202" y="330"/>
                    </a:lnTo>
                    <a:lnTo>
                      <a:pt x="213" y="325"/>
                    </a:lnTo>
                    <a:lnTo>
                      <a:pt x="219" y="319"/>
                    </a:lnTo>
                    <a:lnTo>
                      <a:pt x="225" y="314"/>
                    </a:lnTo>
                    <a:lnTo>
                      <a:pt x="236" y="308"/>
                    </a:lnTo>
                    <a:lnTo>
                      <a:pt x="241" y="274"/>
                    </a:lnTo>
                    <a:lnTo>
                      <a:pt x="247" y="241"/>
                    </a:lnTo>
                    <a:lnTo>
                      <a:pt x="253" y="162"/>
                    </a:lnTo>
                    <a:lnTo>
                      <a:pt x="264" y="45"/>
                    </a:lnTo>
                    <a:lnTo>
                      <a:pt x="269" y="0"/>
                    </a:lnTo>
                    <a:lnTo>
                      <a:pt x="275" y="157"/>
                    </a:lnTo>
                    <a:lnTo>
                      <a:pt x="286" y="280"/>
                    </a:lnTo>
                    <a:lnTo>
                      <a:pt x="292" y="403"/>
                    </a:lnTo>
                    <a:lnTo>
                      <a:pt x="297" y="566"/>
                    </a:lnTo>
                    <a:lnTo>
                      <a:pt x="303" y="515"/>
                    </a:lnTo>
                    <a:lnTo>
                      <a:pt x="314" y="398"/>
                    </a:lnTo>
                    <a:lnTo>
                      <a:pt x="320" y="319"/>
                    </a:lnTo>
                    <a:lnTo>
                      <a:pt x="325" y="286"/>
                    </a:lnTo>
                    <a:lnTo>
                      <a:pt x="331" y="252"/>
                    </a:lnTo>
                    <a:lnTo>
                      <a:pt x="342" y="246"/>
                    </a:lnTo>
                    <a:lnTo>
                      <a:pt x="348" y="241"/>
                    </a:lnTo>
                    <a:lnTo>
                      <a:pt x="353" y="235"/>
                    </a:lnTo>
                    <a:lnTo>
                      <a:pt x="365" y="229"/>
                    </a:lnTo>
                    <a:lnTo>
                      <a:pt x="370" y="229"/>
                    </a:lnTo>
                    <a:lnTo>
                      <a:pt x="376" y="224"/>
                    </a:lnTo>
                    <a:lnTo>
                      <a:pt x="381" y="218"/>
                    </a:lnTo>
                    <a:lnTo>
                      <a:pt x="393" y="213"/>
                    </a:lnTo>
                    <a:lnTo>
                      <a:pt x="398" y="207"/>
                    </a:lnTo>
                    <a:lnTo>
                      <a:pt x="404" y="207"/>
                    </a:lnTo>
                    <a:lnTo>
                      <a:pt x="409" y="201"/>
                    </a:lnTo>
                    <a:lnTo>
                      <a:pt x="421" y="196"/>
                    </a:lnTo>
                    <a:lnTo>
                      <a:pt x="426" y="190"/>
                    </a:lnTo>
                    <a:lnTo>
                      <a:pt x="432" y="185"/>
                    </a:lnTo>
                    <a:lnTo>
                      <a:pt x="443" y="185"/>
                    </a:lnTo>
                    <a:lnTo>
                      <a:pt x="449" y="179"/>
                    </a:lnTo>
                    <a:lnTo>
                      <a:pt x="454" y="173"/>
                    </a:lnTo>
                    <a:lnTo>
                      <a:pt x="460" y="168"/>
                    </a:lnTo>
                    <a:lnTo>
                      <a:pt x="471" y="168"/>
                    </a:lnTo>
                    <a:lnTo>
                      <a:pt x="477" y="162"/>
                    </a:lnTo>
                    <a:lnTo>
                      <a:pt x="482" y="157"/>
                    </a:lnTo>
                    <a:lnTo>
                      <a:pt x="488" y="151"/>
                    </a:lnTo>
                    <a:lnTo>
                      <a:pt x="499" y="145"/>
                    </a:lnTo>
                    <a:lnTo>
                      <a:pt x="505" y="145"/>
                    </a:lnTo>
                    <a:lnTo>
                      <a:pt x="510" y="140"/>
                    </a:lnTo>
                    <a:lnTo>
                      <a:pt x="522" y="134"/>
                    </a:lnTo>
                    <a:lnTo>
                      <a:pt x="527" y="129"/>
                    </a:lnTo>
                    <a:lnTo>
                      <a:pt x="533" y="123"/>
                    </a:lnTo>
                    <a:lnTo>
                      <a:pt x="538" y="123"/>
                    </a:lnTo>
                    <a:lnTo>
                      <a:pt x="550" y="117"/>
                    </a:lnTo>
                    <a:lnTo>
                      <a:pt x="555" y="112"/>
                    </a:lnTo>
                    <a:lnTo>
                      <a:pt x="561" y="106"/>
                    </a:lnTo>
                    <a:lnTo>
                      <a:pt x="572" y="106"/>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27" name="Rectangle 1422"/>
              <p:cNvSpPr>
                <a:spLocks noChangeArrowheads="1"/>
              </p:cNvSpPr>
              <p:nvPr/>
            </p:nvSpPr>
            <p:spPr bwMode="auto">
              <a:xfrm>
                <a:off x="2043" y="3362"/>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428" name="Rectangle 1423"/>
              <p:cNvSpPr>
                <a:spLocks noChangeArrowheads="1"/>
              </p:cNvSpPr>
              <p:nvPr/>
            </p:nvSpPr>
            <p:spPr bwMode="auto">
              <a:xfrm>
                <a:off x="2043" y="3362"/>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29" name="Freeform 1424"/>
              <p:cNvSpPr>
                <a:spLocks/>
              </p:cNvSpPr>
              <p:nvPr/>
            </p:nvSpPr>
            <p:spPr bwMode="auto">
              <a:xfrm>
                <a:off x="2105"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0" name="Freeform 1425"/>
              <p:cNvSpPr>
                <a:spLocks/>
              </p:cNvSpPr>
              <p:nvPr/>
            </p:nvSpPr>
            <p:spPr bwMode="auto">
              <a:xfrm>
                <a:off x="2329"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1" name="Freeform 1426"/>
              <p:cNvSpPr>
                <a:spLocks/>
              </p:cNvSpPr>
              <p:nvPr/>
            </p:nvSpPr>
            <p:spPr bwMode="auto">
              <a:xfrm>
                <a:off x="2548"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2" name="Freeform 1427"/>
              <p:cNvSpPr>
                <a:spLocks/>
              </p:cNvSpPr>
              <p:nvPr/>
            </p:nvSpPr>
            <p:spPr bwMode="auto">
              <a:xfrm>
                <a:off x="2043" y="384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3" name="Freeform 1428"/>
              <p:cNvSpPr>
                <a:spLocks/>
              </p:cNvSpPr>
              <p:nvPr/>
            </p:nvSpPr>
            <p:spPr bwMode="auto">
              <a:xfrm>
                <a:off x="2043" y="364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4" name="Freeform 1429"/>
              <p:cNvSpPr>
                <a:spLocks/>
              </p:cNvSpPr>
              <p:nvPr/>
            </p:nvSpPr>
            <p:spPr bwMode="auto">
              <a:xfrm>
                <a:off x="2043" y="3440"/>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5" name="Line 1430"/>
              <p:cNvSpPr>
                <a:spLocks noChangeShapeType="1"/>
              </p:cNvSpPr>
              <p:nvPr/>
            </p:nvSpPr>
            <p:spPr bwMode="auto">
              <a:xfrm>
                <a:off x="2043"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sp>
          <p:nvSpPr>
            <p:cNvPr id="92167" name="Freeform 1431"/>
            <p:cNvSpPr>
              <a:spLocks/>
            </p:cNvSpPr>
            <p:nvPr/>
          </p:nvSpPr>
          <p:spPr bwMode="auto">
            <a:xfrm>
              <a:off x="2043"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68" name="Line 1432"/>
            <p:cNvSpPr>
              <a:spLocks noChangeShapeType="1"/>
            </p:cNvSpPr>
            <p:nvPr/>
          </p:nvSpPr>
          <p:spPr bwMode="auto">
            <a:xfrm flipV="1">
              <a:off x="2043"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69" name="Line 1433"/>
            <p:cNvSpPr>
              <a:spLocks noChangeShapeType="1"/>
            </p:cNvSpPr>
            <p:nvPr/>
          </p:nvSpPr>
          <p:spPr bwMode="auto">
            <a:xfrm>
              <a:off x="2043" y="392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0" name="Line 1434"/>
            <p:cNvSpPr>
              <a:spLocks noChangeShapeType="1"/>
            </p:cNvSpPr>
            <p:nvPr/>
          </p:nvSpPr>
          <p:spPr bwMode="auto">
            <a:xfrm flipV="1">
              <a:off x="2043"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1" name="Line 1435"/>
            <p:cNvSpPr>
              <a:spLocks noChangeShapeType="1"/>
            </p:cNvSpPr>
            <p:nvPr/>
          </p:nvSpPr>
          <p:spPr bwMode="auto">
            <a:xfrm flipV="1">
              <a:off x="2105"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2" name="Line 1436"/>
            <p:cNvSpPr>
              <a:spLocks noChangeShapeType="1"/>
            </p:cNvSpPr>
            <p:nvPr/>
          </p:nvSpPr>
          <p:spPr bwMode="auto">
            <a:xfrm>
              <a:off x="2105"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3" name="Line 1437"/>
            <p:cNvSpPr>
              <a:spLocks noChangeShapeType="1"/>
            </p:cNvSpPr>
            <p:nvPr/>
          </p:nvSpPr>
          <p:spPr bwMode="auto">
            <a:xfrm flipV="1">
              <a:off x="2329"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4" name="Line 1438"/>
            <p:cNvSpPr>
              <a:spLocks noChangeShapeType="1"/>
            </p:cNvSpPr>
            <p:nvPr/>
          </p:nvSpPr>
          <p:spPr bwMode="auto">
            <a:xfrm>
              <a:off x="2329"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5" name="Line 1439"/>
            <p:cNvSpPr>
              <a:spLocks noChangeShapeType="1"/>
            </p:cNvSpPr>
            <p:nvPr/>
          </p:nvSpPr>
          <p:spPr bwMode="auto">
            <a:xfrm flipV="1">
              <a:off x="2548"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6" name="Line 1440"/>
            <p:cNvSpPr>
              <a:spLocks noChangeShapeType="1"/>
            </p:cNvSpPr>
            <p:nvPr/>
          </p:nvSpPr>
          <p:spPr bwMode="auto">
            <a:xfrm>
              <a:off x="2548"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7" name="Line 1441"/>
            <p:cNvSpPr>
              <a:spLocks noChangeShapeType="1"/>
            </p:cNvSpPr>
            <p:nvPr/>
          </p:nvSpPr>
          <p:spPr bwMode="auto">
            <a:xfrm>
              <a:off x="2043" y="384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8" name="Line 1442"/>
            <p:cNvSpPr>
              <a:spLocks noChangeShapeType="1"/>
            </p:cNvSpPr>
            <p:nvPr/>
          </p:nvSpPr>
          <p:spPr bwMode="auto">
            <a:xfrm flipH="1">
              <a:off x="2604" y="3844"/>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9" name="Line 1443"/>
            <p:cNvSpPr>
              <a:spLocks noChangeShapeType="1"/>
            </p:cNvSpPr>
            <p:nvPr/>
          </p:nvSpPr>
          <p:spPr bwMode="auto">
            <a:xfrm>
              <a:off x="2043" y="364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0" name="Line 1444"/>
            <p:cNvSpPr>
              <a:spLocks noChangeShapeType="1"/>
            </p:cNvSpPr>
            <p:nvPr/>
          </p:nvSpPr>
          <p:spPr bwMode="auto">
            <a:xfrm flipH="1">
              <a:off x="2604" y="364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1" name="Line 1445"/>
            <p:cNvSpPr>
              <a:spLocks noChangeShapeType="1"/>
            </p:cNvSpPr>
            <p:nvPr/>
          </p:nvSpPr>
          <p:spPr bwMode="auto">
            <a:xfrm>
              <a:off x="2043" y="344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2" name="Line 1446"/>
            <p:cNvSpPr>
              <a:spLocks noChangeShapeType="1"/>
            </p:cNvSpPr>
            <p:nvPr/>
          </p:nvSpPr>
          <p:spPr bwMode="auto">
            <a:xfrm flipH="1">
              <a:off x="2604" y="3440"/>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3" name="Line 1447"/>
            <p:cNvSpPr>
              <a:spLocks noChangeShapeType="1"/>
            </p:cNvSpPr>
            <p:nvPr/>
          </p:nvSpPr>
          <p:spPr bwMode="auto">
            <a:xfrm>
              <a:off x="2043"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4" name="Freeform 1448"/>
            <p:cNvSpPr>
              <a:spLocks/>
            </p:cNvSpPr>
            <p:nvPr/>
          </p:nvSpPr>
          <p:spPr bwMode="auto">
            <a:xfrm>
              <a:off x="2043"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85" name="Line 1449"/>
            <p:cNvSpPr>
              <a:spLocks noChangeShapeType="1"/>
            </p:cNvSpPr>
            <p:nvPr/>
          </p:nvSpPr>
          <p:spPr bwMode="auto">
            <a:xfrm flipV="1">
              <a:off x="2043"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6" name="Freeform 1450"/>
            <p:cNvSpPr>
              <a:spLocks/>
            </p:cNvSpPr>
            <p:nvPr/>
          </p:nvSpPr>
          <p:spPr bwMode="auto">
            <a:xfrm>
              <a:off x="2043" y="3379"/>
              <a:ext cx="572" cy="526"/>
            </a:xfrm>
            <a:custGeom>
              <a:avLst/>
              <a:gdLst>
                <a:gd name="T0" fmla="*/ 0 w 572"/>
                <a:gd name="T1" fmla="*/ 526 h 526"/>
                <a:gd name="T2" fmla="*/ 6 w 572"/>
                <a:gd name="T3" fmla="*/ 515 h 526"/>
                <a:gd name="T4" fmla="*/ 17 w 572"/>
                <a:gd name="T5" fmla="*/ 504 h 526"/>
                <a:gd name="T6" fmla="*/ 28 w 572"/>
                <a:gd name="T7" fmla="*/ 498 h 526"/>
                <a:gd name="T8" fmla="*/ 40 w 572"/>
                <a:gd name="T9" fmla="*/ 487 h 526"/>
                <a:gd name="T10" fmla="*/ 51 w 572"/>
                <a:gd name="T11" fmla="*/ 476 h 526"/>
                <a:gd name="T12" fmla="*/ 62 w 572"/>
                <a:gd name="T13" fmla="*/ 465 h 526"/>
                <a:gd name="T14" fmla="*/ 73 w 572"/>
                <a:gd name="T15" fmla="*/ 453 h 526"/>
                <a:gd name="T16" fmla="*/ 84 w 572"/>
                <a:gd name="T17" fmla="*/ 442 h 526"/>
                <a:gd name="T18" fmla="*/ 96 w 572"/>
                <a:gd name="T19" fmla="*/ 437 h 526"/>
                <a:gd name="T20" fmla="*/ 107 w 572"/>
                <a:gd name="T21" fmla="*/ 425 h 526"/>
                <a:gd name="T22" fmla="*/ 118 w 572"/>
                <a:gd name="T23" fmla="*/ 414 h 526"/>
                <a:gd name="T24" fmla="*/ 129 w 572"/>
                <a:gd name="T25" fmla="*/ 403 h 526"/>
                <a:gd name="T26" fmla="*/ 140 w 572"/>
                <a:gd name="T27" fmla="*/ 392 h 526"/>
                <a:gd name="T28" fmla="*/ 152 w 572"/>
                <a:gd name="T29" fmla="*/ 386 h 526"/>
                <a:gd name="T30" fmla="*/ 163 w 572"/>
                <a:gd name="T31" fmla="*/ 375 h 526"/>
                <a:gd name="T32" fmla="*/ 174 w 572"/>
                <a:gd name="T33" fmla="*/ 364 h 526"/>
                <a:gd name="T34" fmla="*/ 185 w 572"/>
                <a:gd name="T35" fmla="*/ 353 h 526"/>
                <a:gd name="T36" fmla="*/ 196 w 572"/>
                <a:gd name="T37" fmla="*/ 341 h 526"/>
                <a:gd name="T38" fmla="*/ 208 w 572"/>
                <a:gd name="T39" fmla="*/ 336 h 526"/>
                <a:gd name="T40" fmla="*/ 219 w 572"/>
                <a:gd name="T41" fmla="*/ 325 h 526"/>
                <a:gd name="T42" fmla="*/ 230 w 572"/>
                <a:gd name="T43" fmla="*/ 313 h 526"/>
                <a:gd name="T44" fmla="*/ 241 w 572"/>
                <a:gd name="T45" fmla="*/ 302 h 526"/>
                <a:gd name="T46" fmla="*/ 253 w 572"/>
                <a:gd name="T47" fmla="*/ 291 h 526"/>
                <a:gd name="T48" fmla="*/ 264 w 572"/>
                <a:gd name="T49" fmla="*/ 285 h 526"/>
                <a:gd name="T50" fmla="*/ 275 w 572"/>
                <a:gd name="T51" fmla="*/ 274 h 526"/>
                <a:gd name="T52" fmla="*/ 286 w 572"/>
                <a:gd name="T53" fmla="*/ 263 h 526"/>
                <a:gd name="T54" fmla="*/ 292 w 572"/>
                <a:gd name="T55" fmla="*/ 252 h 526"/>
                <a:gd name="T56" fmla="*/ 303 w 572"/>
                <a:gd name="T57" fmla="*/ 240 h 526"/>
                <a:gd name="T58" fmla="*/ 314 w 572"/>
                <a:gd name="T59" fmla="*/ 235 h 526"/>
                <a:gd name="T60" fmla="*/ 325 w 572"/>
                <a:gd name="T61" fmla="*/ 224 h 526"/>
                <a:gd name="T62" fmla="*/ 337 w 572"/>
                <a:gd name="T63" fmla="*/ 212 h 526"/>
                <a:gd name="T64" fmla="*/ 348 w 572"/>
                <a:gd name="T65" fmla="*/ 201 h 526"/>
                <a:gd name="T66" fmla="*/ 359 w 572"/>
                <a:gd name="T67" fmla="*/ 190 h 526"/>
                <a:gd name="T68" fmla="*/ 370 w 572"/>
                <a:gd name="T69" fmla="*/ 184 h 526"/>
                <a:gd name="T70" fmla="*/ 381 w 572"/>
                <a:gd name="T71" fmla="*/ 173 h 526"/>
                <a:gd name="T72" fmla="*/ 393 w 572"/>
                <a:gd name="T73" fmla="*/ 162 h 526"/>
                <a:gd name="T74" fmla="*/ 404 w 572"/>
                <a:gd name="T75" fmla="*/ 151 h 526"/>
                <a:gd name="T76" fmla="*/ 415 w 572"/>
                <a:gd name="T77" fmla="*/ 140 h 526"/>
                <a:gd name="T78" fmla="*/ 426 w 572"/>
                <a:gd name="T79" fmla="*/ 134 h 526"/>
                <a:gd name="T80" fmla="*/ 437 w 572"/>
                <a:gd name="T81" fmla="*/ 123 h 526"/>
                <a:gd name="T82" fmla="*/ 449 w 572"/>
                <a:gd name="T83" fmla="*/ 112 h 526"/>
                <a:gd name="T84" fmla="*/ 460 w 572"/>
                <a:gd name="T85" fmla="*/ 100 h 526"/>
                <a:gd name="T86" fmla="*/ 471 w 572"/>
                <a:gd name="T87" fmla="*/ 89 h 526"/>
                <a:gd name="T88" fmla="*/ 482 w 572"/>
                <a:gd name="T89" fmla="*/ 84 h 526"/>
                <a:gd name="T90" fmla="*/ 494 w 572"/>
                <a:gd name="T91" fmla="*/ 72 h 526"/>
                <a:gd name="T92" fmla="*/ 505 w 572"/>
                <a:gd name="T93" fmla="*/ 61 h 526"/>
                <a:gd name="T94" fmla="*/ 516 w 572"/>
                <a:gd name="T95" fmla="*/ 50 h 526"/>
                <a:gd name="T96" fmla="*/ 527 w 572"/>
                <a:gd name="T97" fmla="*/ 39 h 526"/>
                <a:gd name="T98" fmla="*/ 538 w 572"/>
                <a:gd name="T99" fmla="*/ 28 h 526"/>
                <a:gd name="T100" fmla="*/ 550 w 572"/>
                <a:gd name="T101" fmla="*/ 22 h 526"/>
                <a:gd name="T102" fmla="*/ 561 w 572"/>
                <a:gd name="T103" fmla="*/ 11 h 526"/>
                <a:gd name="T104" fmla="*/ 572 w 572"/>
                <a:gd name="T105" fmla="*/ 0 h 5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526"/>
                <a:gd name="T161" fmla="*/ 572 w 572"/>
                <a:gd name="T162" fmla="*/ 526 h 5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526">
                  <a:moveTo>
                    <a:pt x="0" y="526"/>
                  </a:moveTo>
                  <a:lnTo>
                    <a:pt x="6" y="515"/>
                  </a:lnTo>
                  <a:lnTo>
                    <a:pt x="17" y="504"/>
                  </a:lnTo>
                  <a:lnTo>
                    <a:pt x="28" y="498"/>
                  </a:lnTo>
                  <a:lnTo>
                    <a:pt x="40" y="487"/>
                  </a:lnTo>
                  <a:lnTo>
                    <a:pt x="51" y="476"/>
                  </a:lnTo>
                  <a:lnTo>
                    <a:pt x="62" y="465"/>
                  </a:lnTo>
                  <a:lnTo>
                    <a:pt x="73" y="453"/>
                  </a:lnTo>
                  <a:lnTo>
                    <a:pt x="84" y="442"/>
                  </a:lnTo>
                  <a:lnTo>
                    <a:pt x="96" y="437"/>
                  </a:lnTo>
                  <a:lnTo>
                    <a:pt x="107" y="425"/>
                  </a:lnTo>
                  <a:lnTo>
                    <a:pt x="118" y="414"/>
                  </a:lnTo>
                  <a:lnTo>
                    <a:pt x="129" y="403"/>
                  </a:lnTo>
                  <a:lnTo>
                    <a:pt x="140" y="392"/>
                  </a:lnTo>
                  <a:lnTo>
                    <a:pt x="152" y="386"/>
                  </a:lnTo>
                  <a:lnTo>
                    <a:pt x="163" y="375"/>
                  </a:lnTo>
                  <a:lnTo>
                    <a:pt x="174" y="364"/>
                  </a:lnTo>
                  <a:lnTo>
                    <a:pt x="185" y="353"/>
                  </a:lnTo>
                  <a:lnTo>
                    <a:pt x="196" y="341"/>
                  </a:lnTo>
                  <a:lnTo>
                    <a:pt x="208" y="336"/>
                  </a:lnTo>
                  <a:lnTo>
                    <a:pt x="219" y="325"/>
                  </a:lnTo>
                  <a:lnTo>
                    <a:pt x="230" y="313"/>
                  </a:lnTo>
                  <a:lnTo>
                    <a:pt x="241" y="302"/>
                  </a:lnTo>
                  <a:lnTo>
                    <a:pt x="253" y="291"/>
                  </a:lnTo>
                  <a:lnTo>
                    <a:pt x="264" y="285"/>
                  </a:lnTo>
                  <a:lnTo>
                    <a:pt x="275" y="274"/>
                  </a:lnTo>
                  <a:lnTo>
                    <a:pt x="286" y="263"/>
                  </a:lnTo>
                  <a:lnTo>
                    <a:pt x="292" y="252"/>
                  </a:lnTo>
                  <a:lnTo>
                    <a:pt x="303" y="240"/>
                  </a:lnTo>
                  <a:lnTo>
                    <a:pt x="314" y="235"/>
                  </a:lnTo>
                  <a:lnTo>
                    <a:pt x="325" y="224"/>
                  </a:lnTo>
                  <a:lnTo>
                    <a:pt x="337" y="212"/>
                  </a:lnTo>
                  <a:lnTo>
                    <a:pt x="348" y="201"/>
                  </a:lnTo>
                  <a:lnTo>
                    <a:pt x="359" y="190"/>
                  </a:lnTo>
                  <a:lnTo>
                    <a:pt x="370" y="184"/>
                  </a:lnTo>
                  <a:lnTo>
                    <a:pt x="381" y="173"/>
                  </a:lnTo>
                  <a:lnTo>
                    <a:pt x="393" y="162"/>
                  </a:lnTo>
                  <a:lnTo>
                    <a:pt x="404" y="151"/>
                  </a:lnTo>
                  <a:lnTo>
                    <a:pt x="415" y="140"/>
                  </a:lnTo>
                  <a:lnTo>
                    <a:pt x="426" y="134"/>
                  </a:lnTo>
                  <a:lnTo>
                    <a:pt x="437" y="123"/>
                  </a:lnTo>
                  <a:lnTo>
                    <a:pt x="449" y="112"/>
                  </a:lnTo>
                  <a:lnTo>
                    <a:pt x="460" y="100"/>
                  </a:lnTo>
                  <a:lnTo>
                    <a:pt x="471" y="89"/>
                  </a:lnTo>
                  <a:lnTo>
                    <a:pt x="482" y="84"/>
                  </a:lnTo>
                  <a:lnTo>
                    <a:pt x="494" y="72"/>
                  </a:lnTo>
                  <a:lnTo>
                    <a:pt x="505" y="61"/>
                  </a:lnTo>
                  <a:lnTo>
                    <a:pt x="516" y="50"/>
                  </a:lnTo>
                  <a:lnTo>
                    <a:pt x="527" y="39"/>
                  </a:lnTo>
                  <a:lnTo>
                    <a:pt x="538" y="28"/>
                  </a:lnTo>
                  <a:lnTo>
                    <a:pt x="550" y="22"/>
                  </a:lnTo>
                  <a:lnTo>
                    <a:pt x="561" y="11"/>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87" name="Freeform 1451"/>
            <p:cNvSpPr>
              <a:spLocks/>
            </p:cNvSpPr>
            <p:nvPr/>
          </p:nvSpPr>
          <p:spPr bwMode="auto">
            <a:xfrm>
              <a:off x="2043" y="3362"/>
              <a:ext cx="572" cy="566"/>
            </a:xfrm>
            <a:custGeom>
              <a:avLst/>
              <a:gdLst>
                <a:gd name="T0" fmla="*/ 0 w 572"/>
                <a:gd name="T1" fmla="*/ 543 h 566"/>
                <a:gd name="T2" fmla="*/ 6 w 572"/>
                <a:gd name="T3" fmla="*/ 532 h 566"/>
                <a:gd name="T4" fmla="*/ 17 w 572"/>
                <a:gd name="T5" fmla="*/ 521 h 566"/>
                <a:gd name="T6" fmla="*/ 28 w 572"/>
                <a:gd name="T7" fmla="*/ 515 h 566"/>
                <a:gd name="T8" fmla="*/ 40 w 572"/>
                <a:gd name="T9" fmla="*/ 504 h 566"/>
                <a:gd name="T10" fmla="*/ 51 w 572"/>
                <a:gd name="T11" fmla="*/ 493 h 566"/>
                <a:gd name="T12" fmla="*/ 62 w 572"/>
                <a:gd name="T13" fmla="*/ 482 h 566"/>
                <a:gd name="T14" fmla="*/ 73 w 572"/>
                <a:gd name="T15" fmla="*/ 470 h 566"/>
                <a:gd name="T16" fmla="*/ 84 w 572"/>
                <a:gd name="T17" fmla="*/ 459 h 566"/>
                <a:gd name="T18" fmla="*/ 96 w 572"/>
                <a:gd name="T19" fmla="*/ 454 h 566"/>
                <a:gd name="T20" fmla="*/ 107 w 572"/>
                <a:gd name="T21" fmla="*/ 442 h 566"/>
                <a:gd name="T22" fmla="*/ 118 w 572"/>
                <a:gd name="T23" fmla="*/ 431 h 566"/>
                <a:gd name="T24" fmla="*/ 129 w 572"/>
                <a:gd name="T25" fmla="*/ 420 h 566"/>
                <a:gd name="T26" fmla="*/ 140 w 572"/>
                <a:gd name="T27" fmla="*/ 409 h 566"/>
                <a:gd name="T28" fmla="*/ 152 w 572"/>
                <a:gd name="T29" fmla="*/ 403 h 566"/>
                <a:gd name="T30" fmla="*/ 163 w 572"/>
                <a:gd name="T31" fmla="*/ 392 h 566"/>
                <a:gd name="T32" fmla="*/ 174 w 572"/>
                <a:gd name="T33" fmla="*/ 381 h 566"/>
                <a:gd name="T34" fmla="*/ 185 w 572"/>
                <a:gd name="T35" fmla="*/ 370 h 566"/>
                <a:gd name="T36" fmla="*/ 196 w 572"/>
                <a:gd name="T37" fmla="*/ 358 h 566"/>
                <a:gd name="T38" fmla="*/ 208 w 572"/>
                <a:gd name="T39" fmla="*/ 353 h 566"/>
                <a:gd name="T40" fmla="*/ 219 w 572"/>
                <a:gd name="T41" fmla="*/ 342 h 566"/>
                <a:gd name="T42" fmla="*/ 230 w 572"/>
                <a:gd name="T43" fmla="*/ 330 h 566"/>
                <a:gd name="T44" fmla="*/ 241 w 572"/>
                <a:gd name="T45" fmla="*/ 302 h 566"/>
                <a:gd name="T46" fmla="*/ 253 w 572"/>
                <a:gd name="T47" fmla="*/ 252 h 566"/>
                <a:gd name="T48" fmla="*/ 264 w 572"/>
                <a:gd name="T49" fmla="*/ 0 h 566"/>
                <a:gd name="T50" fmla="*/ 275 w 572"/>
                <a:gd name="T51" fmla="*/ 11 h 566"/>
                <a:gd name="T52" fmla="*/ 286 w 572"/>
                <a:gd name="T53" fmla="*/ 280 h 566"/>
                <a:gd name="T54" fmla="*/ 292 w 572"/>
                <a:gd name="T55" fmla="*/ 549 h 566"/>
                <a:gd name="T56" fmla="*/ 303 w 572"/>
                <a:gd name="T57" fmla="*/ 566 h 566"/>
                <a:gd name="T58" fmla="*/ 314 w 572"/>
                <a:gd name="T59" fmla="*/ 308 h 566"/>
                <a:gd name="T60" fmla="*/ 325 w 572"/>
                <a:gd name="T61" fmla="*/ 257 h 566"/>
                <a:gd name="T62" fmla="*/ 337 w 572"/>
                <a:gd name="T63" fmla="*/ 229 h 566"/>
                <a:gd name="T64" fmla="*/ 348 w 572"/>
                <a:gd name="T65" fmla="*/ 218 h 566"/>
                <a:gd name="T66" fmla="*/ 359 w 572"/>
                <a:gd name="T67" fmla="*/ 207 h 566"/>
                <a:gd name="T68" fmla="*/ 370 w 572"/>
                <a:gd name="T69" fmla="*/ 201 h 566"/>
                <a:gd name="T70" fmla="*/ 381 w 572"/>
                <a:gd name="T71" fmla="*/ 190 h 566"/>
                <a:gd name="T72" fmla="*/ 393 w 572"/>
                <a:gd name="T73" fmla="*/ 179 h 566"/>
                <a:gd name="T74" fmla="*/ 404 w 572"/>
                <a:gd name="T75" fmla="*/ 168 h 566"/>
                <a:gd name="T76" fmla="*/ 415 w 572"/>
                <a:gd name="T77" fmla="*/ 157 h 566"/>
                <a:gd name="T78" fmla="*/ 426 w 572"/>
                <a:gd name="T79" fmla="*/ 151 h 566"/>
                <a:gd name="T80" fmla="*/ 437 w 572"/>
                <a:gd name="T81" fmla="*/ 140 h 566"/>
                <a:gd name="T82" fmla="*/ 449 w 572"/>
                <a:gd name="T83" fmla="*/ 129 h 566"/>
                <a:gd name="T84" fmla="*/ 460 w 572"/>
                <a:gd name="T85" fmla="*/ 117 h 566"/>
                <a:gd name="T86" fmla="*/ 471 w 572"/>
                <a:gd name="T87" fmla="*/ 106 h 566"/>
                <a:gd name="T88" fmla="*/ 482 w 572"/>
                <a:gd name="T89" fmla="*/ 101 h 566"/>
                <a:gd name="T90" fmla="*/ 494 w 572"/>
                <a:gd name="T91" fmla="*/ 89 h 566"/>
                <a:gd name="T92" fmla="*/ 505 w 572"/>
                <a:gd name="T93" fmla="*/ 78 h 566"/>
                <a:gd name="T94" fmla="*/ 516 w 572"/>
                <a:gd name="T95" fmla="*/ 67 h 566"/>
                <a:gd name="T96" fmla="*/ 527 w 572"/>
                <a:gd name="T97" fmla="*/ 56 h 566"/>
                <a:gd name="T98" fmla="*/ 538 w 572"/>
                <a:gd name="T99" fmla="*/ 45 h 566"/>
                <a:gd name="T100" fmla="*/ 550 w 572"/>
                <a:gd name="T101" fmla="*/ 39 h 566"/>
                <a:gd name="T102" fmla="*/ 561 w 572"/>
                <a:gd name="T103" fmla="*/ 28 h 566"/>
                <a:gd name="T104" fmla="*/ 572 w 572"/>
                <a:gd name="T105" fmla="*/ 17 h 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566"/>
                <a:gd name="T161" fmla="*/ 572 w 572"/>
                <a:gd name="T162" fmla="*/ 566 h 5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566">
                  <a:moveTo>
                    <a:pt x="0" y="543"/>
                  </a:moveTo>
                  <a:lnTo>
                    <a:pt x="6" y="532"/>
                  </a:lnTo>
                  <a:lnTo>
                    <a:pt x="17" y="521"/>
                  </a:lnTo>
                  <a:lnTo>
                    <a:pt x="28" y="515"/>
                  </a:lnTo>
                  <a:lnTo>
                    <a:pt x="40" y="504"/>
                  </a:lnTo>
                  <a:lnTo>
                    <a:pt x="51" y="493"/>
                  </a:lnTo>
                  <a:lnTo>
                    <a:pt x="62" y="482"/>
                  </a:lnTo>
                  <a:lnTo>
                    <a:pt x="73" y="470"/>
                  </a:lnTo>
                  <a:lnTo>
                    <a:pt x="84" y="459"/>
                  </a:lnTo>
                  <a:lnTo>
                    <a:pt x="96" y="454"/>
                  </a:lnTo>
                  <a:lnTo>
                    <a:pt x="107" y="442"/>
                  </a:lnTo>
                  <a:lnTo>
                    <a:pt x="118" y="431"/>
                  </a:lnTo>
                  <a:lnTo>
                    <a:pt x="129" y="420"/>
                  </a:lnTo>
                  <a:lnTo>
                    <a:pt x="140" y="409"/>
                  </a:lnTo>
                  <a:lnTo>
                    <a:pt x="152" y="403"/>
                  </a:lnTo>
                  <a:lnTo>
                    <a:pt x="163" y="392"/>
                  </a:lnTo>
                  <a:lnTo>
                    <a:pt x="174" y="381"/>
                  </a:lnTo>
                  <a:lnTo>
                    <a:pt x="185" y="370"/>
                  </a:lnTo>
                  <a:lnTo>
                    <a:pt x="196" y="358"/>
                  </a:lnTo>
                  <a:lnTo>
                    <a:pt x="208" y="353"/>
                  </a:lnTo>
                  <a:lnTo>
                    <a:pt x="219" y="342"/>
                  </a:lnTo>
                  <a:lnTo>
                    <a:pt x="230" y="330"/>
                  </a:lnTo>
                  <a:lnTo>
                    <a:pt x="241" y="302"/>
                  </a:lnTo>
                  <a:lnTo>
                    <a:pt x="253" y="252"/>
                  </a:lnTo>
                  <a:lnTo>
                    <a:pt x="264" y="0"/>
                  </a:lnTo>
                  <a:lnTo>
                    <a:pt x="275" y="11"/>
                  </a:lnTo>
                  <a:lnTo>
                    <a:pt x="286" y="280"/>
                  </a:lnTo>
                  <a:lnTo>
                    <a:pt x="292" y="549"/>
                  </a:lnTo>
                  <a:lnTo>
                    <a:pt x="303" y="566"/>
                  </a:lnTo>
                  <a:lnTo>
                    <a:pt x="314" y="308"/>
                  </a:lnTo>
                  <a:lnTo>
                    <a:pt x="325" y="257"/>
                  </a:lnTo>
                  <a:lnTo>
                    <a:pt x="337" y="229"/>
                  </a:lnTo>
                  <a:lnTo>
                    <a:pt x="348" y="218"/>
                  </a:lnTo>
                  <a:lnTo>
                    <a:pt x="359" y="207"/>
                  </a:lnTo>
                  <a:lnTo>
                    <a:pt x="370" y="201"/>
                  </a:lnTo>
                  <a:lnTo>
                    <a:pt x="381" y="190"/>
                  </a:lnTo>
                  <a:lnTo>
                    <a:pt x="393" y="179"/>
                  </a:lnTo>
                  <a:lnTo>
                    <a:pt x="404" y="168"/>
                  </a:lnTo>
                  <a:lnTo>
                    <a:pt x="415" y="157"/>
                  </a:lnTo>
                  <a:lnTo>
                    <a:pt x="426" y="151"/>
                  </a:lnTo>
                  <a:lnTo>
                    <a:pt x="437" y="140"/>
                  </a:lnTo>
                  <a:lnTo>
                    <a:pt x="449" y="129"/>
                  </a:lnTo>
                  <a:lnTo>
                    <a:pt x="460" y="117"/>
                  </a:lnTo>
                  <a:lnTo>
                    <a:pt x="471" y="106"/>
                  </a:lnTo>
                  <a:lnTo>
                    <a:pt x="482" y="101"/>
                  </a:lnTo>
                  <a:lnTo>
                    <a:pt x="494" y="89"/>
                  </a:lnTo>
                  <a:lnTo>
                    <a:pt x="505" y="78"/>
                  </a:lnTo>
                  <a:lnTo>
                    <a:pt x="516" y="67"/>
                  </a:lnTo>
                  <a:lnTo>
                    <a:pt x="527" y="56"/>
                  </a:lnTo>
                  <a:lnTo>
                    <a:pt x="538" y="45"/>
                  </a:lnTo>
                  <a:lnTo>
                    <a:pt x="550" y="39"/>
                  </a:lnTo>
                  <a:lnTo>
                    <a:pt x="561" y="28"/>
                  </a:lnTo>
                  <a:lnTo>
                    <a:pt x="572" y="17"/>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88" name="Rectangle 1452"/>
            <p:cNvSpPr>
              <a:spLocks noChangeArrowheads="1"/>
            </p:cNvSpPr>
            <p:nvPr/>
          </p:nvSpPr>
          <p:spPr bwMode="auto">
            <a:xfrm>
              <a:off x="2800" y="3362"/>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189" name="Rectangle 1453"/>
            <p:cNvSpPr>
              <a:spLocks noChangeArrowheads="1"/>
            </p:cNvSpPr>
            <p:nvPr/>
          </p:nvSpPr>
          <p:spPr bwMode="auto">
            <a:xfrm>
              <a:off x="2800" y="3362"/>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0" name="Freeform 1454"/>
            <p:cNvSpPr>
              <a:spLocks/>
            </p:cNvSpPr>
            <p:nvPr/>
          </p:nvSpPr>
          <p:spPr bwMode="auto">
            <a:xfrm>
              <a:off x="2822"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1" name="Freeform 1455"/>
            <p:cNvSpPr>
              <a:spLocks/>
            </p:cNvSpPr>
            <p:nvPr/>
          </p:nvSpPr>
          <p:spPr bwMode="auto">
            <a:xfrm>
              <a:off x="3086"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2" name="Freeform 1456"/>
            <p:cNvSpPr>
              <a:spLocks/>
            </p:cNvSpPr>
            <p:nvPr/>
          </p:nvSpPr>
          <p:spPr bwMode="auto">
            <a:xfrm>
              <a:off x="3344"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3" name="Freeform 1457"/>
            <p:cNvSpPr>
              <a:spLocks/>
            </p:cNvSpPr>
            <p:nvPr/>
          </p:nvSpPr>
          <p:spPr bwMode="auto">
            <a:xfrm>
              <a:off x="2800" y="3900"/>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4" name="Freeform 1458"/>
            <p:cNvSpPr>
              <a:spLocks/>
            </p:cNvSpPr>
            <p:nvPr/>
          </p:nvSpPr>
          <p:spPr bwMode="auto">
            <a:xfrm>
              <a:off x="2800" y="364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5" name="Freeform 1459"/>
            <p:cNvSpPr>
              <a:spLocks/>
            </p:cNvSpPr>
            <p:nvPr/>
          </p:nvSpPr>
          <p:spPr bwMode="auto">
            <a:xfrm>
              <a:off x="2800" y="338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6" name="Line 1460"/>
            <p:cNvSpPr>
              <a:spLocks noChangeShapeType="1"/>
            </p:cNvSpPr>
            <p:nvPr/>
          </p:nvSpPr>
          <p:spPr bwMode="auto">
            <a:xfrm>
              <a:off x="2800"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97" name="Freeform 1461"/>
            <p:cNvSpPr>
              <a:spLocks/>
            </p:cNvSpPr>
            <p:nvPr/>
          </p:nvSpPr>
          <p:spPr bwMode="auto">
            <a:xfrm>
              <a:off x="2800"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8" name="Line 1462"/>
            <p:cNvSpPr>
              <a:spLocks noChangeShapeType="1"/>
            </p:cNvSpPr>
            <p:nvPr/>
          </p:nvSpPr>
          <p:spPr bwMode="auto">
            <a:xfrm flipV="1">
              <a:off x="2800"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99" name="Line 1463"/>
            <p:cNvSpPr>
              <a:spLocks noChangeShapeType="1"/>
            </p:cNvSpPr>
            <p:nvPr/>
          </p:nvSpPr>
          <p:spPr bwMode="auto">
            <a:xfrm>
              <a:off x="2800" y="392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0" name="Line 1464"/>
            <p:cNvSpPr>
              <a:spLocks noChangeShapeType="1"/>
            </p:cNvSpPr>
            <p:nvPr/>
          </p:nvSpPr>
          <p:spPr bwMode="auto">
            <a:xfrm flipV="1">
              <a:off x="2800"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1" name="Line 1465"/>
            <p:cNvSpPr>
              <a:spLocks noChangeShapeType="1"/>
            </p:cNvSpPr>
            <p:nvPr/>
          </p:nvSpPr>
          <p:spPr bwMode="auto">
            <a:xfrm flipV="1">
              <a:off x="2822"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2" name="Line 1466"/>
            <p:cNvSpPr>
              <a:spLocks noChangeShapeType="1"/>
            </p:cNvSpPr>
            <p:nvPr/>
          </p:nvSpPr>
          <p:spPr bwMode="auto">
            <a:xfrm>
              <a:off x="2822"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3" name="Line 1467"/>
            <p:cNvSpPr>
              <a:spLocks noChangeShapeType="1"/>
            </p:cNvSpPr>
            <p:nvPr/>
          </p:nvSpPr>
          <p:spPr bwMode="auto">
            <a:xfrm flipV="1">
              <a:off x="3086"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4" name="Line 1468"/>
            <p:cNvSpPr>
              <a:spLocks noChangeShapeType="1"/>
            </p:cNvSpPr>
            <p:nvPr/>
          </p:nvSpPr>
          <p:spPr bwMode="auto">
            <a:xfrm>
              <a:off x="3086"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5" name="Line 1469"/>
            <p:cNvSpPr>
              <a:spLocks noChangeShapeType="1"/>
            </p:cNvSpPr>
            <p:nvPr/>
          </p:nvSpPr>
          <p:spPr bwMode="auto">
            <a:xfrm flipV="1">
              <a:off x="3344"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6" name="Line 1470"/>
            <p:cNvSpPr>
              <a:spLocks noChangeShapeType="1"/>
            </p:cNvSpPr>
            <p:nvPr/>
          </p:nvSpPr>
          <p:spPr bwMode="auto">
            <a:xfrm>
              <a:off x="3344"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7" name="Line 1471"/>
            <p:cNvSpPr>
              <a:spLocks noChangeShapeType="1"/>
            </p:cNvSpPr>
            <p:nvPr/>
          </p:nvSpPr>
          <p:spPr bwMode="auto">
            <a:xfrm>
              <a:off x="2800" y="390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8" name="Line 1472"/>
            <p:cNvSpPr>
              <a:spLocks noChangeShapeType="1"/>
            </p:cNvSpPr>
            <p:nvPr/>
          </p:nvSpPr>
          <p:spPr bwMode="auto">
            <a:xfrm flipH="1">
              <a:off x="3360" y="3900"/>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9" name="Line 1473"/>
            <p:cNvSpPr>
              <a:spLocks noChangeShapeType="1"/>
            </p:cNvSpPr>
            <p:nvPr/>
          </p:nvSpPr>
          <p:spPr bwMode="auto">
            <a:xfrm>
              <a:off x="2800" y="364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0" name="Line 1474"/>
            <p:cNvSpPr>
              <a:spLocks noChangeShapeType="1"/>
            </p:cNvSpPr>
            <p:nvPr/>
          </p:nvSpPr>
          <p:spPr bwMode="auto">
            <a:xfrm flipH="1">
              <a:off x="3360" y="3642"/>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1" name="Line 1475"/>
            <p:cNvSpPr>
              <a:spLocks noChangeShapeType="1"/>
            </p:cNvSpPr>
            <p:nvPr/>
          </p:nvSpPr>
          <p:spPr bwMode="auto">
            <a:xfrm>
              <a:off x="2800" y="338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2" name="Line 1476"/>
            <p:cNvSpPr>
              <a:spLocks noChangeShapeType="1"/>
            </p:cNvSpPr>
            <p:nvPr/>
          </p:nvSpPr>
          <p:spPr bwMode="auto">
            <a:xfrm flipH="1">
              <a:off x="3360" y="3384"/>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3" name="Line 1477"/>
            <p:cNvSpPr>
              <a:spLocks noChangeShapeType="1"/>
            </p:cNvSpPr>
            <p:nvPr/>
          </p:nvSpPr>
          <p:spPr bwMode="auto">
            <a:xfrm>
              <a:off x="2800"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4" name="Freeform 1478"/>
            <p:cNvSpPr>
              <a:spLocks/>
            </p:cNvSpPr>
            <p:nvPr/>
          </p:nvSpPr>
          <p:spPr bwMode="auto">
            <a:xfrm>
              <a:off x="2800"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15" name="Line 1479"/>
            <p:cNvSpPr>
              <a:spLocks noChangeShapeType="1"/>
            </p:cNvSpPr>
            <p:nvPr/>
          </p:nvSpPr>
          <p:spPr bwMode="auto">
            <a:xfrm flipV="1">
              <a:off x="2800"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6" name="Freeform 1480"/>
            <p:cNvSpPr>
              <a:spLocks/>
            </p:cNvSpPr>
            <p:nvPr/>
          </p:nvSpPr>
          <p:spPr bwMode="auto">
            <a:xfrm>
              <a:off x="2800" y="3362"/>
              <a:ext cx="572" cy="566"/>
            </a:xfrm>
            <a:custGeom>
              <a:avLst/>
              <a:gdLst>
                <a:gd name="T0" fmla="*/ 0 w 572"/>
                <a:gd name="T1" fmla="*/ 566 h 566"/>
                <a:gd name="T2" fmla="*/ 11 w 572"/>
                <a:gd name="T3" fmla="*/ 549 h 566"/>
                <a:gd name="T4" fmla="*/ 22 w 572"/>
                <a:gd name="T5" fmla="*/ 538 h 566"/>
                <a:gd name="T6" fmla="*/ 34 w 572"/>
                <a:gd name="T7" fmla="*/ 526 h 566"/>
                <a:gd name="T8" fmla="*/ 50 w 572"/>
                <a:gd name="T9" fmla="*/ 510 h 566"/>
                <a:gd name="T10" fmla="*/ 62 w 572"/>
                <a:gd name="T11" fmla="*/ 498 h 566"/>
                <a:gd name="T12" fmla="*/ 73 w 572"/>
                <a:gd name="T13" fmla="*/ 487 h 566"/>
                <a:gd name="T14" fmla="*/ 90 w 572"/>
                <a:gd name="T15" fmla="*/ 470 h 566"/>
                <a:gd name="T16" fmla="*/ 101 w 572"/>
                <a:gd name="T17" fmla="*/ 459 h 566"/>
                <a:gd name="T18" fmla="*/ 112 w 572"/>
                <a:gd name="T19" fmla="*/ 448 h 566"/>
                <a:gd name="T20" fmla="*/ 129 w 572"/>
                <a:gd name="T21" fmla="*/ 437 h 566"/>
                <a:gd name="T22" fmla="*/ 140 w 572"/>
                <a:gd name="T23" fmla="*/ 420 h 566"/>
                <a:gd name="T24" fmla="*/ 151 w 572"/>
                <a:gd name="T25" fmla="*/ 409 h 566"/>
                <a:gd name="T26" fmla="*/ 168 w 572"/>
                <a:gd name="T27" fmla="*/ 398 h 566"/>
                <a:gd name="T28" fmla="*/ 179 w 572"/>
                <a:gd name="T29" fmla="*/ 381 h 566"/>
                <a:gd name="T30" fmla="*/ 190 w 572"/>
                <a:gd name="T31" fmla="*/ 370 h 566"/>
                <a:gd name="T32" fmla="*/ 207 w 572"/>
                <a:gd name="T33" fmla="*/ 358 h 566"/>
                <a:gd name="T34" fmla="*/ 218 w 572"/>
                <a:gd name="T35" fmla="*/ 342 h 566"/>
                <a:gd name="T36" fmla="*/ 230 w 572"/>
                <a:gd name="T37" fmla="*/ 330 h 566"/>
                <a:gd name="T38" fmla="*/ 247 w 572"/>
                <a:gd name="T39" fmla="*/ 319 h 566"/>
                <a:gd name="T40" fmla="*/ 258 w 572"/>
                <a:gd name="T41" fmla="*/ 308 h 566"/>
                <a:gd name="T42" fmla="*/ 269 w 572"/>
                <a:gd name="T43" fmla="*/ 291 h 566"/>
                <a:gd name="T44" fmla="*/ 286 w 572"/>
                <a:gd name="T45" fmla="*/ 280 h 566"/>
                <a:gd name="T46" fmla="*/ 297 w 572"/>
                <a:gd name="T47" fmla="*/ 269 h 566"/>
                <a:gd name="T48" fmla="*/ 308 w 572"/>
                <a:gd name="T49" fmla="*/ 252 h 566"/>
                <a:gd name="T50" fmla="*/ 319 w 572"/>
                <a:gd name="T51" fmla="*/ 241 h 566"/>
                <a:gd name="T52" fmla="*/ 336 w 572"/>
                <a:gd name="T53" fmla="*/ 229 h 566"/>
                <a:gd name="T54" fmla="*/ 347 w 572"/>
                <a:gd name="T55" fmla="*/ 218 h 566"/>
                <a:gd name="T56" fmla="*/ 359 w 572"/>
                <a:gd name="T57" fmla="*/ 201 h 566"/>
                <a:gd name="T58" fmla="*/ 375 w 572"/>
                <a:gd name="T59" fmla="*/ 190 h 566"/>
                <a:gd name="T60" fmla="*/ 387 w 572"/>
                <a:gd name="T61" fmla="*/ 179 h 566"/>
                <a:gd name="T62" fmla="*/ 398 w 572"/>
                <a:gd name="T63" fmla="*/ 162 h 566"/>
                <a:gd name="T64" fmla="*/ 415 w 572"/>
                <a:gd name="T65" fmla="*/ 151 h 566"/>
                <a:gd name="T66" fmla="*/ 426 w 572"/>
                <a:gd name="T67" fmla="*/ 140 h 566"/>
                <a:gd name="T68" fmla="*/ 437 w 572"/>
                <a:gd name="T69" fmla="*/ 123 h 566"/>
                <a:gd name="T70" fmla="*/ 454 w 572"/>
                <a:gd name="T71" fmla="*/ 112 h 566"/>
                <a:gd name="T72" fmla="*/ 465 w 572"/>
                <a:gd name="T73" fmla="*/ 101 h 566"/>
                <a:gd name="T74" fmla="*/ 476 w 572"/>
                <a:gd name="T75" fmla="*/ 89 h 566"/>
                <a:gd name="T76" fmla="*/ 493 w 572"/>
                <a:gd name="T77" fmla="*/ 73 h 566"/>
                <a:gd name="T78" fmla="*/ 504 w 572"/>
                <a:gd name="T79" fmla="*/ 61 h 566"/>
                <a:gd name="T80" fmla="*/ 516 w 572"/>
                <a:gd name="T81" fmla="*/ 50 h 566"/>
                <a:gd name="T82" fmla="*/ 532 w 572"/>
                <a:gd name="T83" fmla="*/ 33 h 566"/>
                <a:gd name="T84" fmla="*/ 544 w 572"/>
                <a:gd name="T85" fmla="*/ 22 h 566"/>
                <a:gd name="T86" fmla="*/ 555 w 572"/>
                <a:gd name="T87" fmla="*/ 11 h 566"/>
                <a:gd name="T88" fmla="*/ 572 w 572"/>
                <a:gd name="T89" fmla="*/ 0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2"/>
                <a:gd name="T136" fmla="*/ 0 h 566"/>
                <a:gd name="T137" fmla="*/ 572 w 572"/>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2" h="566">
                  <a:moveTo>
                    <a:pt x="0" y="566"/>
                  </a:moveTo>
                  <a:lnTo>
                    <a:pt x="11" y="549"/>
                  </a:lnTo>
                  <a:lnTo>
                    <a:pt x="22" y="538"/>
                  </a:lnTo>
                  <a:lnTo>
                    <a:pt x="34" y="526"/>
                  </a:lnTo>
                  <a:lnTo>
                    <a:pt x="50" y="510"/>
                  </a:lnTo>
                  <a:lnTo>
                    <a:pt x="62" y="498"/>
                  </a:lnTo>
                  <a:lnTo>
                    <a:pt x="73" y="487"/>
                  </a:lnTo>
                  <a:lnTo>
                    <a:pt x="90" y="470"/>
                  </a:lnTo>
                  <a:lnTo>
                    <a:pt x="101" y="459"/>
                  </a:lnTo>
                  <a:lnTo>
                    <a:pt x="112" y="448"/>
                  </a:lnTo>
                  <a:lnTo>
                    <a:pt x="129" y="437"/>
                  </a:lnTo>
                  <a:lnTo>
                    <a:pt x="140" y="420"/>
                  </a:lnTo>
                  <a:lnTo>
                    <a:pt x="151" y="409"/>
                  </a:lnTo>
                  <a:lnTo>
                    <a:pt x="168" y="398"/>
                  </a:lnTo>
                  <a:lnTo>
                    <a:pt x="179" y="381"/>
                  </a:lnTo>
                  <a:lnTo>
                    <a:pt x="190" y="370"/>
                  </a:lnTo>
                  <a:lnTo>
                    <a:pt x="207" y="358"/>
                  </a:lnTo>
                  <a:lnTo>
                    <a:pt x="218" y="342"/>
                  </a:lnTo>
                  <a:lnTo>
                    <a:pt x="230" y="330"/>
                  </a:lnTo>
                  <a:lnTo>
                    <a:pt x="247" y="319"/>
                  </a:lnTo>
                  <a:lnTo>
                    <a:pt x="258" y="308"/>
                  </a:lnTo>
                  <a:lnTo>
                    <a:pt x="269" y="291"/>
                  </a:lnTo>
                  <a:lnTo>
                    <a:pt x="286" y="280"/>
                  </a:lnTo>
                  <a:lnTo>
                    <a:pt x="297" y="269"/>
                  </a:lnTo>
                  <a:lnTo>
                    <a:pt x="308" y="252"/>
                  </a:lnTo>
                  <a:lnTo>
                    <a:pt x="319" y="241"/>
                  </a:lnTo>
                  <a:lnTo>
                    <a:pt x="336" y="229"/>
                  </a:lnTo>
                  <a:lnTo>
                    <a:pt x="347" y="218"/>
                  </a:lnTo>
                  <a:lnTo>
                    <a:pt x="359" y="201"/>
                  </a:lnTo>
                  <a:lnTo>
                    <a:pt x="375" y="190"/>
                  </a:lnTo>
                  <a:lnTo>
                    <a:pt x="387" y="179"/>
                  </a:lnTo>
                  <a:lnTo>
                    <a:pt x="398" y="162"/>
                  </a:lnTo>
                  <a:lnTo>
                    <a:pt x="415" y="151"/>
                  </a:lnTo>
                  <a:lnTo>
                    <a:pt x="426" y="140"/>
                  </a:lnTo>
                  <a:lnTo>
                    <a:pt x="437" y="123"/>
                  </a:lnTo>
                  <a:lnTo>
                    <a:pt x="454" y="112"/>
                  </a:lnTo>
                  <a:lnTo>
                    <a:pt x="465" y="101"/>
                  </a:lnTo>
                  <a:lnTo>
                    <a:pt x="476" y="89"/>
                  </a:lnTo>
                  <a:lnTo>
                    <a:pt x="493" y="73"/>
                  </a:lnTo>
                  <a:lnTo>
                    <a:pt x="504" y="61"/>
                  </a:lnTo>
                  <a:lnTo>
                    <a:pt x="516" y="50"/>
                  </a:lnTo>
                  <a:lnTo>
                    <a:pt x="532" y="33"/>
                  </a:lnTo>
                  <a:lnTo>
                    <a:pt x="544" y="22"/>
                  </a:lnTo>
                  <a:lnTo>
                    <a:pt x="555" y="11"/>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17" name="Freeform 1481"/>
            <p:cNvSpPr>
              <a:spLocks/>
            </p:cNvSpPr>
            <p:nvPr/>
          </p:nvSpPr>
          <p:spPr bwMode="auto">
            <a:xfrm>
              <a:off x="2800" y="3362"/>
              <a:ext cx="572" cy="566"/>
            </a:xfrm>
            <a:custGeom>
              <a:avLst/>
              <a:gdLst>
                <a:gd name="T0" fmla="*/ 0 w 572"/>
                <a:gd name="T1" fmla="*/ 566 h 566"/>
                <a:gd name="T2" fmla="*/ 11 w 572"/>
                <a:gd name="T3" fmla="*/ 549 h 566"/>
                <a:gd name="T4" fmla="*/ 22 w 572"/>
                <a:gd name="T5" fmla="*/ 538 h 566"/>
                <a:gd name="T6" fmla="*/ 34 w 572"/>
                <a:gd name="T7" fmla="*/ 526 h 566"/>
                <a:gd name="T8" fmla="*/ 50 w 572"/>
                <a:gd name="T9" fmla="*/ 510 h 566"/>
                <a:gd name="T10" fmla="*/ 62 w 572"/>
                <a:gd name="T11" fmla="*/ 498 h 566"/>
                <a:gd name="T12" fmla="*/ 73 w 572"/>
                <a:gd name="T13" fmla="*/ 487 h 566"/>
                <a:gd name="T14" fmla="*/ 90 w 572"/>
                <a:gd name="T15" fmla="*/ 470 h 566"/>
                <a:gd name="T16" fmla="*/ 101 w 572"/>
                <a:gd name="T17" fmla="*/ 459 h 566"/>
                <a:gd name="T18" fmla="*/ 112 w 572"/>
                <a:gd name="T19" fmla="*/ 448 h 566"/>
                <a:gd name="T20" fmla="*/ 129 w 572"/>
                <a:gd name="T21" fmla="*/ 437 h 566"/>
                <a:gd name="T22" fmla="*/ 140 w 572"/>
                <a:gd name="T23" fmla="*/ 420 h 566"/>
                <a:gd name="T24" fmla="*/ 151 w 572"/>
                <a:gd name="T25" fmla="*/ 409 h 566"/>
                <a:gd name="T26" fmla="*/ 168 w 572"/>
                <a:gd name="T27" fmla="*/ 398 h 566"/>
                <a:gd name="T28" fmla="*/ 179 w 572"/>
                <a:gd name="T29" fmla="*/ 381 h 566"/>
                <a:gd name="T30" fmla="*/ 190 w 572"/>
                <a:gd name="T31" fmla="*/ 370 h 566"/>
                <a:gd name="T32" fmla="*/ 207 w 572"/>
                <a:gd name="T33" fmla="*/ 358 h 566"/>
                <a:gd name="T34" fmla="*/ 218 w 572"/>
                <a:gd name="T35" fmla="*/ 342 h 566"/>
                <a:gd name="T36" fmla="*/ 230 w 572"/>
                <a:gd name="T37" fmla="*/ 330 h 566"/>
                <a:gd name="T38" fmla="*/ 247 w 572"/>
                <a:gd name="T39" fmla="*/ 314 h 566"/>
                <a:gd name="T40" fmla="*/ 258 w 572"/>
                <a:gd name="T41" fmla="*/ 263 h 566"/>
                <a:gd name="T42" fmla="*/ 269 w 572"/>
                <a:gd name="T43" fmla="*/ 218 h 566"/>
                <a:gd name="T44" fmla="*/ 286 w 572"/>
                <a:gd name="T45" fmla="*/ 280 h 566"/>
                <a:gd name="T46" fmla="*/ 297 w 572"/>
                <a:gd name="T47" fmla="*/ 342 h 566"/>
                <a:gd name="T48" fmla="*/ 308 w 572"/>
                <a:gd name="T49" fmla="*/ 297 h 566"/>
                <a:gd name="T50" fmla="*/ 319 w 572"/>
                <a:gd name="T51" fmla="*/ 246 h 566"/>
                <a:gd name="T52" fmla="*/ 336 w 572"/>
                <a:gd name="T53" fmla="*/ 229 h 566"/>
                <a:gd name="T54" fmla="*/ 347 w 572"/>
                <a:gd name="T55" fmla="*/ 218 h 566"/>
                <a:gd name="T56" fmla="*/ 359 w 572"/>
                <a:gd name="T57" fmla="*/ 201 h 566"/>
                <a:gd name="T58" fmla="*/ 375 w 572"/>
                <a:gd name="T59" fmla="*/ 190 h 566"/>
                <a:gd name="T60" fmla="*/ 387 w 572"/>
                <a:gd name="T61" fmla="*/ 179 h 566"/>
                <a:gd name="T62" fmla="*/ 398 w 572"/>
                <a:gd name="T63" fmla="*/ 162 h 566"/>
                <a:gd name="T64" fmla="*/ 415 w 572"/>
                <a:gd name="T65" fmla="*/ 151 h 566"/>
                <a:gd name="T66" fmla="*/ 426 w 572"/>
                <a:gd name="T67" fmla="*/ 140 h 566"/>
                <a:gd name="T68" fmla="*/ 437 w 572"/>
                <a:gd name="T69" fmla="*/ 123 h 566"/>
                <a:gd name="T70" fmla="*/ 454 w 572"/>
                <a:gd name="T71" fmla="*/ 112 h 566"/>
                <a:gd name="T72" fmla="*/ 465 w 572"/>
                <a:gd name="T73" fmla="*/ 101 h 566"/>
                <a:gd name="T74" fmla="*/ 476 w 572"/>
                <a:gd name="T75" fmla="*/ 89 h 566"/>
                <a:gd name="T76" fmla="*/ 493 w 572"/>
                <a:gd name="T77" fmla="*/ 73 h 566"/>
                <a:gd name="T78" fmla="*/ 504 w 572"/>
                <a:gd name="T79" fmla="*/ 61 h 566"/>
                <a:gd name="T80" fmla="*/ 516 w 572"/>
                <a:gd name="T81" fmla="*/ 50 h 566"/>
                <a:gd name="T82" fmla="*/ 532 w 572"/>
                <a:gd name="T83" fmla="*/ 33 h 566"/>
                <a:gd name="T84" fmla="*/ 544 w 572"/>
                <a:gd name="T85" fmla="*/ 22 h 566"/>
                <a:gd name="T86" fmla="*/ 555 w 572"/>
                <a:gd name="T87" fmla="*/ 11 h 566"/>
                <a:gd name="T88" fmla="*/ 572 w 572"/>
                <a:gd name="T89" fmla="*/ 0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2"/>
                <a:gd name="T136" fmla="*/ 0 h 566"/>
                <a:gd name="T137" fmla="*/ 572 w 572"/>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2" h="566">
                  <a:moveTo>
                    <a:pt x="0" y="566"/>
                  </a:moveTo>
                  <a:lnTo>
                    <a:pt x="11" y="549"/>
                  </a:lnTo>
                  <a:lnTo>
                    <a:pt x="22" y="538"/>
                  </a:lnTo>
                  <a:lnTo>
                    <a:pt x="34" y="526"/>
                  </a:lnTo>
                  <a:lnTo>
                    <a:pt x="50" y="510"/>
                  </a:lnTo>
                  <a:lnTo>
                    <a:pt x="62" y="498"/>
                  </a:lnTo>
                  <a:lnTo>
                    <a:pt x="73" y="487"/>
                  </a:lnTo>
                  <a:lnTo>
                    <a:pt x="90" y="470"/>
                  </a:lnTo>
                  <a:lnTo>
                    <a:pt x="101" y="459"/>
                  </a:lnTo>
                  <a:lnTo>
                    <a:pt x="112" y="448"/>
                  </a:lnTo>
                  <a:lnTo>
                    <a:pt x="129" y="437"/>
                  </a:lnTo>
                  <a:lnTo>
                    <a:pt x="140" y="420"/>
                  </a:lnTo>
                  <a:lnTo>
                    <a:pt x="151" y="409"/>
                  </a:lnTo>
                  <a:lnTo>
                    <a:pt x="168" y="398"/>
                  </a:lnTo>
                  <a:lnTo>
                    <a:pt x="179" y="381"/>
                  </a:lnTo>
                  <a:lnTo>
                    <a:pt x="190" y="370"/>
                  </a:lnTo>
                  <a:lnTo>
                    <a:pt x="207" y="358"/>
                  </a:lnTo>
                  <a:lnTo>
                    <a:pt x="218" y="342"/>
                  </a:lnTo>
                  <a:lnTo>
                    <a:pt x="230" y="330"/>
                  </a:lnTo>
                  <a:lnTo>
                    <a:pt x="247" y="314"/>
                  </a:lnTo>
                  <a:lnTo>
                    <a:pt x="258" y="263"/>
                  </a:lnTo>
                  <a:lnTo>
                    <a:pt x="269" y="218"/>
                  </a:lnTo>
                  <a:lnTo>
                    <a:pt x="286" y="280"/>
                  </a:lnTo>
                  <a:lnTo>
                    <a:pt x="297" y="342"/>
                  </a:lnTo>
                  <a:lnTo>
                    <a:pt x="308" y="297"/>
                  </a:lnTo>
                  <a:lnTo>
                    <a:pt x="319" y="246"/>
                  </a:lnTo>
                  <a:lnTo>
                    <a:pt x="336" y="229"/>
                  </a:lnTo>
                  <a:lnTo>
                    <a:pt x="347" y="218"/>
                  </a:lnTo>
                  <a:lnTo>
                    <a:pt x="359" y="201"/>
                  </a:lnTo>
                  <a:lnTo>
                    <a:pt x="375" y="190"/>
                  </a:lnTo>
                  <a:lnTo>
                    <a:pt x="387" y="179"/>
                  </a:lnTo>
                  <a:lnTo>
                    <a:pt x="398" y="162"/>
                  </a:lnTo>
                  <a:lnTo>
                    <a:pt x="415" y="151"/>
                  </a:lnTo>
                  <a:lnTo>
                    <a:pt x="426" y="140"/>
                  </a:lnTo>
                  <a:lnTo>
                    <a:pt x="437" y="123"/>
                  </a:lnTo>
                  <a:lnTo>
                    <a:pt x="454" y="112"/>
                  </a:lnTo>
                  <a:lnTo>
                    <a:pt x="465" y="101"/>
                  </a:lnTo>
                  <a:lnTo>
                    <a:pt x="476" y="89"/>
                  </a:lnTo>
                  <a:lnTo>
                    <a:pt x="493" y="73"/>
                  </a:lnTo>
                  <a:lnTo>
                    <a:pt x="504" y="61"/>
                  </a:lnTo>
                  <a:lnTo>
                    <a:pt x="516" y="50"/>
                  </a:lnTo>
                  <a:lnTo>
                    <a:pt x="532" y="33"/>
                  </a:lnTo>
                  <a:lnTo>
                    <a:pt x="544" y="22"/>
                  </a:lnTo>
                  <a:lnTo>
                    <a:pt x="555" y="11"/>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18" name="Rectangle 1482"/>
            <p:cNvSpPr>
              <a:spLocks noChangeArrowheads="1"/>
            </p:cNvSpPr>
            <p:nvPr/>
          </p:nvSpPr>
          <p:spPr bwMode="auto">
            <a:xfrm>
              <a:off x="3551" y="3362"/>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219" name="Rectangle 1483"/>
            <p:cNvSpPr>
              <a:spLocks noChangeArrowheads="1"/>
            </p:cNvSpPr>
            <p:nvPr/>
          </p:nvSpPr>
          <p:spPr bwMode="auto">
            <a:xfrm>
              <a:off x="3551" y="3362"/>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20" name="Freeform 1484"/>
            <p:cNvSpPr>
              <a:spLocks/>
            </p:cNvSpPr>
            <p:nvPr/>
          </p:nvSpPr>
          <p:spPr bwMode="auto">
            <a:xfrm>
              <a:off x="3837"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21" name="Freeform 1485"/>
            <p:cNvSpPr>
              <a:spLocks/>
            </p:cNvSpPr>
            <p:nvPr/>
          </p:nvSpPr>
          <p:spPr bwMode="auto">
            <a:xfrm>
              <a:off x="3551" y="364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22" name="Line 1486"/>
            <p:cNvSpPr>
              <a:spLocks noChangeShapeType="1"/>
            </p:cNvSpPr>
            <p:nvPr/>
          </p:nvSpPr>
          <p:spPr bwMode="auto">
            <a:xfrm>
              <a:off x="3551"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3" name="Freeform 1487"/>
            <p:cNvSpPr>
              <a:spLocks/>
            </p:cNvSpPr>
            <p:nvPr/>
          </p:nvSpPr>
          <p:spPr bwMode="auto">
            <a:xfrm>
              <a:off x="3551"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24" name="Line 1488"/>
            <p:cNvSpPr>
              <a:spLocks noChangeShapeType="1"/>
            </p:cNvSpPr>
            <p:nvPr/>
          </p:nvSpPr>
          <p:spPr bwMode="auto">
            <a:xfrm flipV="1">
              <a:off x="3551"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5" name="Line 1489"/>
            <p:cNvSpPr>
              <a:spLocks noChangeShapeType="1"/>
            </p:cNvSpPr>
            <p:nvPr/>
          </p:nvSpPr>
          <p:spPr bwMode="auto">
            <a:xfrm>
              <a:off x="3551" y="392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6" name="Line 1490"/>
            <p:cNvSpPr>
              <a:spLocks noChangeShapeType="1"/>
            </p:cNvSpPr>
            <p:nvPr/>
          </p:nvSpPr>
          <p:spPr bwMode="auto">
            <a:xfrm flipV="1">
              <a:off x="3551"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7" name="Line 1491"/>
            <p:cNvSpPr>
              <a:spLocks noChangeShapeType="1"/>
            </p:cNvSpPr>
            <p:nvPr/>
          </p:nvSpPr>
          <p:spPr bwMode="auto">
            <a:xfrm flipV="1">
              <a:off x="3837"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8" name="Line 1492"/>
            <p:cNvSpPr>
              <a:spLocks noChangeShapeType="1"/>
            </p:cNvSpPr>
            <p:nvPr/>
          </p:nvSpPr>
          <p:spPr bwMode="auto">
            <a:xfrm>
              <a:off x="3837"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9" name="Line 1493"/>
            <p:cNvSpPr>
              <a:spLocks noChangeShapeType="1"/>
            </p:cNvSpPr>
            <p:nvPr/>
          </p:nvSpPr>
          <p:spPr bwMode="auto">
            <a:xfrm>
              <a:off x="3551" y="364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0" name="Line 1494"/>
            <p:cNvSpPr>
              <a:spLocks noChangeShapeType="1"/>
            </p:cNvSpPr>
            <p:nvPr/>
          </p:nvSpPr>
          <p:spPr bwMode="auto">
            <a:xfrm flipH="1">
              <a:off x="4111" y="3642"/>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1" name="Line 1495"/>
            <p:cNvSpPr>
              <a:spLocks noChangeShapeType="1"/>
            </p:cNvSpPr>
            <p:nvPr/>
          </p:nvSpPr>
          <p:spPr bwMode="auto">
            <a:xfrm>
              <a:off x="3551"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2" name="Freeform 1496"/>
            <p:cNvSpPr>
              <a:spLocks/>
            </p:cNvSpPr>
            <p:nvPr/>
          </p:nvSpPr>
          <p:spPr bwMode="auto">
            <a:xfrm>
              <a:off x="3551"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33" name="Line 1497"/>
            <p:cNvSpPr>
              <a:spLocks noChangeShapeType="1"/>
            </p:cNvSpPr>
            <p:nvPr/>
          </p:nvSpPr>
          <p:spPr bwMode="auto">
            <a:xfrm flipV="1">
              <a:off x="3551"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4" name="Freeform 1498"/>
            <p:cNvSpPr>
              <a:spLocks/>
            </p:cNvSpPr>
            <p:nvPr/>
          </p:nvSpPr>
          <p:spPr bwMode="auto">
            <a:xfrm>
              <a:off x="3551" y="3362"/>
              <a:ext cx="572" cy="566"/>
            </a:xfrm>
            <a:custGeom>
              <a:avLst/>
              <a:gdLst>
                <a:gd name="T0" fmla="*/ 0 w 572"/>
                <a:gd name="T1" fmla="*/ 566 h 566"/>
                <a:gd name="T2" fmla="*/ 17 w 572"/>
                <a:gd name="T3" fmla="*/ 549 h 566"/>
                <a:gd name="T4" fmla="*/ 34 w 572"/>
                <a:gd name="T5" fmla="*/ 532 h 566"/>
                <a:gd name="T6" fmla="*/ 50 w 572"/>
                <a:gd name="T7" fmla="*/ 515 h 566"/>
                <a:gd name="T8" fmla="*/ 67 w 572"/>
                <a:gd name="T9" fmla="*/ 498 h 566"/>
                <a:gd name="T10" fmla="*/ 84 w 572"/>
                <a:gd name="T11" fmla="*/ 482 h 566"/>
                <a:gd name="T12" fmla="*/ 101 w 572"/>
                <a:gd name="T13" fmla="*/ 465 h 566"/>
                <a:gd name="T14" fmla="*/ 118 w 572"/>
                <a:gd name="T15" fmla="*/ 448 h 566"/>
                <a:gd name="T16" fmla="*/ 134 w 572"/>
                <a:gd name="T17" fmla="*/ 431 h 566"/>
                <a:gd name="T18" fmla="*/ 151 w 572"/>
                <a:gd name="T19" fmla="*/ 414 h 566"/>
                <a:gd name="T20" fmla="*/ 168 w 572"/>
                <a:gd name="T21" fmla="*/ 398 h 566"/>
                <a:gd name="T22" fmla="*/ 185 w 572"/>
                <a:gd name="T23" fmla="*/ 381 h 566"/>
                <a:gd name="T24" fmla="*/ 202 w 572"/>
                <a:gd name="T25" fmla="*/ 364 h 566"/>
                <a:gd name="T26" fmla="*/ 218 w 572"/>
                <a:gd name="T27" fmla="*/ 347 h 566"/>
                <a:gd name="T28" fmla="*/ 235 w 572"/>
                <a:gd name="T29" fmla="*/ 330 h 566"/>
                <a:gd name="T30" fmla="*/ 252 w 572"/>
                <a:gd name="T31" fmla="*/ 314 h 566"/>
                <a:gd name="T32" fmla="*/ 269 w 572"/>
                <a:gd name="T33" fmla="*/ 297 h 566"/>
                <a:gd name="T34" fmla="*/ 286 w 572"/>
                <a:gd name="T35" fmla="*/ 280 h 566"/>
                <a:gd name="T36" fmla="*/ 303 w 572"/>
                <a:gd name="T37" fmla="*/ 263 h 566"/>
                <a:gd name="T38" fmla="*/ 319 w 572"/>
                <a:gd name="T39" fmla="*/ 246 h 566"/>
                <a:gd name="T40" fmla="*/ 336 w 572"/>
                <a:gd name="T41" fmla="*/ 229 h 566"/>
                <a:gd name="T42" fmla="*/ 353 w 572"/>
                <a:gd name="T43" fmla="*/ 213 h 566"/>
                <a:gd name="T44" fmla="*/ 370 w 572"/>
                <a:gd name="T45" fmla="*/ 196 h 566"/>
                <a:gd name="T46" fmla="*/ 387 w 572"/>
                <a:gd name="T47" fmla="*/ 179 h 566"/>
                <a:gd name="T48" fmla="*/ 403 w 572"/>
                <a:gd name="T49" fmla="*/ 162 h 566"/>
                <a:gd name="T50" fmla="*/ 420 w 572"/>
                <a:gd name="T51" fmla="*/ 145 h 566"/>
                <a:gd name="T52" fmla="*/ 437 w 572"/>
                <a:gd name="T53" fmla="*/ 129 h 566"/>
                <a:gd name="T54" fmla="*/ 454 w 572"/>
                <a:gd name="T55" fmla="*/ 112 h 566"/>
                <a:gd name="T56" fmla="*/ 471 w 572"/>
                <a:gd name="T57" fmla="*/ 95 h 566"/>
                <a:gd name="T58" fmla="*/ 487 w 572"/>
                <a:gd name="T59" fmla="*/ 78 h 566"/>
                <a:gd name="T60" fmla="*/ 504 w 572"/>
                <a:gd name="T61" fmla="*/ 61 h 566"/>
                <a:gd name="T62" fmla="*/ 521 w 572"/>
                <a:gd name="T63" fmla="*/ 45 h 566"/>
                <a:gd name="T64" fmla="*/ 538 w 572"/>
                <a:gd name="T65" fmla="*/ 28 h 566"/>
                <a:gd name="T66" fmla="*/ 555 w 572"/>
                <a:gd name="T67" fmla="*/ 11 h 566"/>
                <a:gd name="T68" fmla="*/ 572 w 572"/>
                <a:gd name="T69" fmla="*/ 0 h 5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2"/>
                <a:gd name="T106" fmla="*/ 0 h 566"/>
                <a:gd name="T107" fmla="*/ 572 w 572"/>
                <a:gd name="T108" fmla="*/ 566 h 5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2" h="566">
                  <a:moveTo>
                    <a:pt x="0" y="566"/>
                  </a:moveTo>
                  <a:lnTo>
                    <a:pt x="17" y="549"/>
                  </a:lnTo>
                  <a:lnTo>
                    <a:pt x="34" y="532"/>
                  </a:lnTo>
                  <a:lnTo>
                    <a:pt x="50" y="515"/>
                  </a:lnTo>
                  <a:lnTo>
                    <a:pt x="67" y="498"/>
                  </a:lnTo>
                  <a:lnTo>
                    <a:pt x="84" y="482"/>
                  </a:lnTo>
                  <a:lnTo>
                    <a:pt x="101" y="465"/>
                  </a:lnTo>
                  <a:lnTo>
                    <a:pt x="118" y="448"/>
                  </a:lnTo>
                  <a:lnTo>
                    <a:pt x="134" y="431"/>
                  </a:lnTo>
                  <a:lnTo>
                    <a:pt x="151" y="414"/>
                  </a:lnTo>
                  <a:lnTo>
                    <a:pt x="168" y="398"/>
                  </a:lnTo>
                  <a:lnTo>
                    <a:pt x="185" y="381"/>
                  </a:lnTo>
                  <a:lnTo>
                    <a:pt x="202" y="364"/>
                  </a:lnTo>
                  <a:lnTo>
                    <a:pt x="218" y="347"/>
                  </a:lnTo>
                  <a:lnTo>
                    <a:pt x="235" y="330"/>
                  </a:lnTo>
                  <a:lnTo>
                    <a:pt x="252" y="314"/>
                  </a:lnTo>
                  <a:lnTo>
                    <a:pt x="269" y="297"/>
                  </a:lnTo>
                  <a:lnTo>
                    <a:pt x="286" y="280"/>
                  </a:lnTo>
                  <a:lnTo>
                    <a:pt x="303" y="263"/>
                  </a:lnTo>
                  <a:lnTo>
                    <a:pt x="319" y="246"/>
                  </a:lnTo>
                  <a:lnTo>
                    <a:pt x="336" y="229"/>
                  </a:lnTo>
                  <a:lnTo>
                    <a:pt x="353" y="213"/>
                  </a:lnTo>
                  <a:lnTo>
                    <a:pt x="370" y="196"/>
                  </a:lnTo>
                  <a:lnTo>
                    <a:pt x="387" y="179"/>
                  </a:lnTo>
                  <a:lnTo>
                    <a:pt x="403" y="162"/>
                  </a:lnTo>
                  <a:lnTo>
                    <a:pt x="420" y="145"/>
                  </a:lnTo>
                  <a:lnTo>
                    <a:pt x="437" y="129"/>
                  </a:lnTo>
                  <a:lnTo>
                    <a:pt x="454" y="112"/>
                  </a:lnTo>
                  <a:lnTo>
                    <a:pt x="471" y="95"/>
                  </a:lnTo>
                  <a:lnTo>
                    <a:pt x="487" y="78"/>
                  </a:lnTo>
                  <a:lnTo>
                    <a:pt x="504" y="61"/>
                  </a:lnTo>
                  <a:lnTo>
                    <a:pt x="521" y="45"/>
                  </a:lnTo>
                  <a:lnTo>
                    <a:pt x="538" y="28"/>
                  </a:lnTo>
                  <a:lnTo>
                    <a:pt x="555" y="11"/>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35" name="Freeform 1499"/>
            <p:cNvSpPr>
              <a:spLocks/>
            </p:cNvSpPr>
            <p:nvPr/>
          </p:nvSpPr>
          <p:spPr bwMode="auto">
            <a:xfrm>
              <a:off x="3551" y="3362"/>
              <a:ext cx="572" cy="566"/>
            </a:xfrm>
            <a:custGeom>
              <a:avLst/>
              <a:gdLst>
                <a:gd name="T0" fmla="*/ 0 w 572"/>
                <a:gd name="T1" fmla="*/ 566 h 566"/>
                <a:gd name="T2" fmla="*/ 17 w 572"/>
                <a:gd name="T3" fmla="*/ 549 h 566"/>
                <a:gd name="T4" fmla="*/ 34 w 572"/>
                <a:gd name="T5" fmla="*/ 532 h 566"/>
                <a:gd name="T6" fmla="*/ 50 w 572"/>
                <a:gd name="T7" fmla="*/ 515 h 566"/>
                <a:gd name="T8" fmla="*/ 67 w 572"/>
                <a:gd name="T9" fmla="*/ 498 h 566"/>
                <a:gd name="T10" fmla="*/ 84 w 572"/>
                <a:gd name="T11" fmla="*/ 482 h 566"/>
                <a:gd name="T12" fmla="*/ 101 w 572"/>
                <a:gd name="T13" fmla="*/ 465 h 566"/>
                <a:gd name="T14" fmla="*/ 118 w 572"/>
                <a:gd name="T15" fmla="*/ 448 h 566"/>
                <a:gd name="T16" fmla="*/ 134 w 572"/>
                <a:gd name="T17" fmla="*/ 431 h 566"/>
                <a:gd name="T18" fmla="*/ 151 w 572"/>
                <a:gd name="T19" fmla="*/ 414 h 566"/>
                <a:gd name="T20" fmla="*/ 168 w 572"/>
                <a:gd name="T21" fmla="*/ 398 h 566"/>
                <a:gd name="T22" fmla="*/ 185 w 572"/>
                <a:gd name="T23" fmla="*/ 381 h 566"/>
                <a:gd name="T24" fmla="*/ 202 w 572"/>
                <a:gd name="T25" fmla="*/ 364 h 566"/>
                <a:gd name="T26" fmla="*/ 218 w 572"/>
                <a:gd name="T27" fmla="*/ 347 h 566"/>
                <a:gd name="T28" fmla="*/ 235 w 572"/>
                <a:gd name="T29" fmla="*/ 330 h 566"/>
                <a:gd name="T30" fmla="*/ 252 w 572"/>
                <a:gd name="T31" fmla="*/ 319 h 566"/>
                <a:gd name="T32" fmla="*/ 269 w 572"/>
                <a:gd name="T33" fmla="*/ 398 h 566"/>
                <a:gd name="T34" fmla="*/ 286 w 572"/>
                <a:gd name="T35" fmla="*/ 280 h 566"/>
                <a:gd name="T36" fmla="*/ 303 w 572"/>
                <a:gd name="T37" fmla="*/ 162 h 566"/>
                <a:gd name="T38" fmla="*/ 319 w 572"/>
                <a:gd name="T39" fmla="*/ 241 h 566"/>
                <a:gd name="T40" fmla="*/ 336 w 572"/>
                <a:gd name="T41" fmla="*/ 229 h 566"/>
                <a:gd name="T42" fmla="*/ 353 w 572"/>
                <a:gd name="T43" fmla="*/ 213 h 566"/>
                <a:gd name="T44" fmla="*/ 370 w 572"/>
                <a:gd name="T45" fmla="*/ 196 h 566"/>
                <a:gd name="T46" fmla="*/ 387 w 572"/>
                <a:gd name="T47" fmla="*/ 179 h 566"/>
                <a:gd name="T48" fmla="*/ 403 w 572"/>
                <a:gd name="T49" fmla="*/ 162 h 566"/>
                <a:gd name="T50" fmla="*/ 420 w 572"/>
                <a:gd name="T51" fmla="*/ 145 h 566"/>
                <a:gd name="T52" fmla="*/ 437 w 572"/>
                <a:gd name="T53" fmla="*/ 129 h 566"/>
                <a:gd name="T54" fmla="*/ 454 w 572"/>
                <a:gd name="T55" fmla="*/ 112 h 566"/>
                <a:gd name="T56" fmla="*/ 471 w 572"/>
                <a:gd name="T57" fmla="*/ 95 h 566"/>
                <a:gd name="T58" fmla="*/ 487 w 572"/>
                <a:gd name="T59" fmla="*/ 78 h 566"/>
                <a:gd name="T60" fmla="*/ 504 w 572"/>
                <a:gd name="T61" fmla="*/ 61 h 566"/>
                <a:gd name="T62" fmla="*/ 521 w 572"/>
                <a:gd name="T63" fmla="*/ 45 h 566"/>
                <a:gd name="T64" fmla="*/ 538 w 572"/>
                <a:gd name="T65" fmla="*/ 28 h 566"/>
                <a:gd name="T66" fmla="*/ 555 w 572"/>
                <a:gd name="T67" fmla="*/ 11 h 566"/>
                <a:gd name="T68" fmla="*/ 572 w 572"/>
                <a:gd name="T69" fmla="*/ 0 h 5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2"/>
                <a:gd name="T106" fmla="*/ 0 h 566"/>
                <a:gd name="T107" fmla="*/ 572 w 572"/>
                <a:gd name="T108" fmla="*/ 566 h 5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2" h="566">
                  <a:moveTo>
                    <a:pt x="0" y="566"/>
                  </a:moveTo>
                  <a:lnTo>
                    <a:pt x="17" y="549"/>
                  </a:lnTo>
                  <a:lnTo>
                    <a:pt x="34" y="532"/>
                  </a:lnTo>
                  <a:lnTo>
                    <a:pt x="50" y="515"/>
                  </a:lnTo>
                  <a:lnTo>
                    <a:pt x="67" y="498"/>
                  </a:lnTo>
                  <a:lnTo>
                    <a:pt x="84" y="482"/>
                  </a:lnTo>
                  <a:lnTo>
                    <a:pt x="101" y="465"/>
                  </a:lnTo>
                  <a:lnTo>
                    <a:pt x="118" y="448"/>
                  </a:lnTo>
                  <a:lnTo>
                    <a:pt x="134" y="431"/>
                  </a:lnTo>
                  <a:lnTo>
                    <a:pt x="151" y="414"/>
                  </a:lnTo>
                  <a:lnTo>
                    <a:pt x="168" y="398"/>
                  </a:lnTo>
                  <a:lnTo>
                    <a:pt x="185" y="381"/>
                  </a:lnTo>
                  <a:lnTo>
                    <a:pt x="202" y="364"/>
                  </a:lnTo>
                  <a:lnTo>
                    <a:pt x="218" y="347"/>
                  </a:lnTo>
                  <a:lnTo>
                    <a:pt x="235" y="330"/>
                  </a:lnTo>
                  <a:lnTo>
                    <a:pt x="252" y="319"/>
                  </a:lnTo>
                  <a:lnTo>
                    <a:pt x="269" y="398"/>
                  </a:lnTo>
                  <a:lnTo>
                    <a:pt x="286" y="280"/>
                  </a:lnTo>
                  <a:lnTo>
                    <a:pt x="303" y="162"/>
                  </a:lnTo>
                  <a:lnTo>
                    <a:pt x="319" y="241"/>
                  </a:lnTo>
                  <a:lnTo>
                    <a:pt x="336" y="229"/>
                  </a:lnTo>
                  <a:lnTo>
                    <a:pt x="353" y="213"/>
                  </a:lnTo>
                  <a:lnTo>
                    <a:pt x="370" y="196"/>
                  </a:lnTo>
                  <a:lnTo>
                    <a:pt x="387" y="179"/>
                  </a:lnTo>
                  <a:lnTo>
                    <a:pt x="403" y="162"/>
                  </a:lnTo>
                  <a:lnTo>
                    <a:pt x="420" y="145"/>
                  </a:lnTo>
                  <a:lnTo>
                    <a:pt x="437" y="129"/>
                  </a:lnTo>
                  <a:lnTo>
                    <a:pt x="454" y="112"/>
                  </a:lnTo>
                  <a:lnTo>
                    <a:pt x="471" y="95"/>
                  </a:lnTo>
                  <a:lnTo>
                    <a:pt x="487" y="78"/>
                  </a:lnTo>
                  <a:lnTo>
                    <a:pt x="504" y="61"/>
                  </a:lnTo>
                  <a:lnTo>
                    <a:pt x="521" y="45"/>
                  </a:lnTo>
                  <a:lnTo>
                    <a:pt x="538" y="28"/>
                  </a:lnTo>
                  <a:lnTo>
                    <a:pt x="555" y="11"/>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结论</a:t>
            </a:r>
          </a:p>
        </p:txBody>
      </p:sp>
      <p:sp>
        <p:nvSpPr>
          <p:cNvPr id="93187" name="Rectangle 3"/>
          <p:cNvSpPr>
            <a:spLocks noGrp="1" noChangeArrowheads="1"/>
          </p:cNvSpPr>
          <p:nvPr>
            <p:ph type="body" idx="1"/>
          </p:nvPr>
        </p:nvSpPr>
        <p:spPr/>
        <p:txBody>
          <a:bodyPr/>
          <a:lstStyle/>
          <a:p>
            <a:pPr eaLnBrk="1" hangingPunct="1">
              <a:spcBef>
                <a:spcPct val="25000"/>
              </a:spcBef>
              <a:spcAft>
                <a:spcPct val="15000"/>
              </a:spcAft>
            </a:pPr>
            <a:r>
              <a:rPr lang="zh-CN" altLang="en-US" smtClean="0"/>
              <a:t>在冗余变换下的去噪</a:t>
            </a:r>
          </a:p>
          <a:p>
            <a:pPr eaLnBrk="1" hangingPunct="1">
              <a:spcBef>
                <a:spcPct val="25000"/>
              </a:spcBef>
              <a:spcAft>
                <a:spcPct val="15000"/>
              </a:spcAft>
            </a:pPr>
            <a:r>
              <a:rPr lang="en-US" altLang="zh-CN" smtClean="0"/>
              <a:t>MF</a:t>
            </a:r>
            <a:r>
              <a:rPr lang="zh-CN" altLang="en-US" smtClean="0"/>
              <a:t>是经过训练的。</a:t>
            </a:r>
          </a:p>
          <a:p>
            <a:pPr eaLnBrk="1" hangingPunct="1">
              <a:spcBef>
                <a:spcPct val="25000"/>
              </a:spcBef>
              <a:spcAft>
                <a:spcPct val="15000"/>
              </a:spcAft>
            </a:pPr>
            <a:r>
              <a:rPr lang="zh-CN" altLang="en-US" smtClean="0"/>
              <a:t>非线性优化的线性化。</a:t>
            </a:r>
          </a:p>
          <a:p>
            <a:pPr eaLnBrk="1" hangingPunct="1">
              <a:spcBef>
                <a:spcPct val="25000"/>
              </a:spcBef>
              <a:spcAft>
                <a:spcPct val="15000"/>
              </a:spcAft>
            </a:pPr>
            <a:r>
              <a:rPr lang="zh-CN" altLang="en-US" smtClean="0"/>
              <a:t>很容易能够适应于各种复杂的退化模型。</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a:t>Image </a:t>
            </a:r>
            <a:r>
              <a:rPr lang="en-US" altLang="zh-CN" dirty="0" err="1"/>
              <a:t>denoising</a:t>
            </a:r>
            <a:r>
              <a:rPr lang="en-US" altLang="zh-CN" dirty="0"/>
              <a:t> with block-matching and 3D filtering</a:t>
            </a:r>
            <a:br>
              <a:rPr lang="en-US" altLang="zh-CN" dirty="0"/>
            </a:br>
            <a:endParaRPr lang="zh-CN" altLang="en-US" dirty="0"/>
          </a:p>
        </p:txBody>
      </p:sp>
      <p:sp>
        <p:nvSpPr>
          <p:cNvPr id="3" name="副标题 2"/>
          <p:cNvSpPr>
            <a:spLocks noGrp="1"/>
          </p:cNvSpPr>
          <p:nvPr>
            <p:ph type="subTitle" idx="1"/>
          </p:nvPr>
        </p:nvSpPr>
        <p:spPr/>
        <p:txBody>
          <a:bodyPr>
            <a:normAutofit/>
          </a:bodyPr>
          <a:lstStyle/>
          <a:p>
            <a:r>
              <a:rPr lang="en-US" altLang="zh-CN" dirty="0" err="1">
                <a:solidFill>
                  <a:schemeClr val="tx1"/>
                </a:solidFill>
              </a:rPr>
              <a:t>Dabov</a:t>
            </a:r>
            <a:r>
              <a:rPr lang="en-US" altLang="zh-CN" dirty="0">
                <a:solidFill>
                  <a:schemeClr val="tx1"/>
                </a:solidFill>
              </a:rPr>
              <a:t> K, </a:t>
            </a:r>
            <a:r>
              <a:rPr lang="en-US" altLang="zh-CN" dirty="0" err="1">
                <a:solidFill>
                  <a:schemeClr val="tx1"/>
                </a:solidFill>
              </a:rPr>
              <a:t>Foi</a:t>
            </a:r>
            <a:r>
              <a:rPr lang="en-US" altLang="zh-CN" dirty="0">
                <a:solidFill>
                  <a:schemeClr val="tx1"/>
                </a:solidFill>
              </a:rPr>
              <a:t> A, </a:t>
            </a:r>
            <a:r>
              <a:rPr lang="en-US" altLang="zh-CN" dirty="0" err="1">
                <a:solidFill>
                  <a:schemeClr val="tx1"/>
                </a:solidFill>
              </a:rPr>
              <a:t>Katkovnik</a:t>
            </a:r>
            <a:r>
              <a:rPr lang="en-US" altLang="zh-CN" dirty="0">
                <a:solidFill>
                  <a:schemeClr val="tx1"/>
                </a:solidFill>
              </a:rPr>
              <a:t> V, et al. Image </a:t>
            </a:r>
            <a:r>
              <a:rPr lang="en-US" altLang="zh-CN" dirty="0" err="1">
                <a:solidFill>
                  <a:schemeClr val="tx1"/>
                </a:solidFill>
              </a:rPr>
              <a:t>denoising</a:t>
            </a:r>
            <a:r>
              <a:rPr lang="en-US" altLang="zh-CN" dirty="0">
                <a:solidFill>
                  <a:schemeClr val="tx1"/>
                </a:solidFill>
              </a:rPr>
              <a:t> by sparse 3-D transform-domain collaborative filtering[J]. Image Processing, IEEE Transactions on, 2007, 16(8): 2080-2095.</a:t>
            </a:r>
            <a:endParaRPr lang="zh-CN" altLang="en-US" dirty="0">
              <a:solidFill>
                <a:schemeClr val="tx1"/>
              </a:solidFill>
            </a:endParaRPr>
          </a:p>
        </p:txBody>
      </p:sp>
    </p:spTree>
    <p:extLst>
      <p:ext uri="{BB962C8B-B14F-4D97-AF65-F5344CB8AC3E}">
        <p14:creationId xmlns="" xmlns:p14="http://schemas.microsoft.com/office/powerpoint/2010/main" val="28271002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5" y="285636"/>
            <a:ext cx="7959464" cy="6095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30435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23875" y="3371428"/>
            <a:ext cx="8096250" cy="3009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矩形 1"/>
          <p:cNvSpPr/>
          <p:nvPr/>
        </p:nvSpPr>
        <p:spPr>
          <a:xfrm>
            <a:off x="523875" y="404664"/>
            <a:ext cx="8224589" cy="3046988"/>
          </a:xfrm>
          <a:prstGeom prst="rect">
            <a:avLst/>
          </a:prstGeom>
        </p:spPr>
        <p:txBody>
          <a:bodyPr wrap="square">
            <a:spAutoFit/>
          </a:bodyPr>
          <a:lstStyle/>
          <a:p>
            <a:pPr>
              <a:buFont typeface="Arial"/>
              <a:buChar char="•"/>
            </a:pPr>
            <a:r>
              <a:rPr lang="en-US" altLang="zh-CN" sz="2400" b="1" i="0" dirty="0" smtClean="0">
                <a:solidFill>
                  <a:srgbClr val="000000"/>
                </a:solidFill>
                <a:effectLst/>
                <a:latin typeface="Times New Roman"/>
              </a:rPr>
              <a:t>Assumption.</a:t>
            </a:r>
            <a:r>
              <a:rPr lang="en-US" altLang="zh-CN" sz="2400" b="0" i="0" dirty="0" smtClean="0">
                <a:solidFill>
                  <a:srgbClr val="000000"/>
                </a:solidFill>
                <a:effectLst/>
                <a:latin typeface="Times New Roman"/>
              </a:rPr>
              <a:t> Assume that blocks of fixed size within the true image exhibit mutual correlation.</a:t>
            </a:r>
          </a:p>
          <a:p>
            <a:pPr>
              <a:buFont typeface="Arial"/>
              <a:buChar char="•"/>
            </a:pPr>
            <a:r>
              <a:rPr lang="en-US" altLang="zh-CN" sz="2400" b="1" i="0" dirty="0" smtClean="0">
                <a:solidFill>
                  <a:srgbClr val="000000"/>
                </a:solidFill>
                <a:effectLst/>
                <a:latin typeface="Times New Roman"/>
              </a:rPr>
              <a:t>Application.</a:t>
            </a:r>
            <a:r>
              <a:rPr lang="en-US" altLang="zh-CN" sz="2400" b="0" i="0" dirty="0" smtClean="0">
                <a:solidFill>
                  <a:srgbClr val="000000"/>
                </a:solidFill>
                <a:effectLst/>
                <a:latin typeface="Times New Roman"/>
              </a:rPr>
              <a:t> We use block-matching to find blocks from the noisy image, which exhibit similarity to the currently-processed one. The matched blocks are stacked to form a 3D array.</a:t>
            </a:r>
          </a:p>
          <a:p>
            <a:pPr>
              <a:buFont typeface="Arial"/>
              <a:buChar char="•"/>
            </a:pPr>
            <a:r>
              <a:rPr lang="en-US" altLang="zh-CN" sz="2400" b="1" i="0" dirty="0" smtClean="0">
                <a:solidFill>
                  <a:srgbClr val="000000"/>
                </a:solidFill>
                <a:effectLst/>
                <a:latin typeface="Times New Roman"/>
              </a:rPr>
              <a:t>Benefit.</a:t>
            </a:r>
            <a:r>
              <a:rPr lang="en-US" altLang="zh-CN" sz="2400" b="0" i="0" dirty="0" smtClean="0">
                <a:solidFill>
                  <a:srgbClr val="000000"/>
                </a:solidFill>
                <a:effectLst/>
                <a:latin typeface="Times New Roman"/>
              </a:rPr>
              <a:t> Due to similarity between matched blocks, there is correlation along the dimension of the array in which the blocks are stacked. </a:t>
            </a:r>
            <a:endParaRPr lang="en-US" altLang="zh-CN" sz="2400" b="0" i="0" dirty="0">
              <a:solidFill>
                <a:srgbClr val="000000"/>
              </a:solidFill>
              <a:effectLst/>
              <a:latin typeface="Arial"/>
            </a:endParaRPr>
          </a:p>
        </p:txBody>
      </p:sp>
    </p:spTree>
    <p:extLst>
      <p:ext uri="{BB962C8B-B14F-4D97-AF65-F5344CB8AC3E}">
        <p14:creationId xmlns="" xmlns:p14="http://schemas.microsoft.com/office/powerpoint/2010/main" val="3509369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512" y="2257424"/>
            <a:ext cx="9178711" cy="24677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66550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广义高斯分布</a:t>
            </a:r>
            <a:endParaRPr lang="zh-CN" altLang="en-US" dirty="0"/>
          </a:p>
        </p:txBody>
      </p:sp>
      <p:graphicFrame>
        <p:nvGraphicFramePr>
          <p:cNvPr id="4" name="对象 3"/>
          <p:cNvGraphicFramePr>
            <a:graphicFrameLocks noGrp="1" noChangeAspect="1"/>
          </p:cNvGraphicFramePr>
          <p:nvPr>
            <p:extLst>
              <p:ext uri="{D42A27DB-BD31-4B8C-83A1-F6EECF244321}">
                <p14:modId xmlns="" xmlns:p14="http://schemas.microsoft.com/office/powerpoint/2010/main" val="2688894855"/>
              </p:ext>
            </p:extLst>
          </p:nvPr>
        </p:nvGraphicFramePr>
        <p:xfrm>
          <a:off x="476250" y="1992313"/>
          <a:ext cx="8478838" cy="4267200"/>
        </p:xfrm>
        <a:graphic>
          <a:graphicData uri="http://schemas.openxmlformats.org/presentationml/2006/ole">
            <p:oleObj spid="_x0000_s147475" name="Equation" r:id="rId3" imgW="4012920" imgH="2019240" progId="Equation.DSMT4">
              <p:embed/>
            </p:oleObj>
          </a:graphicData>
        </a:graphic>
      </p:graphicFrame>
    </p:spTree>
    <p:extLst>
      <p:ext uri="{BB962C8B-B14F-4D97-AF65-F5344CB8AC3E}">
        <p14:creationId xmlns="" xmlns:p14="http://schemas.microsoft.com/office/powerpoint/2010/main" val="2591296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Block-matching within a noisy </a:t>
            </a:r>
            <a:r>
              <a:rPr lang="en-US" altLang="zh-CN" dirty="0" smtClean="0"/>
              <a:t>image</a:t>
            </a:r>
            <a:endParaRPr lang="zh-CN" altLang="en-US" dirty="0"/>
          </a:p>
        </p:txBody>
      </p:sp>
      <p:sp>
        <p:nvSpPr>
          <p:cNvPr id="4" name="矩形 3"/>
          <p:cNvSpPr/>
          <p:nvPr/>
        </p:nvSpPr>
        <p:spPr>
          <a:xfrm>
            <a:off x="611560" y="1772816"/>
            <a:ext cx="8064896" cy="830997"/>
          </a:xfrm>
          <a:prstGeom prst="rect">
            <a:avLst/>
          </a:prstGeom>
        </p:spPr>
        <p:txBody>
          <a:bodyPr wrap="square">
            <a:spAutoFit/>
          </a:bodyPr>
          <a:lstStyle/>
          <a:p>
            <a:r>
              <a:rPr lang="en-US" altLang="zh-CN" sz="2400" b="1" dirty="0"/>
              <a:t>Problem. </a:t>
            </a:r>
            <a:r>
              <a:rPr lang="en-US" altLang="zh-CN" sz="2400" dirty="0"/>
              <a:t>The accuracy of block-matching is significantly impaired by the presence of noise.</a:t>
            </a:r>
          </a:p>
        </p:txBody>
      </p:sp>
      <p:sp>
        <p:nvSpPr>
          <p:cNvPr id="12" name="矩形 11"/>
          <p:cNvSpPr/>
          <p:nvPr/>
        </p:nvSpPr>
        <p:spPr>
          <a:xfrm>
            <a:off x="611560" y="2636912"/>
            <a:ext cx="7560840" cy="830997"/>
          </a:xfrm>
          <a:prstGeom prst="rect">
            <a:avLst/>
          </a:prstGeom>
        </p:spPr>
        <p:txBody>
          <a:bodyPr wrap="square">
            <a:spAutoFit/>
          </a:bodyPr>
          <a:lstStyle/>
          <a:p>
            <a:r>
              <a:rPr lang="en-US" altLang="zh-CN" sz="2400" b="1" dirty="0"/>
              <a:t>Solution. </a:t>
            </a:r>
            <a:r>
              <a:rPr lang="en-US" altLang="zh-CN" sz="2400" dirty="0"/>
              <a:t>We do coarse </a:t>
            </a:r>
            <a:r>
              <a:rPr lang="en-US" altLang="zh-CN" sz="2400" dirty="0" err="1"/>
              <a:t>denoising</a:t>
            </a:r>
            <a:r>
              <a:rPr lang="en-US" altLang="zh-CN" sz="2400" dirty="0"/>
              <a:t> prior to block-matching, which is embedded in our distance measure </a:t>
            </a:r>
            <a:endParaRPr lang="zh-CN" altLang="en-US" sz="2400" dirty="0"/>
          </a:p>
        </p:txBody>
      </p:sp>
      <p:pic>
        <p:nvPicPr>
          <p:cNvPr id="21" name="图片 20" descr="MATH"/>
          <p:cNvPicPr/>
          <p:nvPr/>
        </p:nvPicPr>
        <p:blipFill>
          <a:blip r:link="rId3" cstate="print">
            <a:extLst>
              <a:ext uri="{28A0092B-C50C-407E-A947-70E740481C1C}">
                <a14:useLocalDpi xmlns="" xmlns:a14="http://schemas.microsoft.com/office/drawing/2010/main" val="0"/>
              </a:ext>
            </a:extLst>
          </a:blip>
          <a:srcRect/>
          <a:stretch>
            <a:fillRect/>
          </a:stretch>
        </p:blipFill>
        <p:spPr bwMode="auto">
          <a:xfrm>
            <a:off x="971600" y="3573016"/>
            <a:ext cx="7560840" cy="942206"/>
          </a:xfrm>
          <a:prstGeom prst="rect">
            <a:avLst/>
          </a:prstGeom>
          <a:noFill/>
          <a:ln>
            <a:noFill/>
          </a:ln>
        </p:spPr>
      </p:pic>
      <p:sp>
        <p:nvSpPr>
          <p:cNvPr id="16"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52200" tIns="76176"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3094" name="Picture 22" descr="$\QTR{cal}{T}_{2D}$"/>
          <p:cNvPicPr>
            <a:picLocks noChangeAspect="1" noChangeArrowheads="1"/>
          </p:cNvPicPr>
          <p:nvPr/>
        </p:nvPicPr>
        <p:blipFill>
          <a:blip r:embed="rId4" r:link="rId5" cstate="print">
            <a:extLst>
              <a:ext uri="{28A0092B-C50C-407E-A947-70E740481C1C}">
                <a14:useLocalDpi xmlns="" xmlns:a14="http://schemas.microsoft.com/office/drawing/2010/main" val="0"/>
              </a:ext>
            </a:extLst>
          </a:blip>
          <a:srcRect/>
          <a:stretch>
            <a:fillRect/>
          </a:stretch>
        </p:blipFill>
        <p:spPr bwMode="auto">
          <a:xfrm>
            <a:off x="1117527" y="4447635"/>
            <a:ext cx="621407" cy="479371"/>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Rectangle 24"/>
          <p:cNvSpPr>
            <a:spLocks noChangeArrowheads="1"/>
          </p:cNvSpPr>
          <p:nvPr/>
        </p:nvSpPr>
        <p:spPr bwMode="auto">
          <a:xfrm>
            <a:off x="377008" y="4489442"/>
            <a:ext cx="8169369" cy="7386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 typeface="Symbol" pitchFamily="18" charset="2"/>
              <a:buChar char=""/>
              <a:tabLst/>
            </a:pPr>
            <a:r>
              <a:rPr kumimoji="0" lang="en-US" altLang="zh-CN"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is a 2D linear unitary transform operator</a:t>
            </a:r>
            <a:r>
              <a:rPr kumimoji="0" lang="en-US" altLang="zh-CN" sz="18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8" name="Rectangle 26"/>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97" name="Picture 25" descr="$\Upsilon $"/>
          <p:cNvPicPr>
            <a:picLocks noChangeAspect="1" noChangeArrowheads="1"/>
          </p:cNvPicPr>
          <p:nvPr/>
        </p:nvPicPr>
        <p:blipFill>
          <a:blip r:embed="rId6" r:link="rId7" cstate="print">
            <a:extLst>
              <a:ext uri="{28A0092B-C50C-407E-A947-70E740481C1C}">
                <a14:useLocalDpi xmlns="" xmlns:a14="http://schemas.microsoft.com/office/drawing/2010/main" val="0"/>
              </a:ext>
            </a:extLst>
          </a:blip>
          <a:srcRect/>
          <a:stretch>
            <a:fillRect/>
          </a:stretch>
        </p:blipFill>
        <p:spPr bwMode="auto">
          <a:xfrm>
            <a:off x="1235814" y="5074092"/>
            <a:ext cx="314909" cy="566836"/>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tangle 27"/>
          <p:cNvSpPr>
            <a:spLocks noChangeArrowheads="1"/>
          </p:cNvSpPr>
          <p:nvPr/>
        </p:nvSpPr>
        <p:spPr bwMode="auto">
          <a:xfrm>
            <a:off x="490536" y="5117708"/>
            <a:ext cx="7897888"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is a hard-threshold operator</a:t>
            </a:r>
            <a:r>
              <a:rPr kumimoji="0" lang="en-US" altLang="zh-CN"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r>
              <a:rPr kumimoji="0" lang="en-US" altLang="zh-CN" sz="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3" name="图片 32" descr="MATH"/>
          <p:cNvPicPr/>
          <p:nvPr/>
        </p:nvPicPr>
        <p:blipFill>
          <a:blip r:link="rId8" cstate="print">
            <a:extLst>
              <a:ext uri="{28A0092B-C50C-407E-A947-70E740481C1C}">
                <a14:useLocalDpi xmlns="" xmlns:a14="http://schemas.microsoft.com/office/drawing/2010/main" val="0"/>
              </a:ext>
            </a:extLst>
          </a:blip>
          <a:srcRect/>
          <a:stretch>
            <a:fillRect/>
          </a:stretch>
        </p:blipFill>
        <p:spPr bwMode="auto">
          <a:xfrm>
            <a:off x="1235814" y="5640928"/>
            <a:ext cx="5983181" cy="1190278"/>
          </a:xfrm>
          <a:prstGeom prst="rect">
            <a:avLst/>
          </a:prstGeom>
          <a:noFill/>
          <a:ln>
            <a:noFill/>
          </a:ln>
        </p:spPr>
      </p:pic>
    </p:spTree>
    <p:extLst>
      <p:ext uri="{BB962C8B-B14F-4D97-AF65-F5344CB8AC3E}">
        <p14:creationId xmlns="" xmlns:p14="http://schemas.microsoft.com/office/powerpoint/2010/main" val="24212319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Block-matching </a:t>
            </a:r>
            <a:r>
              <a:rPr lang="en-US" altLang="zh-CN" dirty="0" smtClean="0"/>
              <a:t>example</a:t>
            </a:r>
            <a:endParaRPr lang="zh-CN" altLang="en-US" dirty="0"/>
          </a:p>
        </p:txBody>
      </p:sp>
      <p:sp>
        <p:nvSpPr>
          <p:cNvPr id="3" name="内容占位符 2"/>
          <p:cNvSpPr>
            <a:spLocks noGrp="1"/>
          </p:cNvSpPr>
          <p:nvPr>
            <p:ph idx="1"/>
          </p:nvPr>
        </p:nvSpPr>
        <p:spPr>
          <a:xfrm>
            <a:off x="457200" y="5373216"/>
            <a:ext cx="8229600" cy="752947"/>
          </a:xfrm>
        </p:spPr>
        <p:txBody>
          <a:bodyPr>
            <a:normAutofit fontScale="40000" lnSpcReduction="20000"/>
          </a:bodyPr>
          <a:lstStyle/>
          <a:p>
            <a:pPr marL="0" indent="0">
              <a:buNone/>
            </a:pPr>
            <a:r>
              <a:rPr lang="en-US" altLang="zh-CN" sz="4400" dirty="0"/>
              <a:t>Illustration of block-matching for three different image fragments. The reference blocks are marked with 'R' and their matched ones are in transparent blue.</a:t>
            </a:r>
          </a:p>
          <a:p>
            <a:pPr marL="0" indent="0">
              <a:buNone/>
            </a:pPr>
            <a:endParaRPr lang="zh-CN" altLang="en-US" dirty="0"/>
          </a:p>
        </p:txBody>
      </p:sp>
      <p:pic>
        <p:nvPicPr>
          <p:cNvPr id="4098" name="Picture 2" descr="c:\users\PENGSI~1\appdata\roaming\360se6\USERDA~1\Temp\BLOCK_~1.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2348880"/>
            <a:ext cx="8258175" cy="27432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952970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908720"/>
            <a:ext cx="8784549" cy="51845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6036716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Block-matching </a:t>
            </a:r>
            <a:r>
              <a:rPr lang="en-US" altLang="zh-CN" dirty="0" smtClean="0"/>
              <a:t>example</a:t>
            </a:r>
            <a:endParaRPr lang="zh-CN" altLang="en-US" dirty="0"/>
          </a:p>
        </p:txBody>
      </p:sp>
      <p:pic>
        <p:nvPicPr>
          <p:cNvPr id="5122" name="Picture 2" descr="c:\users\PENGSI~1\appdata\roaming\360se6\USERDA~1\Temp\BARBAR~1.GIF"/>
          <p:cNvPicPr>
            <a:picLocks noChangeAspect="1" noChangeArrowheads="1" noCrop="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5575" y="1556792"/>
            <a:ext cx="4876800" cy="4876801"/>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c:\users\PENGSI~1\appdata\roaming\360se6\USERDA~1\Temp\HOUSE_~1.GIF"/>
          <p:cNvPicPr>
            <a:picLocks noChangeAspect="1" noChangeArrowheads="1" noCrop="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20072" y="1556792"/>
            <a:ext cx="3238500" cy="2419351"/>
          </a:xfrm>
          <a:prstGeom prst="rect">
            <a:avLst/>
          </a:prstGeom>
          <a:noFill/>
          <a:extLst>
            <a:ext uri="{909E8E84-426E-40DD-AFC4-6F175D3DCCD1}">
              <a14:hiddenFill xmlns="" xmlns:a14="http://schemas.microsoft.com/office/drawing/2010/main">
                <a:solidFill>
                  <a:srgbClr val="FFFFFF"/>
                </a:solidFill>
              </a14:hiddenFill>
            </a:ext>
          </a:extLst>
        </p:spPr>
      </p:pic>
      <p:pic>
        <p:nvPicPr>
          <p:cNvPr id="5126" name="Picture 6" descr="c:\users\PENGSI~1\appdata\roaming\360se6\USERDA~1\Temp\CAMERA~1.GIF"/>
          <p:cNvPicPr>
            <a:picLocks noChangeAspect="1" noChangeArrowheads="1" noCrop="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20072" y="4014242"/>
            <a:ext cx="3238500" cy="24193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47832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71" name="Picture 2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620688"/>
            <a:ext cx="8158610" cy="30243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172" name="Picture 2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71600" y="3501008"/>
            <a:ext cx="4558616" cy="1728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73" name="Picture 29"/>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7544" y="5661249"/>
            <a:ext cx="7099043" cy="5760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4998231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87624" y="192306"/>
            <a:ext cx="6480720" cy="664618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9624848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Flowchart for </a:t>
            </a:r>
            <a:r>
              <a:rPr lang="en-US" altLang="zh-CN" sz="2800" dirty="0" err="1"/>
              <a:t>denoising</a:t>
            </a:r>
            <a:r>
              <a:rPr lang="en-US" altLang="zh-CN" sz="2800" dirty="0"/>
              <a:t> by hard-</a:t>
            </a:r>
            <a:r>
              <a:rPr lang="en-US" altLang="zh-CN" sz="2800" dirty="0" err="1"/>
              <a:t>thresholding</a:t>
            </a:r>
            <a:r>
              <a:rPr lang="en-US" altLang="zh-CN" sz="2800" dirty="0"/>
              <a:t> in 3D transform domain with block-matching</a:t>
            </a:r>
            <a:r>
              <a:rPr lang="en-US" altLang="zh-CN" sz="2800" dirty="0" smtClean="0"/>
              <a:t>.</a:t>
            </a:r>
            <a:endParaRPr lang="zh-CN" altLang="en-US" sz="2800" dirty="0"/>
          </a:p>
        </p:txBody>
      </p:sp>
      <p:pic>
        <p:nvPicPr>
          <p:cNvPr id="81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19188" y="1716360"/>
            <a:ext cx="6905625" cy="4953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7601500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Wiener filtering in 3D transform domain with </a:t>
            </a:r>
            <a:r>
              <a:rPr lang="en-US" altLang="zh-CN" dirty="0" smtClean="0"/>
              <a:t>block-matching</a:t>
            </a:r>
            <a:endParaRPr lang="zh-CN" altLang="en-US" dirty="0"/>
          </a:p>
        </p:txBody>
      </p:sp>
      <p:sp>
        <p:nvSpPr>
          <p:cNvPr id="3" name="内容占位符 2"/>
          <p:cNvSpPr>
            <a:spLocks noGrp="1"/>
          </p:cNvSpPr>
          <p:nvPr>
            <p:ph idx="1"/>
          </p:nvPr>
        </p:nvSpPr>
        <p:spPr>
          <a:xfrm>
            <a:off x="457200" y="1600200"/>
            <a:ext cx="8291264" cy="2548880"/>
          </a:xfrm>
        </p:spPr>
        <p:txBody>
          <a:bodyPr>
            <a:normAutofit fontScale="92500" lnSpcReduction="20000"/>
          </a:bodyPr>
          <a:lstStyle/>
          <a:p>
            <a:r>
              <a:rPr lang="en-US" altLang="zh-CN" b="1" dirty="0" smtClean="0"/>
              <a:t>Wiener filtering</a:t>
            </a:r>
            <a:r>
              <a:rPr lang="en-US" altLang="zh-CN" b="1" dirty="0"/>
              <a:t> approach</a:t>
            </a:r>
            <a:r>
              <a:rPr lang="en-US" altLang="zh-CN" b="1" dirty="0" smtClean="0"/>
              <a:t>.</a:t>
            </a:r>
            <a:r>
              <a:rPr lang="en-US" altLang="zh-CN" dirty="0"/>
              <a:t> </a:t>
            </a:r>
            <a:endParaRPr lang="en-US" altLang="zh-CN" dirty="0" smtClean="0"/>
          </a:p>
          <a:p>
            <a:pPr lvl="1"/>
            <a:r>
              <a:rPr lang="en-US" altLang="zh-CN" dirty="0" smtClean="0"/>
              <a:t>Empirical</a:t>
            </a:r>
            <a:r>
              <a:rPr lang="en-US" altLang="zh-CN" dirty="0"/>
              <a:t> Wiener filtering extension </a:t>
            </a:r>
            <a:r>
              <a:rPr lang="en-US" altLang="zh-CN" dirty="0" smtClean="0"/>
              <a:t>provided </a:t>
            </a:r>
            <a:r>
              <a:rPr lang="en-US" altLang="zh-CN" dirty="0"/>
              <a:t>an estimate of the noise-free image is </a:t>
            </a:r>
            <a:r>
              <a:rPr lang="en-US" altLang="zh-CN" dirty="0" smtClean="0"/>
              <a:t>available</a:t>
            </a:r>
          </a:p>
          <a:p>
            <a:r>
              <a:rPr lang="en-US" altLang="zh-CN" b="1" dirty="0"/>
              <a:t>Block-matching</a:t>
            </a:r>
            <a:r>
              <a:rPr lang="en-US" altLang="zh-CN" b="1" dirty="0" smtClean="0"/>
              <a:t>. </a:t>
            </a:r>
            <a:r>
              <a:rPr lang="en-US" altLang="zh-CN" sz="2800" dirty="0"/>
              <a:t>Using L2 norm</a:t>
            </a:r>
            <a:r>
              <a:rPr lang="en-US" altLang="zh-CN" sz="2800" dirty="0" smtClean="0"/>
              <a:t>.</a:t>
            </a:r>
          </a:p>
          <a:p>
            <a:endParaRPr lang="en-US" altLang="zh-CN" sz="2800" dirty="0"/>
          </a:p>
          <a:p>
            <a:pPr lvl="0"/>
            <a:r>
              <a:rPr lang="en-US" altLang="zh-CN" sz="2800" b="1" dirty="0"/>
              <a:t>Wiener filtering in local 3D transform domain.</a:t>
            </a:r>
            <a:endParaRPr lang="zh-CN" altLang="zh-CN" sz="2800" b="1" dirty="0"/>
          </a:p>
          <a:p>
            <a:endParaRPr lang="en-US" altLang="zh-CN" sz="2800" dirty="0"/>
          </a:p>
          <a:p>
            <a:endParaRPr lang="zh-CN" altLang="en-US" dirty="0"/>
          </a:p>
        </p:txBody>
      </p:sp>
      <p:pic>
        <p:nvPicPr>
          <p:cNvPr id="9218" name="Picture 2" descr="c:\users\PENGSI~1\appdata\roaming\360se6\USERDA~1\Temp\ARTICL~2.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5577" y="3124046"/>
            <a:ext cx="6696743" cy="520978"/>
          </a:xfrm>
          <a:prstGeom prst="rect">
            <a:avLst/>
          </a:prstGeom>
          <a:noFill/>
          <a:extLst>
            <a:ext uri="{909E8E84-426E-40DD-AFC4-6F175D3DCCD1}">
              <a14:hiddenFill xmlns="" xmlns:a14="http://schemas.microsoft.com/office/drawing/2010/main">
                <a:solidFill>
                  <a:srgbClr val="FFFFFF"/>
                </a:solidFill>
              </a14:hiddenFill>
            </a:ext>
          </a:extLst>
        </p:spPr>
      </p:pic>
      <p:pic>
        <p:nvPicPr>
          <p:cNvPr id="9220" name="Picture 4" descr="c:\users\PENGSI~1\appdata\roaming\360se6\USERDA~1\Temp\ARTICL~3.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4" y="4509120"/>
            <a:ext cx="3922133" cy="1152128"/>
          </a:xfrm>
          <a:prstGeom prst="rect">
            <a:avLst/>
          </a:prstGeom>
          <a:noFill/>
          <a:extLst>
            <a:ext uri="{909E8E84-426E-40DD-AFC4-6F175D3DCCD1}">
              <a14:hiddenFill xmlns="" xmlns:a14="http://schemas.microsoft.com/office/drawing/2010/main">
                <a:solidFill>
                  <a:srgbClr val="FFFFFF"/>
                </a:solidFill>
              </a14:hiddenFill>
            </a:ext>
          </a:extLst>
        </p:spPr>
      </p:pic>
      <p:pic>
        <p:nvPicPr>
          <p:cNvPr id="9222" name="Picture 6" descr="c:\users\PENGSI~1\appdata\roaming\360se6\USERDA~1\Temp\ARTICL~4.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55976" y="4343746"/>
            <a:ext cx="4716175" cy="17495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049896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961" y="1628801"/>
            <a:ext cx="9065543" cy="34146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1410020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820275" cy="73437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810697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6705600" y="5791200"/>
            <a:ext cx="2127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solidFill>
                  <a:srgbClr val="000099"/>
                </a:solidFill>
                <a:latin typeface="Arial" pitchFamily="34" charset="0"/>
              </a:rPr>
              <a:t>from: Simoncelli 99</a:t>
            </a:r>
          </a:p>
        </p:txBody>
      </p:sp>
      <p:sp>
        <p:nvSpPr>
          <p:cNvPr id="67587" name="Text Box 3"/>
          <p:cNvSpPr txBox="1">
            <a:spLocks noChangeArrowheads="1"/>
          </p:cNvSpPr>
          <p:nvPr/>
        </p:nvSpPr>
        <p:spPr bwMode="auto">
          <a:xfrm>
            <a:off x="685800" y="1431701"/>
            <a:ext cx="19494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Hard </a:t>
            </a:r>
          </a:p>
          <a:p>
            <a:pPr algn="ctr"/>
            <a:r>
              <a:rPr lang="en-US" altLang="zh-CN" sz="2400">
                <a:solidFill>
                  <a:srgbClr val="000099"/>
                </a:solidFill>
                <a:latin typeface="Arial" pitchFamily="34" charset="0"/>
              </a:rPr>
              <a:t>Thresholding</a:t>
            </a:r>
          </a:p>
        </p:txBody>
      </p:sp>
      <p:sp>
        <p:nvSpPr>
          <p:cNvPr id="67588" name="Text Box 4"/>
          <p:cNvSpPr txBox="1">
            <a:spLocks noChangeArrowheads="1"/>
          </p:cNvSpPr>
          <p:nvPr/>
        </p:nvSpPr>
        <p:spPr bwMode="auto">
          <a:xfrm>
            <a:off x="3581400" y="1431701"/>
            <a:ext cx="19494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Soft </a:t>
            </a:r>
          </a:p>
          <a:p>
            <a:pPr algn="ctr"/>
            <a:r>
              <a:rPr lang="en-US" altLang="zh-CN" sz="2400">
                <a:solidFill>
                  <a:srgbClr val="000099"/>
                </a:solidFill>
                <a:latin typeface="Arial" pitchFamily="34" charset="0"/>
              </a:rPr>
              <a:t>Thresholding</a:t>
            </a:r>
          </a:p>
        </p:txBody>
      </p:sp>
      <p:sp>
        <p:nvSpPr>
          <p:cNvPr id="67589" name="Text Box 5"/>
          <p:cNvSpPr txBox="1">
            <a:spLocks noChangeArrowheads="1"/>
          </p:cNvSpPr>
          <p:nvPr/>
        </p:nvSpPr>
        <p:spPr bwMode="auto">
          <a:xfrm>
            <a:off x="6294438" y="1431701"/>
            <a:ext cx="2168525"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Linear Wiener </a:t>
            </a:r>
          </a:p>
          <a:p>
            <a:pPr algn="ctr"/>
            <a:r>
              <a:rPr lang="en-US" altLang="zh-CN" sz="2400">
                <a:solidFill>
                  <a:srgbClr val="000099"/>
                </a:solidFill>
                <a:latin typeface="Arial" pitchFamily="34" charset="0"/>
              </a:rPr>
              <a:t>Filtering</a:t>
            </a:r>
          </a:p>
        </p:txBody>
      </p:sp>
      <p:pic>
        <p:nvPicPr>
          <p:cNvPr id="67590"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6238" y="2555651"/>
            <a:ext cx="8391525" cy="262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91" name="Text Box 7"/>
          <p:cNvSpPr txBox="1">
            <a:spLocks noChangeArrowheads="1"/>
          </p:cNvSpPr>
          <p:nvPr/>
        </p:nvSpPr>
        <p:spPr bwMode="auto">
          <a:xfrm>
            <a:off x="457200" y="5438551"/>
            <a:ext cx="7924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a:latin typeface="Arial" pitchFamily="34" charset="0"/>
              </a:rPr>
              <a:t>基于</a:t>
            </a:r>
            <a:r>
              <a:rPr lang="en-US" altLang="zh-CN">
                <a:latin typeface="Arial" pitchFamily="34" charset="0"/>
              </a:rPr>
              <a:t>GGD </a:t>
            </a:r>
            <a:r>
              <a:rPr lang="zh-CN" altLang="en-US">
                <a:latin typeface="Arial" pitchFamily="34" charset="0"/>
              </a:rPr>
              <a:t>的</a:t>
            </a:r>
            <a:r>
              <a:rPr lang="en-US" altLang="zh-CN">
                <a:latin typeface="Arial" pitchFamily="34" charset="0"/>
              </a:rPr>
              <a:t>MAP</a:t>
            </a:r>
            <a:r>
              <a:rPr lang="zh-CN" altLang="en-US">
                <a:latin typeface="Arial" pitchFamily="34" charset="0"/>
              </a:rPr>
              <a:t>估计，三种不同的参数对应三种不同的算法。</a:t>
            </a:r>
          </a:p>
        </p:txBody>
      </p:sp>
      <p:sp>
        <p:nvSpPr>
          <p:cNvPr id="2" name="矩形 1"/>
          <p:cNvSpPr/>
          <p:nvPr/>
        </p:nvSpPr>
        <p:spPr>
          <a:xfrm>
            <a:off x="685800" y="260648"/>
            <a:ext cx="7696200" cy="1008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tx1"/>
                </a:solidFill>
              </a:rPr>
              <a:t>三</a:t>
            </a:r>
            <a:r>
              <a:rPr lang="zh-CN" altLang="en-US" sz="4000" dirty="0" smtClean="0">
                <a:solidFill>
                  <a:schemeClr val="tx1"/>
                </a:solidFill>
              </a:rPr>
              <a:t>种模型对应三种收缩去噪算法</a:t>
            </a:r>
            <a:endParaRPr lang="zh-CN" altLang="en-US" sz="4000" dirty="0">
              <a:solidFill>
                <a:schemeClr val="tx1"/>
              </a:solidFill>
            </a:endParaRPr>
          </a:p>
        </p:txBody>
      </p:sp>
    </p:spTree>
    <p:extLst>
      <p:ext uri="{BB962C8B-B14F-4D97-AF65-F5344CB8AC3E}">
        <p14:creationId xmlns="" xmlns:p14="http://schemas.microsoft.com/office/powerpoint/2010/main" val="127458018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820275" cy="73437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5202298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390525"/>
            <a:ext cx="9144000" cy="462271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9435566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descr="source-visystem"/>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533400"/>
            <a:ext cx="7696200" cy="577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5056917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descr="source-hist-visystem"/>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533400"/>
            <a:ext cx="7696200" cy="577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29376755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descr="lin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533400"/>
            <a:ext cx="7696200" cy="577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099707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res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533400"/>
            <a:ext cx="7696200" cy="577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948809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der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533400"/>
            <a:ext cx="7696200" cy="577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742594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deren1-visystem"/>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28800" y="990600"/>
            <a:ext cx="36957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Rectangle 5"/>
          <p:cNvSpPr>
            <a:spLocks noChangeArrowheads="1"/>
          </p:cNvSpPr>
          <p:nvPr/>
        </p:nvSpPr>
        <p:spPr bwMode="auto">
          <a:xfrm>
            <a:off x="6096000" y="3505200"/>
            <a:ext cx="2590800" cy="914400"/>
          </a:xfrm>
          <a:prstGeom prst="rect">
            <a:avLst/>
          </a:prstGeom>
          <a:solidFill>
            <a:schemeClr val="accent1"/>
          </a:solidFill>
          <a:ln w="9525" algn="ctr">
            <a:solidFill>
              <a:schemeClr val="tx1"/>
            </a:solidFill>
            <a:miter lim="800000"/>
            <a:headEnd/>
            <a:tailEnd/>
          </a:ln>
        </p:spPr>
        <p:txBody>
          <a:bodyPr wrap="none" anchor="ctr"/>
          <a:lstStyle/>
          <a:p>
            <a:pPr algn="ctr" eaLnBrk="1" hangingPunct="1"/>
            <a:r>
              <a:rPr lang="zh-CN" altLang="en-US">
                <a:latin typeface="Arial" pitchFamily="34" charset="0"/>
              </a:rPr>
              <a:t>亮度、对比度调整</a:t>
            </a:r>
          </a:p>
          <a:p>
            <a:pPr algn="ctr" eaLnBrk="1" hangingPunct="1"/>
            <a:r>
              <a:rPr lang="zh-CN" altLang="en-US">
                <a:latin typeface="Arial" pitchFamily="34" charset="0"/>
              </a:rPr>
              <a:t>之后再次去噪</a:t>
            </a:r>
          </a:p>
        </p:txBody>
      </p:sp>
    </p:spTree>
    <p:extLst>
      <p:ext uri="{BB962C8B-B14F-4D97-AF65-F5344CB8AC3E}">
        <p14:creationId xmlns="" xmlns:p14="http://schemas.microsoft.com/office/powerpoint/2010/main" val="32730865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canon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95250"/>
            <a:ext cx="7620000" cy="666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702133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descr="canon7-去雾"/>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152400"/>
            <a:ext cx="7391400" cy="646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34233078"/>
      </p:ext>
    </p:extLst>
  </p:cSld>
  <p:clrMapOvr>
    <a:masterClrMapping/>
  </p:clrMapOvr>
  <p:timing>
    <p:tnLst>
      <p:par>
        <p:cTn id="1" dur="indefinite" restart="never" nodeType="tmRoot"/>
      </p:par>
    </p:tnLst>
  </p:timing>
</p:sld>
</file>

<file path=ppt/theme/theme1.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7271</TotalTime>
  <Words>1782</Words>
  <Application>Microsoft Office PowerPoint</Application>
  <PresentationFormat>全屏显示(4:3)</PresentationFormat>
  <Paragraphs>511</Paragraphs>
  <Slides>99</Slides>
  <Notes>10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99</vt:i4>
      </vt:variant>
    </vt:vector>
  </HeadingPairs>
  <TitlesOfParts>
    <vt:vector size="103" baseType="lpstr">
      <vt:lpstr>Quadrant</vt:lpstr>
      <vt:lpstr>Equation</vt:lpstr>
      <vt:lpstr>Bitmap Image</vt:lpstr>
      <vt:lpstr>משוואה</vt:lpstr>
      <vt:lpstr>第十三讲小波域图像去噪 </vt:lpstr>
      <vt:lpstr>内容</vt:lpstr>
      <vt:lpstr>两个概率</vt:lpstr>
      <vt:lpstr>小波域Wiener滤波</vt:lpstr>
      <vt:lpstr>模型中方差的估计</vt:lpstr>
      <vt:lpstr>例子</vt:lpstr>
      <vt:lpstr>幻灯片 7</vt:lpstr>
      <vt:lpstr>广义高斯分布</vt:lpstr>
      <vt:lpstr>幻灯片 9</vt:lpstr>
      <vt:lpstr>硬阈值</vt:lpstr>
      <vt:lpstr>软阈值</vt:lpstr>
      <vt:lpstr>收缩去噪通用三步法</vt:lpstr>
      <vt:lpstr>幻灯片 13</vt:lpstr>
      <vt:lpstr>幻灯片 14</vt:lpstr>
      <vt:lpstr>阈值的选择总结</vt:lpstr>
      <vt:lpstr>例子</vt:lpstr>
      <vt:lpstr>例子</vt:lpstr>
      <vt:lpstr>幻灯片 18</vt:lpstr>
      <vt:lpstr>幻灯片 19</vt:lpstr>
      <vt:lpstr>Donoho去噪模型</vt:lpstr>
      <vt:lpstr>幻灯片 21</vt:lpstr>
      <vt:lpstr>幻灯片 22</vt:lpstr>
      <vt:lpstr>幻灯片 23</vt:lpstr>
      <vt:lpstr>为什么能够有效？ (I) 数据压缩性 </vt:lpstr>
      <vt:lpstr>幻灯片 25</vt:lpstr>
      <vt:lpstr>软阈值数据压缩的度量</vt:lpstr>
      <vt:lpstr>幻灯片 27</vt:lpstr>
      <vt:lpstr>幻灯片 28</vt:lpstr>
      <vt:lpstr>另一个侧面：消失矩</vt:lpstr>
      <vt:lpstr>空间自适应收缩算法</vt:lpstr>
      <vt:lpstr>问题：</vt:lpstr>
      <vt:lpstr>滤波流程</vt:lpstr>
      <vt:lpstr>滤波结果 </vt:lpstr>
      <vt:lpstr>冗余变换的收缩去噪中的映射函数学习</vt:lpstr>
      <vt:lpstr>幻灯片 35</vt:lpstr>
      <vt:lpstr>小波收缩流程</vt:lpstr>
      <vt:lpstr>多少个映射函数?</vt:lpstr>
      <vt:lpstr>子带分解</vt:lpstr>
      <vt:lpstr>设计映射函数</vt:lpstr>
      <vt:lpstr>幻灯片 40</vt:lpstr>
      <vt:lpstr>冗余变换收缩去噪</vt:lpstr>
      <vt:lpstr>新的策略:</vt:lpstr>
      <vt:lpstr>最优 Mapping Function:</vt:lpstr>
      <vt:lpstr>优化准则</vt:lpstr>
      <vt:lpstr>样条变换 </vt:lpstr>
      <vt:lpstr>样条变换-续. </vt:lpstr>
      <vt:lpstr>SLT 的性质</vt:lpstr>
      <vt:lpstr>回到 MF设计</vt:lpstr>
      <vt:lpstr>幻灯片 49</vt:lpstr>
      <vt:lpstr>结果</vt:lpstr>
      <vt:lpstr>幻灯片 51</vt:lpstr>
      <vt:lpstr>幻灯片 52</vt:lpstr>
      <vt:lpstr>仿真方案</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其他降质模型</vt:lpstr>
      <vt:lpstr>JPEG 失真去除</vt:lpstr>
      <vt:lpstr>JPEG失真去除</vt:lpstr>
      <vt:lpstr>幻灯片 73</vt:lpstr>
      <vt:lpstr>幻灯片 74</vt:lpstr>
      <vt:lpstr>结论</vt:lpstr>
      <vt:lpstr>Image denoising with block-matching and 3D filtering </vt:lpstr>
      <vt:lpstr>幻灯片 77</vt:lpstr>
      <vt:lpstr>幻灯片 78</vt:lpstr>
      <vt:lpstr>幻灯片 79</vt:lpstr>
      <vt:lpstr>Block-matching within a noisy image</vt:lpstr>
      <vt:lpstr>Block-matching example</vt:lpstr>
      <vt:lpstr>幻灯片 82</vt:lpstr>
      <vt:lpstr>Block-matching example</vt:lpstr>
      <vt:lpstr>幻灯片 84</vt:lpstr>
      <vt:lpstr>幻灯片 85</vt:lpstr>
      <vt:lpstr>Flowchart for denoising by hard-thresholding in 3D transform domain with block-matching.</vt:lpstr>
      <vt:lpstr>Wiener filtering in 3D transform domain with block-matching</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vector>
  </TitlesOfParts>
  <Company>nadec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小波域图像处理（二）</dc:title>
  <dc:creator>pengsl</dc:creator>
  <cp:lastModifiedBy>Lenovo</cp:lastModifiedBy>
  <cp:revision>226</cp:revision>
  <dcterms:created xsi:type="dcterms:W3CDTF">2006-06-21T00:51:24Z</dcterms:created>
  <dcterms:modified xsi:type="dcterms:W3CDTF">2019-11-21T00:53:16Z</dcterms:modified>
</cp:coreProperties>
</file>